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0" r:id="rId4"/>
    <p:sldId id="374" r:id="rId5"/>
    <p:sldId id="410" r:id="rId6"/>
    <p:sldId id="411" r:id="rId7"/>
    <p:sldId id="413" r:id="rId8"/>
    <p:sldId id="412" r:id="rId9"/>
    <p:sldId id="414" r:id="rId10"/>
    <p:sldId id="389" r:id="rId11"/>
    <p:sldId id="394" r:id="rId12"/>
    <p:sldId id="399" r:id="rId13"/>
    <p:sldId id="400" r:id="rId14"/>
    <p:sldId id="415" r:id="rId15"/>
    <p:sldId id="401" r:id="rId16"/>
    <p:sldId id="416" r:id="rId17"/>
    <p:sldId id="391" r:id="rId18"/>
    <p:sldId id="396" r:id="rId19"/>
    <p:sldId id="405" r:id="rId20"/>
    <p:sldId id="406" r:id="rId21"/>
    <p:sldId id="417" r:id="rId22"/>
    <p:sldId id="392" r:id="rId23"/>
    <p:sldId id="397" r:id="rId24"/>
    <p:sldId id="402" r:id="rId25"/>
    <p:sldId id="403" r:id="rId26"/>
    <p:sldId id="407" r:id="rId27"/>
    <p:sldId id="408" r:id="rId28"/>
    <p:sldId id="418" r:id="rId29"/>
    <p:sldId id="393" r:id="rId30"/>
    <p:sldId id="398" r:id="rId31"/>
    <p:sldId id="404" r:id="rId32"/>
    <p:sldId id="419" r:id="rId33"/>
    <p:sldId id="420" r:id="rId34"/>
    <p:sldId id="320"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8D15204-62DB-4644-A82A-00373A54DBC9}">
          <p14:sldIdLst>
            <p14:sldId id="256"/>
            <p14:sldId id="257"/>
          </p14:sldIdLst>
        </p14:section>
        <p14:section name="Top 1" id="{3D25FC78-A4F9-4E6B-9D50-2840F55F7130}">
          <p14:sldIdLst>
            <p14:sldId id="260"/>
            <p14:sldId id="374"/>
            <p14:sldId id="410"/>
            <p14:sldId id="411"/>
            <p14:sldId id="413"/>
            <p14:sldId id="412"/>
            <p14:sldId id="414"/>
            <p14:sldId id="389"/>
            <p14:sldId id="394"/>
            <p14:sldId id="399"/>
            <p14:sldId id="400"/>
            <p14:sldId id="415"/>
            <p14:sldId id="401"/>
            <p14:sldId id="416"/>
            <p14:sldId id="391"/>
            <p14:sldId id="396"/>
            <p14:sldId id="405"/>
            <p14:sldId id="406"/>
            <p14:sldId id="417"/>
            <p14:sldId id="392"/>
            <p14:sldId id="397"/>
            <p14:sldId id="402"/>
            <p14:sldId id="403"/>
            <p14:sldId id="407"/>
            <p14:sldId id="408"/>
            <p14:sldId id="418"/>
            <p14:sldId id="393"/>
            <p14:sldId id="398"/>
            <p14:sldId id="404"/>
            <p14:sldId id="419"/>
            <p14:sldId id="420"/>
            <p14:sldId id="3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DE"/>
    <a:srgbClr val="1E1A34"/>
    <a:srgbClr val="AF272F"/>
    <a:srgbClr val="8396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79" autoAdjust="0"/>
  </p:normalViewPr>
  <p:slideViewPr>
    <p:cSldViewPr snapToGrid="0" showGuides="1">
      <p:cViewPr varScale="1">
        <p:scale>
          <a:sx n="129" d="100"/>
          <a:sy n="129" d="100"/>
        </p:scale>
        <p:origin x="106" y="58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4" d="100"/>
          <a:sy n="114" d="100"/>
        </p:scale>
        <p:origin x="3494" y="10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EF608-2E36-4FAE-B203-188BE3C00C83}" type="datetimeFigureOut">
              <a:rPr lang="de-DE" smtClean="0"/>
              <a:t>06.05.2024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2A3D2-A470-4943-ADD8-E4C0D936D465}" type="slidenum">
              <a:rPr lang="de-DE" smtClean="0"/>
              <a:t>‹Nr.›</a:t>
            </a:fld>
            <a:endParaRPr lang="de-DE" dirty="0"/>
          </a:p>
        </p:txBody>
      </p:sp>
    </p:spTree>
    <p:extLst>
      <p:ext uri="{BB962C8B-B14F-4D97-AF65-F5344CB8AC3E}">
        <p14:creationId xmlns:p14="http://schemas.microsoft.com/office/powerpoint/2010/main" val="32625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1225" y="3437859"/>
            <a:ext cx="10909300" cy="1585748"/>
          </a:xfrm>
          <a:prstGeom prst="rect">
            <a:avLst/>
          </a:prstGeom>
        </p:spPr>
        <p:txBody>
          <a:bodyPr lIns="0" tIns="0" rIns="0" bIns="0" anchor="ctr" anchorCtr="0">
            <a:noAutofit/>
          </a:bodyPr>
          <a:lstStyle>
            <a:lvl1pPr algn="l">
              <a:defRPr sz="6000" cap="all" baseline="0">
                <a:solidFill>
                  <a:schemeClr val="accent1"/>
                </a:solidFill>
                <a:latin typeface="Roboto Condensed Light" panose="02000000000000000000" pitchFamily="2" charset="0"/>
                <a:ea typeface="Roboto Condensed Light" panose="02000000000000000000" pitchFamily="2" charset="0"/>
              </a:defRPr>
            </a:lvl1pPr>
          </a:lstStyle>
          <a:p>
            <a:r>
              <a:rPr lang="de-DE" dirty="0" smtClean="0"/>
              <a:t>TITEL</a:t>
            </a:r>
            <a:endParaRPr lang="de-DE" dirty="0"/>
          </a:p>
        </p:txBody>
      </p:sp>
      <p:sp>
        <p:nvSpPr>
          <p:cNvPr id="3" name="Untertitel 2"/>
          <p:cNvSpPr>
            <a:spLocks noGrp="1"/>
          </p:cNvSpPr>
          <p:nvPr>
            <p:ph type="subTitle" idx="1" hasCustomPrompt="1"/>
          </p:nvPr>
        </p:nvSpPr>
        <p:spPr>
          <a:xfrm>
            <a:off x="911225" y="5275320"/>
            <a:ext cx="3800405" cy="615553"/>
          </a:xfrm>
          <a:prstGeom prst="rect">
            <a:avLst/>
          </a:prstGeom>
        </p:spPr>
        <p:txBody>
          <a:bodyPr lIns="0" tIns="0" rIns="0" bIns="0">
            <a:noAutofit/>
          </a:bodyPr>
          <a:lstStyle>
            <a:lvl1pPr marL="0" indent="0" algn="l">
              <a:lnSpc>
                <a:spcPct val="100000"/>
              </a:lnSpc>
              <a:spcBef>
                <a:spcPts val="0"/>
              </a:spcBef>
              <a:buNone/>
              <a:defRPr sz="2000">
                <a:solidFill>
                  <a:srgbClr val="8396A7"/>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Vorname Nachname Funktionsbezeichnung</a:t>
            </a:r>
            <a:endParaRPr lang="de-DE" dirty="0"/>
          </a:p>
        </p:txBody>
      </p:sp>
      <p:sp>
        <p:nvSpPr>
          <p:cNvPr id="8" name="Freihandform 7"/>
          <p:cNvSpPr/>
          <p:nvPr userDrawn="1"/>
        </p:nvSpPr>
        <p:spPr>
          <a:xfrm>
            <a:off x="0" y="0"/>
            <a:ext cx="12192000" cy="2763891"/>
          </a:xfrm>
          <a:custGeom>
            <a:avLst/>
            <a:gdLst>
              <a:gd name="connsiteX0" fmla="*/ 0 w 12192000"/>
              <a:gd name="connsiteY0" fmla="*/ 0 h 2763891"/>
              <a:gd name="connsiteX1" fmla="*/ 12192000 w 12192000"/>
              <a:gd name="connsiteY1" fmla="*/ 0 h 2763891"/>
              <a:gd name="connsiteX2" fmla="*/ 12192000 w 12192000"/>
              <a:gd name="connsiteY2" fmla="*/ 2043891 h 2763891"/>
              <a:gd name="connsiteX3" fmla="*/ 12192000 w 12192000"/>
              <a:gd name="connsiteY3" fmla="*/ 2408971 h 2763891"/>
              <a:gd name="connsiteX4" fmla="*/ 12192000 w 12192000"/>
              <a:gd name="connsiteY4" fmla="*/ 2763891 h 2763891"/>
              <a:gd name="connsiteX5" fmla="*/ 12012000 w 12192000"/>
              <a:gd name="connsiteY5" fmla="*/ 2763891 h 2763891"/>
              <a:gd name="connsiteX6" fmla="*/ 12012000 w 12192000"/>
              <a:gd name="connsiteY6" fmla="*/ 2408971 h 2763891"/>
              <a:gd name="connsiteX7" fmla="*/ 180000 w 12192000"/>
              <a:gd name="connsiteY7" fmla="*/ 2408971 h 2763891"/>
              <a:gd name="connsiteX8" fmla="*/ 180000 w 12192000"/>
              <a:gd name="connsiteY8" fmla="*/ 2763891 h 2763891"/>
              <a:gd name="connsiteX9" fmla="*/ 0 w 12192000"/>
              <a:gd name="connsiteY9" fmla="*/ 2763891 h 2763891"/>
              <a:gd name="connsiteX10" fmla="*/ 0 w 12192000"/>
              <a:gd name="connsiteY10" fmla="*/ 2408971 h 2763891"/>
              <a:gd name="connsiteX11" fmla="*/ 0 w 12192000"/>
              <a:gd name="connsiteY11" fmla="*/ 2043891 h 276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763891">
                <a:moveTo>
                  <a:pt x="0" y="0"/>
                </a:moveTo>
                <a:lnTo>
                  <a:pt x="12192000" y="0"/>
                </a:lnTo>
                <a:lnTo>
                  <a:pt x="12192000" y="2043891"/>
                </a:lnTo>
                <a:lnTo>
                  <a:pt x="12192000" y="2408971"/>
                </a:lnTo>
                <a:lnTo>
                  <a:pt x="12192000" y="2763891"/>
                </a:lnTo>
                <a:lnTo>
                  <a:pt x="12012000" y="2763891"/>
                </a:lnTo>
                <a:lnTo>
                  <a:pt x="12012000" y="2408971"/>
                </a:lnTo>
                <a:lnTo>
                  <a:pt x="180000" y="2408971"/>
                </a:lnTo>
                <a:lnTo>
                  <a:pt x="180000" y="2763891"/>
                </a:lnTo>
                <a:lnTo>
                  <a:pt x="0" y="2763891"/>
                </a:lnTo>
                <a:lnTo>
                  <a:pt x="0" y="2408971"/>
                </a:lnTo>
                <a:lnTo>
                  <a:pt x="0" y="2043891"/>
                </a:lnTo>
                <a:close/>
              </a:path>
            </a:pathLst>
          </a:custGeom>
          <a:blipFill>
            <a:blip r:embed="rId2" cstate="screen">
              <a:extLst>
                <a:ext uri="{BEBA8EAE-BF5A-486C-A8C5-ECC9F3942E4B}">
                  <a14:imgProps xmlns:a14="http://schemas.microsoft.com/office/drawing/2010/main">
                    <a14:imgLayer r:embed="rId3">
                      <a14:imgEffect>
                        <a14:saturation sat="81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atumsplatzhalter 3"/>
          <p:cNvSpPr>
            <a:spLocks noGrp="1"/>
          </p:cNvSpPr>
          <p:nvPr>
            <p:ph type="dt" sz="half" idx="2"/>
          </p:nvPr>
        </p:nvSpPr>
        <p:spPr>
          <a:xfrm>
            <a:off x="812976" y="61810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23. April 2024 </a:t>
            </a:r>
            <a:endParaRPr lang="de-DE" dirty="0"/>
          </a:p>
        </p:txBody>
      </p:sp>
    </p:spTree>
    <p:extLst>
      <p:ext uri="{BB962C8B-B14F-4D97-AF65-F5344CB8AC3E}">
        <p14:creationId xmlns:p14="http://schemas.microsoft.com/office/powerpoint/2010/main" val="313888733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Freihandform 12"/>
          <p:cNvSpPr/>
          <p:nvPr userDrawn="1"/>
        </p:nvSpPr>
        <p:spPr>
          <a:xfrm>
            <a:off x="0" y="0"/>
            <a:ext cx="12192000" cy="1846894"/>
          </a:xfrm>
          <a:custGeom>
            <a:avLst/>
            <a:gdLst>
              <a:gd name="connsiteX0" fmla="*/ 0 w 12192000"/>
              <a:gd name="connsiteY0" fmla="*/ 0 h 1846894"/>
              <a:gd name="connsiteX1" fmla="*/ 12192000 w 12192000"/>
              <a:gd name="connsiteY1" fmla="*/ 0 h 1846894"/>
              <a:gd name="connsiteX2" fmla="*/ 12192000 w 12192000"/>
              <a:gd name="connsiteY2" fmla="*/ 1126894 h 1846894"/>
              <a:gd name="connsiteX3" fmla="*/ 12192000 w 12192000"/>
              <a:gd name="connsiteY3" fmla="*/ 1486894 h 1846894"/>
              <a:gd name="connsiteX4" fmla="*/ 12192000 w 12192000"/>
              <a:gd name="connsiteY4" fmla="*/ 1846894 h 1846894"/>
              <a:gd name="connsiteX5" fmla="*/ 12012000 w 12192000"/>
              <a:gd name="connsiteY5" fmla="*/ 1846894 h 1846894"/>
              <a:gd name="connsiteX6" fmla="*/ 12012000 w 12192000"/>
              <a:gd name="connsiteY6" fmla="*/ 1486894 h 1846894"/>
              <a:gd name="connsiteX7" fmla="*/ 180000 w 12192000"/>
              <a:gd name="connsiteY7" fmla="*/ 1486894 h 1846894"/>
              <a:gd name="connsiteX8" fmla="*/ 180000 w 12192000"/>
              <a:gd name="connsiteY8" fmla="*/ 1846894 h 1846894"/>
              <a:gd name="connsiteX9" fmla="*/ 0 w 12192000"/>
              <a:gd name="connsiteY9" fmla="*/ 1846894 h 1846894"/>
              <a:gd name="connsiteX10" fmla="*/ 0 w 12192000"/>
              <a:gd name="connsiteY10" fmla="*/ 1126894 h 1846894"/>
              <a:gd name="connsiteX11" fmla="*/ 0 w 12192000"/>
              <a:gd name="connsiteY11" fmla="*/ 1126894 h 18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46894">
                <a:moveTo>
                  <a:pt x="0" y="0"/>
                </a:moveTo>
                <a:lnTo>
                  <a:pt x="12192000" y="0"/>
                </a:lnTo>
                <a:lnTo>
                  <a:pt x="12192000" y="1126894"/>
                </a:lnTo>
                <a:lnTo>
                  <a:pt x="12192000" y="1486894"/>
                </a:lnTo>
                <a:lnTo>
                  <a:pt x="12192000" y="1846894"/>
                </a:lnTo>
                <a:lnTo>
                  <a:pt x="12012000" y="1846894"/>
                </a:lnTo>
                <a:lnTo>
                  <a:pt x="12012000" y="1486894"/>
                </a:lnTo>
                <a:lnTo>
                  <a:pt x="180000" y="1486894"/>
                </a:lnTo>
                <a:lnTo>
                  <a:pt x="180000" y="1846894"/>
                </a:lnTo>
                <a:lnTo>
                  <a:pt x="0" y="1846894"/>
                </a:lnTo>
                <a:lnTo>
                  <a:pt x="0" y="1126894"/>
                </a:lnTo>
                <a:lnTo>
                  <a:pt x="0" y="1126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A0DE"/>
              </a:solidFill>
            </a:endParaRPr>
          </a:p>
        </p:txBody>
      </p:sp>
      <p:sp>
        <p:nvSpPr>
          <p:cNvPr id="2" name="Titel 1"/>
          <p:cNvSpPr>
            <a:spLocks noGrp="1"/>
          </p:cNvSpPr>
          <p:nvPr>
            <p:ph type="title" hasCustomPrompt="1"/>
          </p:nvPr>
        </p:nvSpPr>
        <p:spPr>
          <a:xfrm>
            <a:off x="371475" y="296863"/>
            <a:ext cx="11449050" cy="936625"/>
          </a:xfrm>
          <a:prstGeom prst="rect">
            <a:avLst/>
          </a:prstGeom>
        </p:spPr>
        <p:txBody>
          <a:bodyPr lIns="0" tIns="0" rIns="0" bIns="0" anchor="ctr" anchorCtr="0">
            <a:noAutofit/>
          </a:bodyPr>
          <a:lstStyle>
            <a:lvl1pPr>
              <a:defRPr sz="4000" cap="all" baseline="0">
                <a:solidFill>
                  <a:schemeClr val="bg2"/>
                </a:solidFill>
                <a:latin typeface="Roboto Condensed Light" panose="02000000000000000000" pitchFamily="2" charset="0"/>
                <a:ea typeface="Roboto Condensed Light" panose="02000000000000000000" pitchFamily="2" charset="0"/>
              </a:defRPr>
            </a:lvl1pPr>
          </a:lstStyle>
          <a:p>
            <a:r>
              <a:rPr lang="de-DE" dirty="0" smtClean="0"/>
              <a:t>TITEL</a:t>
            </a:r>
            <a:endParaRPr lang="de-DE" dirty="0"/>
          </a:p>
        </p:txBody>
      </p:sp>
      <p:sp>
        <p:nvSpPr>
          <p:cNvPr id="9" name="Foliennummernplatzhalter 5"/>
          <p:cNvSpPr txBox="1">
            <a:spLocks/>
          </p:cNvSpPr>
          <p:nvPr userDrawn="1"/>
        </p:nvSpPr>
        <p:spPr>
          <a:xfrm>
            <a:off x="6604331" y="6183359"/>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4EB47-4E84-4DB2-AC43-F48E31E4B581}" type="slidenum">
              <a:rPr lang="de-DE" smtClean="0"/>
              <a:pPr/>
              <a:t>‹Nr.›</a:t>
            </a:fld>
            <a:endParaRPr lang="de-DE" dirty="0"/>
          </a:p>
        </p:txBody>
      </p:sp>
      <p:sp>
        <p:nvSpPr>
          <p:cNvPr id="10" name="Textplatzhalter 14"/>
          <p:cNvSpPr>
            <a:spLocks noGrp="1"/>
          </p:cNvSpPr>
          <p:nvPr>
            <p:ph type="body" sz="quarter" idx="14" hasCustomPrompt="1"/>
          </p:nvPr>
        </p:nvSpPr>
        <p:spPr>
          <a:xfrm>
            <a:off x="371475" y="2528888"/>
            <a:ext cx="11449050" cy="2033587"/>
          </a:xfrm>
          <a:prstGeom prst="rect">
            <a:avLst/>
          </a:prstGeom>
        </p:spPr>
        <p:txBody>
          <a:bodyPr lIns="0" tIns="0" rIns="0" bIns="0">
            <a:noAutofit/>
          </a:bodyPr>
          <a:lstStyle>
            <a:lvl1pPr marL="0" indent="0">
              <a:buNone/>
              <a:defRPr sz="1800">
                <a:solidFill>
                  <a:schemeClr val="tx2"/>
                </a:solidFill>
                <a:latin typeface="Roboto" panose="02000000000000000000" pitchFamily="2" charset="0"/>
                <a:ea typeface="Roboto" panose="02000000000000000000" pitchFamily="2" charset="0"/>
              </a:defRPr>
            </a:lvl1pPr>
            <a:lvl2pPr marL="355600" indent="-355600">
              <a:buClr>
                <a:schemeClr val="tx1"/>
              </a:buClr>
              <a:buFont typeface="Wingdings" panose="05000000000000000000" pitchFamily="2" charset="2"/>
              <a:buChar char="§"/>
              <a:defRPr sz="1800">
                <a:solidFill>
                  <a:schemeClr val="tx2"/>
                </a:solidFill>
                <a:latin typeface="Roboto" panose="02000000000000000000" pitchFamily="2" charset="0"/>
                <a:ea typeface="Roboto" panose="02000000000000000000" pitchFamily="2" charset="0"/>
              </a:defRPr>
            </a:lvl2pPr>
            <a:lvl3pPr marL="1143000" indent="-228600">
              <a:buClr>
                <a:srgbClr val="AF272F"/>
              </a:buClr>
              <a:buFont typeface="Wingdings" panose="05000000000000000000" pitchFamily="2" charset="2"/>
              <a:buChar char="§"/>
              <a:defRPr/>
            </a:lvl3pPr>
            <a:lvl4pPr marL="1600200" indent="-228600">
              <a:buClr>
                <a:srgbClr val="AF272F"/>
              </a:buClr>
              <a:buFont typeface="Wingdings" panose="05000000000000000000" pitchFamily="2" charset="2"/>
              <a:buChar char="§"/>
              <a:defRPr/>
            </a:lvl4pPr>
            <a:lvl5pPr marL="2057400" indent="-228600">
              <a:buClr>
                <a:srgbClr val="AF272F"/>
              </a:buClr>
              <a:buFont typeface="Wingdings" panose="05000000000000000000" pitchFamily="2" charset="2"/>
              <a:buChar char="§"/>
              <a:defRPr/>
            </a:lvl5pPr>
          </a:lstStyle>
          <a:p>
            <a:pPr lvl="0"/>
            <a:r>
              <a:rPr lang="de-DE" dirty="0" err="1" smtClean="0"/>
              <a:t>Bodytext</a:t>
            </a:r>
            <a:r>
              <a:rPr lang="de-DE" dirty="0" smtClean="0"/>
              <a:t> 18 </a:t>
            </a:r>
            <a:r>
              <a:rPr lang="de-DE" dirty="0" err="1" smtClean="0"/>
              <a:t>Pkt</a:t>
            </a:r>
            <a:endParaRPr lang="de-DE" dirty="0" smtClean="0"/>
          </a:p>
          <a:p>
            <a:pPr lvl="1"/>
            <a:r>
              <a:rPr lang="de-DE" dirty="0" smtClean="0"/>
              <a:t>Zweite Ebene</a:t>
            </a:r>
          </a:p>
        </p:txBody>
      </p:sp>
      <p:sp>
        <p:nvSpPr>
          <p:cNvPr id="11" name="Inhaltsplatzhalter 2"/>
          <p:cNvSpPr>
            <a:spLocks noGrp="1"/>
          </p:cNvSpPr>
          <p:nvPr>
            <p:ph sz="half" idx="1" hasCustomPrompt="1"/>
          </p:nvPr>
        </p:nvSpPr>
        <p:spPr>
          <a:xfrm>
            <a:off x="371475" y="1626844"/>
            <a:ext cx="11449049" cy="578194"/>
          </a:xfrm>
          <a:prstGeom prst="rect">
            <a:avLst/>
          </a:prstGeom>
        </p:spPr>
        <p:txBody>
          <a:bodyPr lIns="0" tIns="0" rIns="0" bIns="0"/>
          <a:lstStyle>
            <a:lvl1pPr marL="0" indent="0">
              <a:lnSpc>
                <a:spcPct val="100000"/>
              </a:lnSpc>
              <a:spcBef>
                <a:spcPts val="0"/>
              </a:spcBef>
              <a:buNone/>
              <a:defRPr sz="2400">
                <a:solidFill>
                  <a:schemeClr val="tx1"/>
                </a:solidFill>
                <a:latin typeface="+mj-lt"/>
              </a:defRPr>
            </a:lvl1pPr>
          </a:lstStyle>
          <a:p>
            <a:pPr lvl="0"/>
            <a:r>
              <a:rPr lang="de-DE" dirty="0" smtClean="0"/>
              <a:t>Überschrift 24 </a:t>
            </a:r>
            <a:r>
              <a:rPr lang="de-DE" dirty="0" err="1" smtClean="0"/>
              <a:t>Pkt</a:t>
            </a:r>
            <a:endParaRPr lang="de-DE" dirty="0"/>
          </a:p>
        </p:txBody>
      </p:sp>
      <p:sp>
        <p:nvSpPr>
          <p:cNvPr id="8" name="Datumsplatzhalter 3"/>
          <p:cNvSpPr>
            <a:spLocks noGrp="1"/>
          </p:cNvSpPr>
          <p:nvPr>
            <p:ph type="dt" sz="half" idx="2"/>
          </p:nvPr>
        </p:nvSpPr>
        <p:spPr>
          <a:xfrm>
            <a:off x="297288" y="61875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23. April 2024</a:t>
            </a:r>
            <a:endParaRPr lang="de-DE" dirty="0"/>
          </a:p>
        </p:txBody>
      </p:sp>
    </p:spTree>
    <p:extLst>
      <p:ext uri="{BB962C8B-B14F-4D97-AF65-F5344CB8AC3E}">
        <p14:creationId xmlns:p14="http://schemas.microsoft.com/office/powerpoint/2010/main" val="399637857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0" name="Freihandform 9"/>
          <p:cNvSpPr/>
          <p:nvPr userDrawn="1"/>
        </p:nvSpPr>
        <p:spPr>
          <a:xfrm>
            <a:off x="0" y="0"/>
            <a:ext cx="12192000" cy="1846894"/>
          </a:xfrm>
          <a:custGeom>
            <a:avLst/>
            <a:gdLst>
              <a:gd name="connsiteX0" fmla="*/ 0 w 12192000"/>
              <a:gd name="connsiteY0" fmla="*/ 0 h 1846894"/>
              <a:gd name="connsiteX1" fmla="*/ 12192000 w 12192000"/>
              <a:gd name="connsiteY1" fmla="*/ 0 h 1846894"/>
              <a:gd name="connsiteX2" fmla="*/ 12192000 w 12192000"/>
              <a:gd name="connsiteY2" fmla="*/ 1126894 h 1846894"/>
              <a:gd name="connsiteX3" fmla="*/ 12192000 w 12192000"/>
              <a:gd name="connsiteY3" fmla="*/ 1486894 h 1846894"/>
              <a:gd name="connsiteX4" fmla="*/ 12192000 w 12192000"/>
              <a:gd name="connsiteY4" fmla="*/ 1846894 h 1846894"/>
              <a:gd name="connsiteX5" fmla="*/ 12012000 w 12192000"/>
              <a:gd name="connsiteY5" fmla="*/ 1846894 h 1846894"/>
              <a:gd name="connsiteX6" fmla="*/ 12012000 w 12192000"/>
              <a:gd name="connsiteY6" fmla="*/ 1486894 h 1846894"/>
              <a:gd name="connsiteX7" fmla="*/ 180000 w 12192000"/>
              <a:gd name="connsiteY7" fmla="*/ 1486894 h 1846894"/>
              <a:gd name="connsiteX8" fmla="*/ 180000 w 12192000"/>
              <a:gd name="connsiteY8" fmla="*/ 1846894 h 1846894"/>
              <a:gd name="connsiteX9" fmla="*/ 0 w 12192000"/>
              <a:gd name="connsiteY9" fmla="*/ 1846894 h 1846894"/>
              <a:gd name="connsiteX10" fmla="*/ 0 w 12192000"/>
              <a:gd name="connsiteY10" fmla="*/ 1126894 h 1846894"/>
              <a:gd name="connsiteX11" fmla="*/ 0 w 12192000"/>
              <a:gd name="connsiteY11" fmla="*/ 1126894 h 18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46894">
                <a:moveTo>
                  <a:pt x="0" y="0"/>
                </a:moveTo>
                <a:lnTo>
                  <a:pt x="12192000" y="0"/>
                </a:lnTo>
                <a:lnTo>
                  <a:pt x="12192000" y="1126894"/>
                </a:lnTo>
                <a:lnTo>
                  <a:pt x="12192000" y="1486894"/>
                </a:lnTo>
                <a:lnTo>
                  <a:pt x="12192000" y="1846894"/>
                </a:lnTo>
                <a:lnTo>
                  <a:pt x="12012000" y="1846894"/>
                </a:lnTo>
                <a:lnTo>
                  <a:pt x="12012000" y="1486894"/>
                </a:lnTo>
                <a:lnTo>
                  <a:pt x="180000" y="1486894"/>
                </a:lnTo>
                <a:lnTo>
                  <a:pt x="180000" y="1846894"/>
                </a:lnTo>
                <a:lnTo>
                  <a:pt x="0" y="1846894"/>
                </a:lnTo>
                <a:lnTo>
                  <a:pt x="0" y="1126894"/>
                </a:lnTo>
                <a:lnTo>
                  <a:pt x="0" y="1126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a:xfrm>
            <a:off x="371475" y="296863"/>
            <a:ext cx="11449050" cy="936625"/>
          </a:xfrm>
          <a:prstGeom prst="rect">
            <a:avLst/>
          </a:prstGeom>
        </p:spPr>
        <p:txBody>
          <a:bodyPr lIns="0" tIns="0" rIns="0" bIns="0" anchor="ctr" anchorCtr="0">
            <a:noAutofit/>
          </a:bodyPr>
          <a:lstStyle>
            <a:lvl1pPr>
              <a:defRPr sz="4000" cap="all" baseline="0">
                <a:solidFill>
                  <a:schemeClr val="bg2"/>
                </a:solidFill>
                <a:latin typeface="Roboto Condensed Light" panose="02000000000000000000" pitchFamily="2" charset="0"/>
                <a:ea typeface="Roboto Condensed Light" panose="02000000000000000000" pitchFamily="2" charset="0"/>
              </a:defRPr>
            </a:lvl1pPr>
          </a:lstStyle>
          <a:p>
            <a:r>
              <a:rPr lang="de-DE" dirty="0" smtClean="0"/>
              <a:t>TITEL </a:t>
            </a:r>
            <a:endParaRPr lang="de-DE" dirty="0"/>
          </a:p>
        </p:txBody>
      </p:sp>
      <p:sp>
        <p:nvSpPr>
          <p:cNvPr id="3" name="Inhaltsplatzhalter 2"/>
          <p:cNvSpPr>
            <a:spLocks noGrp="1"/>
          </p:cNvSpPr>
          <p:nvPr>
            <p:ph sz="half" idx="1" hasCustomPrompt="1"/>
          </p:nvPr>
        </p:nvSpPr>
        <p:spPr>
          <a:xfrm>
            <a:off x="371476" y="1626844"/>
            <a:ext cx="5545138" cy="578194"/>
          </a:xfrm>
          <a:prstGeom prst="rect">
            <a:avLst/>
          </a:prstGeom>
        </p:spPr>
        <p:txBody>
          <a:bodyPr lIns="0" tIns="0" rIns="0" bIns="0"/>
          <a:lstStyle>
            <a:lvl1pPr marL="0" indent="0">
              <a:lnSpc>
                <a:spcPct val="100000"/>
              </a:lnSpc>
              <a:spcBef>
                <a:spcPts val="0"/>
              </a:spcBef>
              <a:buNone/>
              <a:defRPr sz="2400">
                <a:solidFill>
                  <a:schemeClr val="tx1"/>
                </a:solidFill>
                <a:latin typeface="+mj-lt"/>
              </a:defRPr>
            </a:lvl1pPr>
          </a:lstStyle>
          <a:p>
            <a:pPr lvl="0"/>
            <a:r>
              <a:rPr lang="de-DE" dirty="0" smtClean="0"/>
              <a:t>Überschrift 24 </a:t>
            </a:r>
            <a:r>
              <a:rPr lang="de-DE" dirty="0" err="1" smtClean="0"/>
              <a:t>Pkt</a:t>
            </a:r>
            <a:endParaRPr lang="de-DE" dirty="0"/>
          </a:p>
        </p:txBody>
      </p:sp>
      <p:sp>
        <p:nvSpPr>
          <p:cNvPr id="4" name="Inhaltsplatzhalter 3"/>
          <p:cNvSpPr>
            <a:spLocks noGrp="1"/>
          </p:cNvSpPr>
          <p:nvPr>
            <p:ph sz="half" idx="2" hasCustomPrompt="1"/>
          </p:nvPr>
        </p:nvSpPr>
        <p:spPr>
          <a:xfrm>
            <a:off x="6288090" y="1626844"/>
            <a:ext cx="5532436" cy="578194"/>
          </a:xfrm>
          <a:prstGeom prst="rect">
            <a:avLst/>
          </a:prstGeom>
        </p:spPr>
        <p:txBody>
          <a:bodyPr lIns="0" tIns="0" rIns="0" bIns="0">
            <a:noAutofit/>
          </a:bodyPr>
          <a:lstStyle>
            <a:lvl1pPr marL="0" indent="0">
              <a:lnSpc>
                <a:spcPct val="100000"/>
              </a:lnSpc>
              <a:spcBef>
                <a:spcPts val="0"/>
              </a:spcBef>
              <a:buNone/>
              <a:defRPr sz="2400">
                <a:solidFill>
                  <a:schemeClr val="tx1"/>
                </a:solidFill>
                <a:latin typeface="+mj-lt"/>
              </a:defRPr>
            </a:lvl1pPr>
          </a:lstStyle>
          <a:p>
            <a:pPr lvl="0"/>
            <a:r>
              <a:rPr lang="de-DE" dirty="0" smtClean="0"/>
              <a:t>Überschrift 24 </a:t>
            </a:r>
            <a:r>
              <a:rPr lang="de-DE" dirty="0" err="1" smtClean="0"/>
              <a:t>Pkt</a:t>
            </a:r>
            <a:endParaRPr lang="de-DE" dirty="0"/>
          </a:p>
        </p:txBody>
      </p:sp>
      <p:sp>
        <p:nvSpPr>
          <p:cNvPr id="15" name="Textplatzhalter 14"/>
          <p:cNvSpPr>
            <a:spLocks noGrp="1"/>
          </p:cNvSpPr>
          <p:nvPr>
            <p:ph type="body" sz="quarter" idx="14" hasCustomPrompt="1"/>
          </p:nvPr>
        </p:nvSpPr>
        <p:spPr>
          <a:xfrm>
            <a:off x="371475" y="2528888"/>
            <a:ext cx="5545138" cy="2033587"/>
          </a:xfrm>
          <a:prstGeom prst="rect">
            <a:avLst/>
          </a:prstGeom>
        </p:spPr>
        <p:txBody>
          <a:bodyPr lIns="0" tIns="0" rIns="0" bIns="0">
            <a:noAutofit/>
          </a:bodyPr>
          <a:lstStyle>
            <a:lvl1pPr marL="0" indent="0">
              <a:buNone/>
              <a:defRPr sz="1800">
                <a:solidFill>
                  <a:schemeClr val="tx2"/>
                </a:solidFill>
                <a:latin typeface="Roboto" panose="02000000000000000000" pitchFamily="2" charset="0"/>
                <a:ea typeface="Roboto" panose="02000000000000000000" pitchFamily="2" charset="0"/>
              </a:defRPr>
            </a:lvl1pPr>
            <a:lvl2pPr marL="355600" indent="-355600">
              <a:buClr>
                <a:schemeClr val="tx1"/>
              </a:buClr>
              <a:buFont typeface="Wingdings" panose="05000000000000000000" pitchFamily="2" charset="2"/>
              <a:buChar char="§"/>
              <a:defRPr sz="1800">
                <a:solidFill>
                  <a:schemeClr val="tx2"/>
                </a:solidFill>
                <a:latin typeface="Roboto" panose="02000000000000000000" pitchFamily="2" charset="0"/>
                <a:ea typeface="Roboto" panose="02000000000000000000" pitchFamily="2" charset="0"/>
              </a:defRPr>
            </a:lvl2pPr>
            <a:lvl3pPr marL="1143000" indent="-228600">
              <a:buClr>
                <a:srgbClr val="AF272F"/>
              </a:buClr>
              <a:buFont typeface="Wingdings" panose="05000000000000000000" pitchFamily="2" charset="2"/>
              <a:buChar char="§"/>
              <a:defRPr/>
            </a:lvl3pPr>
            <a:lvl4pPr marL="1600200" indent="-228600">
              <a:buClr>
                <a:srgbClr val="AF272F"/>
              </a:buClr>
              <a:buFont typeface="Wingdings" panose="05000000000000000000" pitchFamily="2" charset="2"/>
              <a:buChar char="§"/>
              <a:defRPr/>
            </a:lvl4pPr>
            <a:lvl5pPr marL="2057400" indent="-228600">
              <a:buClr>
                <a:srgbClr val="AF272F"/>
              </a:buClr>
              <a:buFont typeface="Wingdings" panose="05000000000000000000" pitchFamily="2" charset="2"/>
              <a:buChar char="§"/>
              <a:defRPr/>
            </a:lvl5pPr>
          </a:lstStyle>
          <a:p>
            <a:pPr lvl="0"/>
            <a:r>
              <a:rPr lang="de-DE" dirty="0" err="1" smtClean="0"/>
              <a:t>Bodytext</a:t>
            </a:r>
            <a:r>
              <a:rPr lang="de-DE" dirty="0" smtClean="0"/>
              <a:t> 18 </a:t>
            </a:r>
            <a:r>
              <a:rPr lang="de-DE" dirty="0" err="1" smtClean="0"/>
              <a:t>Pkt</a:t>
            </a:r>
            <a:endParaRPr lang="de-DE" dirty="0" smtClean="0"/>
          </a:p>
          <a:p>
            <a:pPr lvl="1"/>
            <a:r>
              <a:rPr lang="de-DE" dirty="0" smtClean="0"/>
              <a:t>Zweite Ebene</a:t>
            </a:r>
          </a:p>
        </p:txBody>
      </p:sp>
      <p:sp>
        <p:nvSpPr>
          <p:cNvPr id="16" name="Textplatzhalter 14"/>
          <p:cNvSpPr>
            <a:spLocks noGrp="1"/>
          </p:cNvSpPr>
          <p:nvPr>
            <p:ph type="body" sz="quarter" idx="15" hasCustomPrompt="1"/>
          </p:nvPr>
        </p:nvSpPr>
        <p:spPr>
          <a:xfrm>
            <a:off x="6288090" y="2528888"/>
            <a:ext cx="5545138" cy="2033587"/>
          </a:xfrm>
          <a:prstGeom prst="rect">
            <a:avLst/>
          </a:prstGeom>
        </p:spPr>
        <p:txBody>
          <a:bodyPr lIns="0" tIns="0" rIns="0" bIns="0">
            <a:noAutofit/>
          </a:bodyPr>
          <a:lstStyle>
            <a:lvl1pPr marL="0" indent="0">
              <a:buNone/>
              <a:defRPr sz="1800">
                <a:solidFill>
                  <a:schemeClr val="tx2"/>
                </a:solidFill>
                <a:latin typeface="Roboto" panose="02000000000000000000" pitchFamily="2" charset="0"/>
                <a:ea typeface="Roboto" panose="02000000000000000000" pitchFamily="2" charset="0"/>
              </a:defRPr>
            </a:lvl1pPr>
            <a:lvl2pPr marL="355600" indent="-355600">
              <a:buClr>
                <a:schemeClr val="tx1"/>
              </a:buClr>
              <a:buFont typeface="Wingdings" panose="05000000000000000000" pitchFamily="2" charset="2"/>
              <a:buChar char="§"/>
              <a:defRPr sz="1800">
                <a:solidFill>
                  <a:schemeClr val="tx2"/>
                </a:solidFill>
                <a:latin typeface="Roboto" panose="02000000000000000000" pitchFamily="2" charset="0"/>
                <a:ea typeface="Roboto" panose="02000000000000000000" pitchFamily="2" charset="0"/>
              </a:defRPr>
            </a:lvl2pPr>
            <a:lvl3pPr marL="1143000" indent="-228600">
              <a:buClr>
                <a:srgbClr val="AF272F"/>
              </a:buClr>
              <a:buFont typeface="Wingdings" panose="05000000000000000000" pitchFamily="2" charset="2"/>
              <a:buChar char="§"/>
              <a:defRPr/>
            </a:lvl3pPr>
            <a:lvl4pPr marL="1600200" indent="-228600">
              <a:buClr>
                <a:srgbClr val="AF272F"/>
              </a:buClr>
              <a:buFont typeface="Wingdings" panose="05000000000000000000" pitchFamily="2" charset="2"/>
              <a:buChar char="§"/>
              <a:defRPr/>
            </a:lvl4pPr>
            <a:lvl5pPr marL="2057400" indent="-228600">
              <a:buClr>
                <a:srgbClr val="AF272F"/>
              </a:buClr>
              <a:buFont typeface="Wingdings" panose="05000000000000000000" pitchFamily="2" charset="2"/>
              <a:buChar char="§"/>
              <a:defRPr/>
            </a:lvl5pPr>
          </a:lstStyle>
          <a:p>
            <a:pPr lvl="0"/>
            <a:r>
              <a:rPr lang="de-DE" dirty="0" err="1" smtClean="0"/>
              <a:t>Bodytext</a:t>
            </a:r>
            <a:r>
              <a:rPr lang="de-DE" dirty="0" smtClean="0"/>
              <a:t> 18 </a:t>
            </a:r>
            <a:r>
              <a:rPr lang="de-DE" dirty="0" err="1" smtClean="0"/>
              <a:t>Pkt</a:t>
            </a:r>
            <a:endParaRPr lang="de-DE" dirty="0" smtClean="0"/>
          </a:p>
          <a:p>
            <a:pPr lvl="1"/>
            <a:r>
              <a:rPr lang="de-DE" dirty="0" smtClean="0"/>
              <a:t>Zweite Ebene</a:t>
            </a:r>
          </a:p>
        </p:txBody>
      </p:sp>
      <p:sp>
        <p:nvSpPr>
          <p:cNvPr id="12" name="Foliennummernplatzhalter 5"/>
          <p:cNvSpPr txBox="1">
            <a:spLocks/>
          </p:cNvSpPr>
          <p:nvPr userDrawn="1"/>
        </p:nvSpPr>
        <p:spPr>
          <a:xfrm>
            <a:off x="6604331" y="6183369"/>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4EB47-4E84-4DB2-AC43-F48E31E4B581}" type="slidenum">
              <a:rPr lang="de-DE" smtClean="0"/>
              <a:pPr/>
              <a:t>‹Nr.›</a:t>
            </a:fld>
            <a:endParaRPr lang="de-DE" dirty="0"/>
          </a:p>
        </p:txBody>
      </p:sp>
      <p:sp>
        <p:nvSpPr>
          <p:cNvPr id="11" name="Datumsplatzhalter 3"/>
          <p:cNvSpPr>
            <a:spLocks noGrp="1"/>
          </p:cNvSpPr>
          <p:nvPr>
            <p:ph type="dt" sz="half" idx="16"/>
          </p:nvPr>
        </p:nvSpPr>
        <p:spPr>
          <a:xfrm>
            <a:off x="297288" y="61875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23. April 2024</a:t>
            </a:r>
            <a:endParaRPr lang="de-DE" dirty="0"/>
          </a:p>
        </p:txBody>
      </p:sp>
    </p:spTree>
    <p:extLst>
      <p:ext uri="{BB962C8B-B14F-4D97-AF65-F5344CB8AC3E}">
        <p14:creationId xmlns:p14="http://schemas.microsoft.com/office/powerpoint/2010/main" val="45020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Inhalt">
    <p:spTree>
      <p:nvGrpSpPr>
        <p:cNvPr id="1" name=""/>
        <p:cNvGrpSpPr/>
        <p:nvPr/>
      </p:nvGrpSpPr>
      <p:grpSpPr>
        <a:xfrm>
          <a:off x="0" y="0"/>
          <a:ext cx="0" cy="0"/>
          <a:chOff x="0" y="0"/>
          <a:chExt cx="0" cy="0"/>
        </a:xfrm>
      </p:grpSpPr>
      <p:sp>
        <p:nvSpPr>
          <p:cNvPr id="10" name="Freihandform 9"/>
          <p:cNvSpPr/>
          <p:nvPr userDrawn="1"/>
        </p:nvSpPr>
        <p:spPr>
          <a:xfrm>
            <a:off x="0" y="0"/>
            <a:ext cx="12192000" cy="1846894"/>
          </a:xfrm>
          <a:custGeom>
            <a:avLst/>
            <a:gdLst>
              <a:gd name="connsiteX0" fmla="*/ 0 w 12192000"/>
              <a:gd name="connsiteY0" fmla="*/ 0 h 1846894"/>
              <a:gd name="connsiteX1" fmla="*/ 12192000 w 12192000"/>
              <a:gd name="connsiteY1" fmla="*/ 0 h 1846894"/>
              <a:gd name="connsiteX2" fmla="*/ 12192000 w 12192000"/>
              <a:gd name="connsiteY2" fmla="*/ 1126894 h 1846894"/>
              <a:gd name="connsiteX3" fmla="*/ 12192000 w 12192000"/>
              <a:gd name="connsiteY3" fmla="*/ 1486894 h 1846894"/>
              <a:gd name="connsiteX4" fmla="*/ 12192000 w 12192000"/>
              <a:gd name="connsiteY4" fmla="*/ 1846894 h 1846894"/>
              <a:gd name="connsiteX5" fmla="*/ 12012000 w 12192000"/>
              <a:gd name="connsiteY5" fmla="*/ 1846894 h 1846894"/>
              <a:gd name="connsiteX6" fmla="*/ 12012000 w 12192000"/>
              <a:gd name="connsiteY6" fmla="*/ 1486894 h 1846894"/>
              <a:gd name="connsiteX7" fmla="*/ 180000 w 12192000"/>
              <a:gd name="connsiteY7" fmla="*/ 1486894 h 1846894"/>
              <a:gd name="connsiteX8" fmla="*/ 180000 w 12192000"/>
              <a:gd name="connsiteY8" fmla="*/ 1846894 h 1846894"/>
              <a:gd name="connsiteX9" fmla="*/ 0 w 12192000"/>
              <a:gd name="connsiteY9" fmla="*/ 1846894 h 1846894"/>
              <a:gd name="connsiteX10" fmla="*/ 0 w 12192000"/>
              <a:gd name="connsiteY10" fmla="*/ 1126894 h 1846894"/>
              <a:gd name="connsiteX11" fmla="*/ 0 w 12192000"/>
              <a:gd name="connsiteY11" fmla="*/ 1126894 h 18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46894">
                <a:moveTo>
                  <a:pt x="0" y="0"/>
                </a:moveTo>
                <a:lnTo>
                  <a:pt x="12192000" y="0"/>
                </a:lnTo>
                <a:lnTo>
                  <a:pt x="12192000" y="1126894"/>
                </a:lnTo>
                <a:lnTo>
                  <a:pt x="12192000" y="1486894"/>
                </a:lnTo>
                <a:lnTo>
                  <a:pt x="12192000" y="1846894"/>
                </a:lnTo>
                <a:lnTo>
                  <a:pt x="12012000" y="1846894"/>
                </a:lnTo>
                <a:lnTo>
                  <a:pt x="12012000" y="1486894"/>
                </a:lnTo>
                <a:lnTo>
                  <a:pt x="180000" y="1486894"/>
                </a:lnTo>
                <a:lnTo>
                  <a:pt x="180000" y="1846894"/>
                </a:lnTo>
                <a:lnTo>
                  <a:pt x="0" y="1846894"/>
                </a:lnTo>
                <a:lnTo>
                  <a:pt x="0" y="1126894"/>
                </a:lnTo>
                <a:lnTo>
                  <a:pt x="0" y="1126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a:xfrm>
            <a:off x="371475" y="320675"/>
            <a:ext cx="11449050" cy="912813"/>
          </a:xfrm>
          <a:prstGeom prst="rect">
            <a:avLst/>
          </a:prstGeom>
        </p:spPr>
        <p:txBody>
          <a:bodyPr lIns="0" tIns="0" rIns="0" bIns="0" anchor="ctr" anchorCtr="0">
            <a:normAutofit/>
          </a:bodyPr>
          <a:lstStyle>
            <a:lvl1pPr>
              <a:defRPr sz="4000" cap="all" baseline="0">
                <a:solidFill>
                  <a:schemeClr val="bg2"/>
                </a:solidFill>
                <a:latin typeface="Roboto Condensed Light" panose="02000000000000000000" pitchFamily="2" charset="0"/>
                <a:ea typeface="Roboto Condensed Light" panose="02000000000000000000" pitchFamily="2" charset="0"/>
              </a:defRPr>
            </a:lvl1pPr>
          </a:lstStyle>
          <a:p>
            <a:r>
              <a:rPr lang="de-DE" dirty="0" smtClean="0"/>
              <a:t>TITEL</a:t>
            </a:r>
            <a:endParaRPr lang="de-DE" dirty="0"/>
          </a:p>
        </p:txBody>
      </p:sp>
      <p:sp>
        <p:nvSpPr>
          <p:cNvPr id="3" name="Inhaltsplatzhalter 2"/>
          <p:cNvSpPr>
            <a:spLocks noGrp="1"/>
          </p:cNvSpPr>
          <p:nvPr>
            <p:ph sz="half" idx="1" hasCustomPrompt="1"/>
          </p:nvPr>
        </p:nvSpPr>
        <p:spPr>
          <a:xfrm>
            <a:off x="371476" y="1626844"/>
            <a:ext cx="5545138" cy="578194"/>
          </a:xfrm>
          <a:prstGeom prst="rect">
            <a:avLst/>
          </a:prstGeom>
        </p:spPr>
        <p:txBody>
          <a:bodyPr lIns="0" tIns="0" rIns="0" bIns="0"/>
          <a:lstStyle>
            <a:lvl1pPr marL="0" indent="0">
              <a:lnSpc>
                <a:spcPct val="100000"/>
              </a:lnSpc>
              <a:spcBef>
                <a:spcPts val="0"/>
              </a:spcBef>
              <a:buNone/>
              <a:defRPr sz="2400">
                <a:solidFill>
                  <a:schemeClr val="tx1"/>
                </a:solidFill>
                <a:latin typeface="+mj-lt"/>
              </a:defRPr>
            </a:lvl1pPr>
          </a:lstStyle>
          <a:p>
            <a:pPr lvl="0"/>
            <a:r>
              <a:rPr lang="de-DE" dirty="0" smtClean="0"/>
              <a:t>Überschrift 24 </a:t>
            </a:r>
            <a:r>
              <a:rPr lang="de-DE" dirty="0" err="1" smtClean="0"/>
              <a:t>Pkt</a:t>
            </a:r>
            <a:endParaRPr lang="de-DE" dirty="0"/>
          </a:p>
        </p:txBody>
      </p:sp>
      <p:sp>
        <p:nvSpPr>
          <p:cNvPr id="4" name="Inhaltsplatzhalter 3"/>
          <p:cNvSpPr>
            <a:spLocks noGrp="1"/>
          </p:cNvSpPr>
          <p:nvPr>
            <p:ph sz="half" idx="2" hasCustomPrompt="1"/>
          </p:nvPr>
        </p:nvSpPr>
        <p:spPr>
          <a:xfrm>
            <a:off x="6288090" y="1626844"/>
            <a:ext cx="5532436" cy="578194"/>
          </a:xfrm>
          <a:prstGeom prst="rect">
            <a:avLst/>
          </a:prstGeom>
        </p:spPr>
        <p:txBody>
          <a:bodyPr lIns="0" tIns="0" rIns="0" bIns="0">
            <a:normAutofit/>
          </a:bodyPr>
          <a:lstStyle>
            <a:lvl1pPr marL="0" indent="0">
              <a:lnSpc>
                <a:spcPct val="100000"/>
              </a:lnSpc>
              <a:spcBef>
                <a:spcPts val="0"/>
              </a:spcBef>
              <a:buNone/>
              <a:defRPr sz="2400">
                <a:solidFill>
                  <a:schemeClr val="tx1"/>
                </a:solidFill>
                <a:latin typeface="+mj-lt"/>
              </a:defRPr>
            </a:lvl1pPr>
          </a:lstStyle>
          <a:p>
            <a:pPr lvl="0"/>
            <a:r>
              <a:rPr lang="de-DE" dirty="0" smtClean="0"/>
              <a:t>Überschrift 24 </a:t>
            </a:r>
            <a:r>
              <a:rPr lang="de-DE" dirty="0" err="1" smtClean="0"/>
              <a:t>Pkt</a:t>
            </a:r>
            <a:endParaRPr lang="de-DE" dirty="0"/>
          </a:p>
        </p:txBody>
      </p:sp>
      <p:sp>
        <p:nvSpPr>
          <p:cNvPr id="8" name="Bildplatzhalter 7"/>
          <p:cNvSpPr>
            <a:spLocks noGrp="1"/>
          </p:cNvSpPr>
          <p:nvPr>
            <p:ph type="pic" sz="quarter" idx="14"/>
          </p:nvPr>
        </p:nvSpPr>
        <p:spPr>
          <a:xfrm>
            <a:off x="551475" y="2706480"/>
            <a:ext cx="4320000" cy="2520000"/>
          </a:xfrm>
          <a:prstGeom prst="rect">
            <a:avLst/>
          </a:prstGeom>
        </p:spPr>
        <p:txBody>
          <a:bodyPr/>
          <a:lstStyle>
            <a:lvl1pPr>
              <a:defRPr>
                <a:solidFill>
                  <a:schemeClr val="tx2"/>
                </a:solidFill>
                <a:latin typeface="Roboto" panose="02000000000000000000" pitchFamily="2" charset="0"/>
                <a:ea typeface="Roboto" panose="02000000000000000000" pitchFamily="2" charset="0"/>
              </a:defRPr>
            </a:lvl1pPr>
          </a:lstStyle>
          <a:p>
            <a:r>
              <a:rPr lang="de-DE" dirty="0" smtClean="0"/>
              <a:t>Bild durch Klicken auf Symbol hinzufügen</a:t>
            </a:r>
            <a:endParaRPr lang="de-DE" dirty="0"/>
          </a:p>
        </p:txBody>
      </p:sp>
      <p:sp>
        <p:nvSpPr>
          <p:cNvPr id="16" name="Freihandform 15"/>
          <p:cNvSpPr/>
          <p:nvPr userDrawn="1"/>
        </p:nvSpPr>
        <p:spPr>
          <a:xfrm>
            <a:off x="371475" y="2530375"/>
            <a:ext cx="360613" cy="3347674"/>
          </a:xfrm>
          <a:custGeom>
            <a:avLst/>
            <a:gdLst>
              <a:gd name="connsiteX0" fmla="*/ 613 w 360613"/>
              <a:gd name="connsiteY0" fmla="*/ 0 h 2880000"/>
              <a:gd name="connsiteX1" fmla="*/ 180000 w 360613"/>
              <a:gd name="connsiteY1" fmla="*/ 0 h 2880000"/>
              <a:gd name="connsiteX2" fmla="*/ 360613 w 360613"/>
              <a:gd name="connsiteY2" fmla="*/ 0 h 2880000"/>
              <a:gd name="connsiteX3" fmla="*/ 360613 w 360613"/>
              <a:gd name="connsiteY3" fmla="*/ 180000 h 2880000"/>
              <a:gd name="connsiteX4" fmla="*/ 180000 w 360613"/>
              <a:gd name="connsiteY4" fmla="*/ 180000 h 2880000"/>
              <a:gd name="connsiteX5" fmla="*/ 180000 w 360613"/>
              <a:gd name="connsiteY5" fmla="*/ 2700000 h 2880000"/>
              <a:gd name="connsiteX6" fmla="*/ 360000 w 360613"/>
              <a:gd name="connsiteY6" fmla="*/ 2700000 h 2880000"/>
              <a:gd name="connsiteX7" fmla="*/ 360000 w 360613"/>
              <a:gd name="connsiteY7" fmla="*/ 2880000 h 2880000"/>
              <a:gd name="connsiteX8" fmla="*/ 180000 w 360613"/>
              <a:gd name="connsiteY8" fmla="*/ 2880000 h 2880000"/>
              <a:gd name="connsiteX9" fmla="*/ 613 w 360613"/>
              <a:gd name="connsiteY9" fmla="*/ 2880000 h 2880000"/>
              <a:gd name="connsiteX10" fmla="*/ 0 w 360613"/>
              <a:gd name="connsiteY10" fmla="*/ 2880000 h 2880000"/>
              <a:gd name="connsiteX11" fmla="*/ 0 w 360613"/>
              <a:gd name="connsiteY11" fmla="*/ 2700000 h 2880000"/>
              <a:gd name="connsiteX12" fmla="*/ 613 w 360613"/>
              <a:gd name="connsiteY12" fmla="*/ 2700000 h 2880000"/>
              <a:gd name="connsiteX13" fmla="*/ 613 w 360613"/>
              <a:gd name="connsiteY13" fmla="*/ 18000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613" h="2880000">
                <a:moveTo>
                  <a:pt x="613" y="0"/>
                </a:moveTo>
                <a:lnTo>
                  <a:pt x="180000" y="0"/>
                </a:lnTo>
                <a:lnTo>
                  <a:pt x="360613" y="0"/>
                </a:lnTo>
                <a:lnTo>
                  <a:pt x="360613" y="180000"/>
                </a:lnTo>
                <a:lnTo>
                  <a:pt x="180000" y="180000"/>
                </a:lnTo>
                <a:lnTo>
                  <a:pt x="180000" y="2700000"/>
                </a:lnTo>
                <a:lnTo>
                  <a:pt x="360000" y="2700000"/>
                </a:lnTo>
                <a:lnTo>
                  <a:pt x="360000" y="2880000"/>
                </a:lnTo>
                <a:lnTo>
                  <a:pt x="180000" y="2880000"/>
                </a:lnTo>
                <a:lnTo>
                  <a:pt x="613" y="2880000"/>
                </a:lnTo>
                <a:lnTo>
                  <a:pt x="0" y="2880000"/>
                </a:lnTo>
                <a:lnTo>
                  <a:pt x="0" y="2700000"/>
                </a:lnTo>
                <a:lnTo>
                  <a:pt x="613" y="2700000"/>
                </a:lnTo>
                <a:lnTo>
                  <a:pt x="613" y="18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platzhalter 14"/>
          <p:cNvSpPr>
            <a:spLocks noGrp="1"/>
          </p:cNvSpPr>
          <p:nvPr>
            <p:ph type="body" sz="quarter" idx="15" hasCustomPrompt="1"/>
          </p:nvPr>
        </p:nvSpPr>
        <p:spPr>
          <a:xfrm>
            <a:off x="6288090" y="2528888"/>
            <a:ext cx="5545138" cy="2033587"/>
          </a:xfrm>
          <a:prstGeom prst="rect">
            <a:avLst/>
          </a:prstGeom>
        </p:spPr>
        <p:txBody>
          <a:bodyPr lIns="0" tIns="0" rIns="0" bIns="0">
            <a:normAutofit/>
          </a:bodyPr>
          <a:lstStyle>
            <a:lvl1pPr marL="0" indent="0">
              <a:buNone/>
              <a:defRPr sz="1800">
                <a:solidFill>
                  <a:schemeClr val="tx2"/>
                </a:solidFill>
                <a:latin typeface="Roboto" panose="02000000000000000000" pitchFamily="2" charset="0"/>
                <a:ea typeface="Roboto" panose="02000000000000000000" pitchFamily="2" charset="0"/>
              </a:defRPr>
            </a:lvl1pPr>
            <a:lvl2pPr marL="355600" indent="-355600">
              <a:buClr>
                <a:schemeClr val="tx1"/>
              </a:buClr>
              <a:buFont typeface="Wingdings" panose="05000000000000000000" pitchFamily="2" charset="2"/>
              <a:buChar char="§"/>
              <a:defRPr sz="1800">
                <a:solidFill>
                  <a:schemeClr val="tx2"/>
                </a:solidFill>
                <a:latin typeface="Roboto" panose="02000000000000000000" pitchFamily="2" charset="0"/>
                <a:ea typeface="Roboto" panose="02000000000000000000" pitchFamily="2" charset="0"/>
              </a:defRPr>
            </a:lvl2pPr>
            <a:lvl3pPr marL="1143000" indent="-228600">
              <a:buClr>
                <a:srgbClr val="AF272F"/>
              </a:buClr>
              <a:buFont typeface="Wingdings" panose="05000000000000000000" pitchFamily="2" charset="2"/>
              <a:buChar char="§"/>
              <a:defRPr/>
            </a:lvl3pPr>
            <a:lvl4pPr marL="1600200" indent="-228600">
              <a:buClr>
                <a:srgbClr val="AF272F"/>
              </a:buClr>
              <a:buFont typeface="Wingdings" panose="05000000000000000000" pitchFamily="2" charset="2"/>
              <a:buChar char="§"/>
              <a:defRPr/>
            </a:lvl4pPr>
            <a:lvl5pPr marL="2057400" indent="-228600">
              <a:buClr>
                <a:srgbClr val="AF272F"/>
              </a:buClr>
              <a:buFont typeface="Wingdings" panose="05000000000000000000" pitchFamily="2" charset="2"/>
              <a:buChar char="§"/>
              <a:defRPr/>
            </a:lvl5pPr>
          </a:lstStyle>
          <a:p>
            <a:pPr lvl="0"/>
            <a:r>
              <a:rPr lang="de-DE" dirty="0" err="1" smtClean="0"/>
              <a:t>Bodytext</a:t>
            </a:r>
            <a:r>
              <a:rPr lang="de-DE" dirty="0" smtClean="0"/>
              <a:t> 18 </a:t>
            </a:r>
            <a:r>
              <a:rPr lang="de-DE" dirty="0" err="1" smtClean="0"/>
              <a:t>Pkt</a:t>
            </a:r>
            <a:endParaRPr lang="de-DE" dirty="0" smtClean="0"/>
          </a:p>
          <a:p>
            <a:pPr lvl="1"/>
            <a:r>
              <a:rPr lang="de-DE" dirty="0" smtClean="0"/>
              <a:t>Zweite Ebene</a:t>
            </a:r>
          </a:p>
        </p:txBody>
      </p:sp>
      <p:sp>
        <p:nvSpPr>
          <p:cNvPr id="14" name="Foliennummernplatzhalter 5"/>
          <p:cNvSpPr txBox="1">
            <a:spLocks/>
          </p:cNvSpPr>
          <p:nvPr userDrawn="1"/>
        </p:nvSpPr>
        <p:spPr>
          <a:xfrm>
            <a:off x="6604331" y="6189805"/>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4EB47-4E84-4DB2-AC43-F48E31E4B581}" type="slidenum">
              <a:rPr lang="de-DE" smtClean="0"/>
              <a:pPr/>
              <a:t>‹Nr.›</a:t>
            </a:fld>
            <a:endParaRPr lang="de-DE" dirty="0"/>
          </a:p>
        </p:txBody>
      </p:sp>
      <p:sp>
        <p:nvSpPr>
          <p:cNvPr id="11" name="Datumsplatzhalter 3"/>
          <p:cNvSpPr>
            <a:spLocks noGrp="1"/>
          </p:cNvSpPr>
          <p:nvPr>
            <p:ph type="dt" sz="half" idx="16"/>
          </p:nvPr>
        </p:nvSpPr>
        <p:spPr>
          <a:xfrm>
            <a:off x="297288" y="61875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23. April 2024</a:t>
            </a:r>
            <a:endParaRPr lang="de-DE" dirty="0"/>
          </a:p>
        </p:txBody>
      </p:sp>
    </p:spTree>
    <p:extLst>
      <p:ext uri="{BB962C8B-B14F-4D97-AF65-F5344CB8AC3E}">
        <p14:creationId xmlns:p14="http://schemas.microsoft.com/office/powerpoint/2010/main" val="397369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folie mit Headlin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4038600" y="6384925"/>
            <a:ext cx="4114800" cy="365125"/>
          </a:xfrm>
          <a:prstGeom prst="rect">
            <a:avLst/>
          </a:prstGeom>
        </p:spPr>
        <p:txBody>
          <a:bodyPr/>
          <a:lstStyle/>
          <a:p>
            <a:endParaRPr lang="de-DE" dirty="0"/>
          </a:p>
        </p:txBody>
      </p:sp>
      <p:sp>
        <p:nvSpPr>
          <p:cNvPr id="8" name="Rechteck 7"/>
          <p:cNvSpPr/>
          <p:nvPr userDrawn="1"/>
        </p:nvSpPr>
        <p:spPr>
          <a:xfrm>
            <a:off x="-5316" y="0"/>
            <a:ext cx="122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Freihandform 12"/>
          <p:cNvSpPr/>
          <p:nvPr userDrawn="1"/>
        </p:nvSpPr>
        <p:spPr>
          <a:xfrm>
            <a:off x="-19050" y="-10318"/>
            <a:ext cx="360001" cy="6868318"/>
          </a:xfrm>
          <a:custGeom>
            <a:avLst/>
            <a:gdLst>
              <a:gd name="connsiteX0" fmla="*/ 0 w 360001"/>
              <a:gd name="connsiteY0" fmla="*/ 0 h 6868318"/>
              <a:gd name="connsiteX1" fmla="*/ 360000 w 360001"/>
              <a:gd name="connsiteY1" fmla="*/ 0 h 6868318"/>
              <a:gd name="connsiteX2" fmla="*/ 360000 w 360001"/>
              <a:gd name="connsiteY2" fmla="*/ 180000 h 6868318"/>
              <a:gd name="connsiteX3" fmla="*/ 192088 w 360001"/>
              <a:gd name="connsiteY3" fmla="*/ 180000 h 6868318"/>
              <a:gd name="connsiteX4" fmla="*/ 192088 w 360001"/>
              <a:gd name="connsiteY4" fmla="*/ 6688318 h 6868318"/>
              <a:gd name="connsiteX5" fmla="*/ 360001 w 360001"/>
              <a:gd name="connsiteY5" fmla="*/ 6688318 h 6868318"/>
              <a:gd name="connsiteX6" fmla="*/ 360001 w 360001"/>
              <a:gd name="connsiteY6" fmla="*/ 6868318 h 6868318"/>
              <a:gd name="connsiteX7" fmla="*/ 192088 w 360001"/>
              <a:gd name="connsiteY7" fmla="*/ 6868318 h 6868318"/>
              <a:gd name="connsiteX8" fmla="*/ 1 w 360001"/>
              <a:gd name="connsiteY8" fmla="*/ 6868318 h 6868318"/>
              <a:gd name="connsiteX9" fmla="*/ 0 w 360001"/>
              <a:gd name="connsiteY9" fmla="*/ 6868318 h 6868318"/>
              <a:gd name="connsiteX10" fmla="*/ 0 w 360001"/>
              <a:gd name="connsiteY10" fmla="*/ 180000 h 6868318"/>
              <a:gd name="connsiteX11" fmla="*/ 0 w 360001"/>
              <a:gd name="connsiteY11" fmla="*/ 10318 h 686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01" h="6868318">
                <a:moveTo>
                  <a:pt x="0" y="0"/>
                </a:moveTo>
                <a:lnTo>
                  <a:pt x="360000" y="0"/>
                </a:lnTo>
                <a:lnTo>
                  <a:pt x="360000" y="180000"/>
                </a:lnTo>
                <a:lnTo>
                  <a:pt x="192088" y="180000"/>
                </a:lnTo>
                <a:lnTo>
                  <a:pt x="192088" y="6688318"/>
                </a:lnTo>
                <a:lnTo>
                  <a:pt x="360001" y="6688318"/>
                </a:lnTo>
                <a:lnTo>
                  <a:pt x="360001" y="6868318"/>
                </a:lnTo>
                <a:lnTo>
                  <a:pt x="192088" y="6868318"/>
                </a:lnTo>
                <a:lnTo>
                  <a:pt x="1" y="6868318"/>
                </a:lnTo>
                <a:lnTo>
                  <a:pt x="0" y="6868318"/>
                </a:lnTo>
                <a:lnTo>
                  <a:pt x="0" y="180000"/>
                </a:lnTo>
                <a:lnTo>
                  <a:pt x="0" y="1031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platzhalter 8"/>
          <p:cNvSpPr>
            <a:spLocks noGrp="1"/>
          </p:cNvSpPr>
          <p:nvPr>
            <p:ph type="body" sz="quarter" idx="13" hasCustomPrompt="1"/>
          </p:nvPr>
        </p:nvSpPr>
        <p:spPr>
          <a:xfrm>
            <a:off x="911225" y="2540618"/>
            <a:ext cx="8353425" cy="2519362"/>
          </a:xfrm>
          <a:prstGeom prst="rect">
            <a:avLst/>
          </a:prstGeom>
        </p:spPr>
        <p:txBody>
          <a:bodyPr lIns="0" tIns="0" rIns="0" bIns="0">
            <a:noAutofit/>
          </a:bodyPr>
          <a:lstStyle>
            <a:lvl1pPr marL="0" indent="0">
              <a:buNone/>
              <a:defRPr sz="5400" cap="all" baseline="0">
                <a:solidFill>
                  <a:schemeClr val="bg2"/>
                </a:solidFill>
                <a:latin typeface="Roboto Condensed Light" panose="02000000000000000000" pitchFamily="2" charset="0"/>
                <a:ea typeface="Roboto Condensed Light" panose="02000000000000000000" pitchFamily="2" charset="0"/>
              </a:defRPr>
            </a:lvl1pPr>
          </a:lstStyle>
          <a:p>
            <a:pPr lvl="0"/>
            <a:r>
              <a:rPr lang="de-DE" dirty="0" smtClean="0"/>
              <a:t>ZWISCHENFOLIE MIT HEADLINE</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8303" y="5927678"/>
            <a:ext cx="2478367" cy="948100"/>
          </a:xfrm>
          <a:prstGeom prst="rect">
            <a:avLst/>
          </a:prstGeom>
        </p:spPr>
      </p:pic>
    </p:spTree>
    <p:extLst>
      <p:ext uri="{BB962C8B-B14F-4D97-AF65-F5344CB8AC3E}">
        <p14:creationId xmlns:p14="http://schemas.microsoft.com/office/powerpoint/2010/main" val="200460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folie mit Bild und Headline">
    <p:spTree>
      <p:nvGrpSpPr>
        <p:cNvPr id="1" name=""/>
        <p:cNvGrpSpPr/>
        <p:nvPr/>
      </p:nvGrpSpPr>
      <p:grpSpPr>
        <a:xfrm>
          <a:off x="0" y="0"/>
          <a:ext cx="0" cy="0"/>
          <a:chOff x="0" y="0"/>
          <a:chExt cx="0" cy="0"/>
        </a:xfrm>
      </p:grpSpPr>
      <p:sp>
        <p:nvSpPr>
          <p:cNvPr id="7" name="Freihandform 6"/>
          <p:cNvSpPr/>
          <p:nvPr userDrawn="1"/>
        </p:nvSpPr>
        <p:spPr>
          <a:xfrm>
            <a:off x="0" y="0"/>
            <a:ext cx="12192000" cy="2763891"/>
          </a:xfrm>
          <a:custGeom>
            <a:avLst/>
            <a:gdLst>
              <a:gd name="connsiteX0" fmla="*/ 0 w 12192000"/>
              <a:gd name="connsiteY0" fmla="*/ 0 h 2763891"/>
              <a:gd name="connsiteX1" fmla="*/ 12192000 w 12192000"/>
              <a:gd name="connsiteY1" fmla="*/ 0 h 2763891"/>
              <a:gd name="connsiteX2" fmla="*/ 12192000 w 12192000"/>
              <a:gd name="connsiteY2" fmla="*/ 2043891 h 2763891"/>
              <a:gd name="connsiteX3" fmla="*/ 12192000 w 12192000"/>
              <a:gd name="connsiteY3" fmla="*/ 2408971 h 2763891"/>
              <a:gd name="connsiteX4" fmla="*/ 12192000 w 12192000"/>
              <a:gd name="connsiteY4" fmla="*/ 2763891 h 2763891"/>
              <a:gd name="connsiteX5" fmla="*/ 12012000 w 12192000"/>
              <a:gd name="connsiteY5" fmla="*/ 2763891 h 2763891"/>
              <a:gd name="connsiteX6" fmla="*/ 12012000 w 12192000"/>
              <a:gd name="connsiteY6" fmla="*/ 2408971 h 2763891"/>
              <a:gd name="connsiteX7" fmla="*/ 180000 w 12192000"/>
              <a:gd name="connsiteY7" fmla="*/ 2408971 h 2763891"/>
              <a:gd name="connsiteX8" fmla="*/ 180000 w 12192000"/>
              <a:gd name="connsiteY8" fmla="*/ 2763891 h 2763891"/>
              <a:gd name="connsiteX9" fmla="*/ 0 w 12192000"/>
              <a:gd name="connsiteY9" fmla="*/ 2763891 h 2763891"/>
              <a:gd name="connsiteX10" fmla="*/ 0 w 12192000"/>
              <a:gd name="connsiteY10" fmla="*/ 2408971 h 2763891"/>
              <a:gd name="connsiteX11" fmla="*/ 0 w 12192000"/>
              <a:gd name="connsiteY11" fmla="*/ 2043891 h 276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763891">
                <a:moveTo>
                  <a:pt x="0" y="0"/>
                </a:moveTo>
                <a:lnTo>
                  <a:pt x="12192000" y="0"/>
                </a:lnTo>
                <a:lnTo>
                  <a:pt x="12192000" y="2043891"/>
                </a:lnTo>
                <a:lnTo>
                  <a:pt x="12192000" y="2408971"/>
                </a:lnTo>
                <a:lnTo>
                  <a:pt x="12192000" y="2763891"/>
                </a:lnTo>
                <a:lnTo>
                  <a:pt x="12012000" y="2763891"/>
                </a:lnTo>
                <a:lnTo>
                  <a:pt x="12012000" y="2408971"/>
                </a:lnTo>
                <a:lnTo>
                  <a:pt x="180000" y="2408971"/>
                </a:lnTo>
                <a:lnTo>
                  <a:pt x="180000" y="2763891"/>
                </a:lnTo>
                <a:lnTo>
                  <a:pt x="0" y="2763891"/>
                </a:lnTo>
                <a:lnTo>
                  <a:pt x="0" y="2408971"/>
                </a:lnTo>
                <a:lnTo>
                  <a:pt x="0" y="2043891"/>
                </a:ln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platzhalter 8"/>
          <p:cNvSpPr>
            <a:spLocks noGrp="1"/>
          </p:cNvSpPr>
          <p:nvPr>
            <p:ph type="body" sz="quarter" idx="13" hasCustomPrompt="1"/>
          </p:nvPr>
        </p:nvSpPr>
        <p:spPr>
          <a:xfrm>
            <a:off x="911225" y="3429000"/>
            <a:ext cx="8353425" cy="2519362"/>
          </a:xfrm>
          <a:prstGeom prst="rect">
            <a:avLst/>
          </a:prstGeom>
        </p:spPr>
        <p:txBody>
          <a:bodyPr lIns="0" tIns="0" rIns="0" bIns="0">
            <a:noAutofit/>
          </a:bodyPr>
          <a:lstStyle>
            <a:lvl1pPr marL="0" indent="0">
              <a:buNone/>
              <a:defRPr sz="5400" cap="all" baseline="0">
                <a:solidFill>
                  <a:schemeClr val="accent1"/>
                </a:solidFill>
                <a:latin typeface="Roboto Condensed Light" panose="02000000000000000000" pitchFamily="2" charset="0"/>
                <a:ea typeface="Roboto Condensed Light" panose="02000000000000000000" pitchFamily="2" charset="0"/>
              </a:defRPr>
            </a:lvl1pPr>
          </a:lstStyle>
          <a:p>
            <a:pPr lvl="0"/>
            <a:r>
              <a:rPr lang="de-DE" dirty="0" smtClean="0"/>
              <a:t>ZWISCHENFOLIE MIT BILD UND HEADLINE</a:t>
            </a:r>
          </a:p>
        </p:txBody>
      </p:sp>
      <p:sp>
        <p:nvSpPr>
          <p:cNvPr id="12" name="Foliennummernplatzhalter 5"/>
          <p:cNvSpPr txBox="1">
            <a:spLocks/>
          </p:cNvSpPr>
          <p:nvPr userDrawn="1"/>
        </p:nvSpPr>
        <p:spPr>
          <a:xfrm>
            <a:off x="6604331" y="6183365"/>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4EB47-4E84-4DB2-AC43-F48E31E4B581}" type="slidenum">
              <a:rPr lang="de-DE" smtClean="0"/>
              <a:pPr/>
              <a:t>‹Nr.›</a:t>
            </a:fld>
            <a:endParaRPr lang="de-DE" dirty="0"/>
          </a:p>
        </p:txBody>
      </p:sp>
    </p:spTree>
    <p:extLst>
      <p:ext uri="{BB962C8B-B14F-4D97-AF65-F5344CB8AC3E}">
        <p14:creationId xmlns:p14="http://schemas.microsoft.com/office/powerpoint/2010/main" val="303802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folie mit Headline">
    <p:spTree>
      <p:nvGrpSpPr>
        <p:cNvPr id="1" name=""/>
        <p:cNvGrpSpPr/>
        <p:nvPr/>
      </p:nvGrpSpPr>
      <p:grpSpPr>
        <a:xfrm>
          <a:off x="0" y="0"/>
          <a:ext cx="0" cy="0"/>
          <a:chOff x="0" y="0"/>
          <a:chExt cx="0" cy="0"/>
        </a:xfrm>
      </p:grpSpPr>
      <p:sp>
        <p:nvSpPr>
          <p:cNvPr id="9" name="Textplatzhalter 8"/>
          <p:cNvSpPr>
            <a:spLocks noGrp="1"/>
          </p:cNvSpPr>
          <p:nvPr>
            <p:ph type="body" sz="quarter" idx="13" hasCustomPrompt="1"/>
          </p:nvPr>
        </p:nvSpPr>
        <p:spPr>
          <a:xfrm>
            <a:off x="911225" y="2528888"/>
            <a:ext cx="8353425" cy="2519362"/>
          </a:xfrm>
          <a:prstGeom prst="rect">
            <a:avLst/>
          </a:prstGeom>
        </p:spPr>
        <p:txBody>
          <a:bodyPr lIns="0" tIns="0" rIns="0" bIns="0">
            <a:noAutofit/>
          </a:bodyPr>
          <a:lstStyle>
            <a:lvl1pPr marL="0" indent="0">
              <a:buNone/>
              <a:defRPr sz="5400" cap="all" baseline="0">
                <a:solidFill>
                  <a:schemeClr val="accent1"/>
                </a:solidFill>
                <a:latin typeface="Roboto Condensed Light" panose="02000000000000000000" pitchFamily="2" charset="0"/>
                <a:ea typeface="Roboto Condensed Light" panose="02000000000000000000" pitchFamily="2" charset="0"/>
              </a:defRPr>
            </a:lvl1pPr>
          </a:lstStyle>
          <a:p>
            <a:pPr lvl="0"/>
            <a:r>
              <a:rPr lang="de-DE" dirty="0" smtClean="0"/>
              <a:t>ZWISCHENFOLIE MIT</a:t>
            </a:r>
            <a:br>
              <a:rPr lang="de-DE" dirty="0" smtClean="0"/>
            </a:br>
            <a:r>
              <a:rPr lang="de-DE" dirty="0" smtClean="0"/>
              <a:t>HEADLINE</a:t>
            </a:r>
          </a:p>
        </p:txBody>
      </p:sp>
      <p:sp>
        <p:nvSpPr>
          <p:cNvPr id="8" name="Freihandform 7"/>
          <p:cNvSpPr/>
          <p:nvPr userDrawn="1"/>
        </p:nvSpPr>
        <p:spPr>
          <a:xfrm>
            <a:off x="0" y="-10318"/>
            <a:ext cx="360001" cy="6868318"/>
          </a:xfrm>
          <a:custGeom>
            <a:avLst/>
            <a:gdLst>
              <a:gd name="connsiteX0" fmla="*/ 0 w 360001"/>
              <a:gd name="connsiteY0" fmla="*/ 0 h 6868318"/>
              <a:gd name="connsiteX1" fmla="*/ 360000 w 360001"/>
              <a:gd name="connsiteY1" fmla="*/ 0 h 6868318"/>
              <a:gd name="connsiteX2" fmla="*/ 360000 w 360001"/>
              <a:gd name="connsiteY2" fmla="*/ 180000 h 6868318"/>
              <a:gd name="connsiteX3" fmla="*/ 192088 w 360001"/>
              <a:gd name="connsiteY3" fmla="*/ 180000 h 6868318"/>
              <a:gd name="connsiteX4" fmla="*/ 192088 w 360001"/>
              <a:gd name="connsiteY4" fmla="*/ 6688318 h 6868318"/>
              <a:gd name="connsiteX5" fmla="*/ 360001 w 360001"/>
              <a:gd name="connsiteY5" fmla="*/ 6688318 h 6868318"/>
              <a:gd name="connsiteX6" fmla="*/ 360001 w 360001"/>
              <a:gd name="connsiteY6" fmla="*/ 6868318 h 6868318"/>
              <a:gd name="connsiteX7" fmla="*/ 192088 w 360001"/>
              <a:gd name="connsiteY7" fmla="*/ 6868318 h 6868318"/>
              <a:gd name="connsiteX8" fmla="*/ 1 w 360001"/>
              <a:gd name="connsiteY8" fmla="*/ 6868318 h 6868318"/>
              <a:gd name="connsiteX9" fmla="*/ 0 w 360001"/>
              <a:gd name="connsiteY9" fmla="*/ 6868318 h 6868318"/>
              <a:gd name="connsiteX10" fmla="*/ 0 w 360001"/>
              <a:gd name="connsiteY10" fmla="*/ 180000 h 6868318"/>
              <a:gd name="connsiteX11" fmla="*/ 0 w 360001"/>
              <a:gd name="connsiteY11" fmla="*/ 10318 h 686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01" h="6868318">
                <a:moveTo>
                  <a:pt x="0" y="0"/>
                </a:moveTo>
                <a:lnTo>
                  <a:pt x="360000" y="0"/>
                </a:lnTo>
                <a:lnTo>
                  <a:pt x="360000" y="180000"/>
                </a:lnTo>
                <a:lnTo>
                  <a:pt x="192088" y="180000"/>
                </a:lnTo>
                <a:lnTo>
                  <a:pt x="192088" y="6688318"/>
                </a:lnTo>
                <a:lnTo>
                  <a:pt x="360001" y="6688318"/>
                </a:lnTo>
                <a:lnTo>
                  <a:pt x="360001" y="6868318"/>
                </a:lnTo>
                <a:lnTo>
                  <a:pt x="192088" y="6868318"/>
                </a:lnTo>
                <a:lnTo>
                  <a:pt x="1" y="6868318"/>
                </a:lnTo>
                <a:lnTo>
                  <a:pt x="0" y="6868318"/>
                </a:lnTo>
                <a:lnTo>
                  <a:pt x="0" y="180000"/>
                </a:lnTo>
                <a:lnTo>
                  <a:pt x="0" y="103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Foliennummernplatzhalter 5"/>
          <p:cNvSpPr txBox="1">
            <a:spLocks/>
          </p:cNvSpPr>
          <p:nvPr userDrawn="1"/>
        </p:nvSpPr>
        <p:spPr>
          <a:xfrm>
            <a:off x="6604331" y="6189805"/>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4EB47-4E84-4DB2-AC43-F48E31E4B581}" type="slidenum">
              <a:rPr lang="de-DE" smtClean="0"/>
              <a:pPr/>
              <a:t>‹Nr.›</a:t>
            </a:fld>
            <a:endParaRPr lang="de-DE" dirty="0"/>
          </a:p>
        </p:txBody>
      </p:sp>
    </p:spTree>
    <p:extLst>
      <p:ext uri="{BB962C8B-B14F-4D97-AF65-F5344CB8AC3E}">
        <p14:creationId xmlns:p14="http://schemas.microsoft.com/office/powerpoint/2010/main" val="168991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5" name="Freihandform 4"/>
          <p:cNvSpPr/>
          <p:nvPr userDrawn="1"/>
        </p:nvSpPr>
        <p:spPr>
          <a:xfrm>
            <a:off x="0" y="0"/>
            <a:ext cx="12192000" cy="1846894"/>
          </a:xfrm>
          <a:custGeom>
            <a:avLst/>
            <a:gdLst>
              <a:gd name="connsiteX0" fmla="*/ 0 w 12192000"/>
              <a:gd name="connsiteY0" fmla="*/ 0 h 1846894"/>
              <a:gd name="connsiteX1" fmla="*/ 12192000 w 12192000"/>
              <a:gd name="connsiteY1" fmla="*/ 0 h 1846894"/>
              <a:gd name="connsiteX2" fmla="*/ 12192000 w 12192000"/>
              <a:gd name="connsiteY2" fmla="*/ 1126894 h 1846894"/>
              <a:gd name="connsiteX3" fmla="*/ 12192000 w 12192000"/>
              <a:gd name="connsiteY3" fmla="*/ 1486894 h 1846894"/>
              <a:gd name="connsiteX4" fmla="*/ 12192000 w 12192000"/>
              <a:gd name="connsiteY4" fmla="*/ 1846894 h 1846894"/>
              <a:gd name="connsiteX5" fmla="*/ 12012000 w 12192000"/>
              <a:gd name="connsiteY5" fmla="*/ 1846894 h 1846894"/>
              <a:gd name="connsiteX6" fmla="*/ 12012000 w 12192000"/>
              <a:gd name="connsiteY6" fmla="*/ 1486894 h 1846894"/>
              <a:gd name="connsiteX7" fmla="*/ 180000 w 12192000"/>
              <a:gd name="connsiteY7" fmla="*/ 1486894 h 1846894"/>
              <a:gd name="connsiteX8" fmla="*/ 180000 w 12192000"/>
              <a:gd name="connsiteY8" fmla="*/ 1846894 h 1846894"/>
              <a:gd name="connsiteX9" fmla="*/ 0 w 12192000"/>
              <a:gd name="connsiteY9" fmla="*/ 1846894 h 1846894"/>
              <a:gd name="connsiteX10" fmla="*/ 0 w 12192000"/>
              <a:gd name="connsiteY10" fmla="*/ 1126894 h 1846894"/>
              <a:gd name="connsiteX11" fmla="*/ 0 w 12192000"/>
              <a:gd name="connsiteY11" fmla="*/ 1126894 h 18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46894">
                <a:moveTo>
                  <a:pt x="0" y="0"/>
                </a:moveTo>
                <a:lnTo>
                  <a:pt x="12192000" y="0"/>
                </a:lnTo>
                <a:lnTo>
                  <a:pt x="12192000" y="1126894"/>
                </a:lnTo>
                <a:lnTo>
                  <a:pt x="12192000" y="1486894"/>
                </a:lnTo>
                <a:lnTo>
                  <a:pt x="12192000" y="1846894"/>
                </a:lnTo>
                <a:lnTo>
                  <a:pt x="12012000" y="1846894"/>
                </a:lnTo>
                <a:lnTo>
                  <a:pt x="12012000" y="1486894"/>
                </a:lnTo>
                <a:lnTo>
                  <a:pt x="180000" y="1486894"/>
                </a:lnTo>
                <a:lnTo>
                  <a:pt x="180000" y="1846894"/>
                </a:lnTo>
                <a:lnTo>
                  <a:pt x="0" y="1846894"/>
                </a:lnTo>
                <a:lnTo>
                  <a:pt x="0" y="1126894"/>
                </a:lnTo>
                <a:lnTo>
                  <a:pt x="0" y="1126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userDrawn="1"/>
        </p:nvSpPr>
        <p:spPr>
          <a:xfrm>
            <a:off x="911225" y="2403093"/>
            <a:ext cx="8353425" cy="1661993"/>
          </a:xfrm>
          <a:prstGeom prst="rect">
            <a:avLst/>
          </a:prstGeom>
          <a:noFill/>
        </p:spPr>
        <p:txBody>
          <a:bodyPr wrap="square" lIns="0" tIns="0" rIns="0" bIns="0" rtlCol="0">
            <a:noAutofit/>
          </a:bodyPr>
          <a:lstStyle/>
          <a:p>
            <a:r>
              <a:rPr lang="de-DE" sz="5400" dirty="0" smtClean="0">
                <a:solidFill>
                  <a:schemeClr val="accent1"/>
                </a:solidFill>
                <a:latin typeface="Roboto Condensed Light" panose="02000000000000000000" pitchFamily="2" charset="0"/>
                <a:ea typeface="Roboto Condensed Light" panose="02000000000000000000" pitchFamily="2" charset="0"/>
              </a:rPr>
              <a:t>VIELEN DANK FÜR</a:t>
            </a:r>
            <a:br>
              <a:rPr lang="de-DE" sz="5400" dirty="0" smtClean="0">
                <a:solidFill>
                  <a:schemeClr val="accent1"/>
                </a:solidFill>
                <a:latin typeface="Roboto Condensed Light" panose="02000000000000000000" pitchFamily="2" charset="0"/>
                <a:ea typeface="Roboto Condensed Light" panose="02000000000000000000" pitchFamily="2" charset="0"/>
              </a:rPr>
            </a:br>
            <a:r>
              <a:rPr lang="de-DE" sz="5400" dirty="0" smtClean="0">
                <a:solidFill>
                  <a:schemeClr val="accent1"/>
                </a:solidFill>
                <a:latin typeface="Roboto Condensed Light" panose="02000000000000000000" pitchFamily="2" charset="0"/>
                <a:ea typeface="Roboto Condensed Light" panose="02000000000000000000" pitchFamily="2" charset="0"/>
              </a:rPr>
              <a:t>IHRE</a:t>
            </a:r>
            <a:r>
              <a:rPr lang="de-DE" sz="5400" baseline="0" dirty="0" smtClean="0">
                <a:solidFill>
                  <a:schemeClr val="accent1"/>
                </a:solidFill>
                <a:latin typeface="Roboto Condensed Light" panose="02000000000000000000" pitchFamily="2" charset="0"/>
                <a:ea typeface="Roboto Condensed Light" panose="02000000000000000000" pitchFamily="2" charset="0"/>
              </a:rPr>
              <a:t> </a:t>
            </a:r>
            <a:r>
              <a:rPr lang="de-DE" sz="5400" cap="all" baseline="0" dirty="0" smtClean="0">
                <a:solidFill>
                  <a:schemeClr val="accent1"/>
                </a:solidFill>
                <a:latin typeface="Roboto Condensed Light" panose="02000000000000000000" pitchFamily="2" charset="0"/>
                <a:ea typeface="Roboto Condensed Light" panose="02000000000000000000" pitchFamily="2" charset="0"/>
              </a:rPr>
              <a:t>AUFMERKSAMKEIT</a:t>
            </a:r>
            <a:r>
              <a:rPr lang="de-DE" sz="5400" baseline="0" dirty="0" smtClean="0">
                <a:solidFill>
                  <a:schemeClr val="accent1"/>
                </a:solidFill>
                <a:latin typeface="Roboto Condensed Light" panose="02000000000000000000" pitchFamily="2" charset="0"/>
                <a:ea typeface="Roboto Condensed Light" panose="02000000000000000000" pitchFamily="2" charset="0"/>
              </a:rPr>
              <a:t>!</a:t>
            </a:r>
            <a:endParaRPr lang="de-DE" sz="5400" dirty="0">
              <a:solidFill>
                <a:schemeClr val="accent1"/>
              </a:solidFill>
              <a:latin typeface="Roboto Condensed Light" panose="02000000000000000000" pitchFamily="2" charset="0"/>
              <a:ea typeface="Roboto Condensed Light" panose="02000000000000000000" pitchFamily="2" charset="0"/>
            </a:endParaRPr>
          </a:p>
        </p:txBody>
      </p:sp>
      <p:sp>
        <p:nvSpPr>
          <p:cNvPr id="12" name="Textfeld 11"/>
          <p:cNvSpPr txBox="1"/>
          <p:nvPr userDrawn="1"/>
        </p:nvSpPr>
        <p:spPr>
          <a:xfrm>
            <a:off x="362960" y="416885"/>
            <a:ext cx="3050959" cy="710067"/>
          </a:xfrm>
          <a:prstGeom prst="rect">
            <a:avLst/>
          </a:prstGeom>
          <a:noFill/>
        </p:spPr>
        <p:txBody>
          <a:bodyPr wrap="square" lIns="0" tIns="46800" rIns="0" bIns="46800" rtlCol="0" anchor="ctr" anchorCtr="0">
            <a:spAutoFit/>
          </a:bodyPr>
          <a:lstStyle/>
          <a:p>
            <a:r>
              <a:rPr lang="de-DE" sz="4000" cap="all" baseline="0" dirty="0" smtClean="0">
                <a:solidFill>
                  <a:schemeClr val="bg2"/>
                </a:solidFill>
                <a:latin typeface="Roboto Condensed Light" panose="02000000000000000000" pitchFamily="2" charset="0"/>
                <a:ea typeface="Roboto Condensed Light" panose="02000000000000000000" pitchFamily="2" charset="0"/>
              </a:rPr>
              <a:t>KONTAKT</a:t>
            </a:r>
            <a:endParaRPr lang="de-DE" sz="4000" cap="all" baseline="0" dirty="0">
              <a:solidFill>
                <a:schemeClr val="bg2"/>
              </a:solidFill>
              <a:latin typeface="Roboto Condensed Light" panose="02000000000000000000" pitchFamily="2" charset="0"/>
              <a:ea typeface="Roboto Condensed Light" panose="02000000000000000000" pitchFamily="2" charset="0"/>
            </a:endParaRPr>
          </a:p>
        </p:txBody>
      </p:sp>
      <p:sp>
        <p:nvSpPr>
          <p:cNvPr id="9" name="Datumsplatzhalter 3"/>
          <p:cNvSpPr>
            <a:spLocks noGrp="1"/>
          </p:cNvSpPr>
          <p:nvPr>
            <p:ph type="dt" sz="half" idx="2"/>
          </p:nvPr>
        </p:nvSpPr>
        <p:spPr>
          <a:xfrm>
            <a:off x="844639" y="619712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23. April 2024</a:t>
            </a:r>
            <a:endParaRPr lang="de-DE" dirty="0"/>
          </a:p>
        </p:txBody>
      </p:sp>
      <p:sp>
        <p:nvSpPr>
          <p:cNvPr id="19" name="Untertitel 2"/>
          <p:cNvSpPr>
            <a:spLocks noGrp="1"/>
          </p:cNvSpPr>
          <p:nvPr>
            <p:ph type="subTitle" idx="13" hasCustomPrompt="1"/>
          </p:nvPr>
        </p:nvSpPr>
        <p:spPr>
          <a:xfrm>
            <a:off x="2346325" y="4748532"/>
            <a:ext cx="3570288" cy="1231106"/>
          </a:xfrm>
          <a:prstGeom prst="rect">
            <a:avLst/>
          </a:prstGeom>
        </p:spPr>
        <p:txBody>
          <a:bodyPr wrap="square" lIns="0" tIns="0" rIns="0" bIns="0">
            <a:noAutofit/>
          </a:bodyPr>
          <a:lstStyle>
            <a:lvl1pPr marL="0" indent="0" algn="l">
              <a:lnSpc>
                <a:spcPct val="100000"/>
              </a:lnSpc>
              <a:spcBef>
                <a:spcPts val="0"/>
              </a:spcBef>
              <a:buNone/>
              <a:defRPr sz="18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Vorname Nachname</a:t>
            </a:r>
            <a:br>
              <a:rPr lang="de-DE" dirty="0" smtClean="0"/>
            </a:br>
            <a:r>
              <a:rPr lang="de-DE" dirty="0" smtClean="0"/>
              <a:t>Funktionsbezeichnung</a:t>
            </a:r>
            <a:br>
              <a:rPr lang="de-DE" dirty="0" smtClean="0"/>
            </a:br>
            <a:r>
              <a:rPr lang="de-DE" dirty="0" smtClean="0"/>
              <a:t>Tel</a:t>
            </a:r>
            <a:br>
              <a:rPr lang="de-DE" dirty="0" smtClean="0"/>
            </a:br>
            <a:r>
              <a:rPr lang="de-DE" dirty="0" smtClean="0"/>
              <a:t>E-Mail</a:t>
            </a:r>
            <a:endParaRPr lang="de-DE" dirty="0"/>
          </a:p>
        </p:txBody>
      </p:sp>
      <p:sp>
        <p:nvSpPr>
          <p:cNvPr id="20" name="Freihandform 19"/>
          <p:cNvSpPr/>
          <p:nvPr userDrawn="1"/>
        </p:nvSpPr>
        <p:spPr>
          <a:xfrm>
            <a:off x="911225" y="4719942"/>
            <a:ext cx="154947" cy="1237471"/>
          </a:xfrm>
          <a:custGeom>
            <a:avLst/>
            <a:gdLst>
              <a:gd name="connsiteX0" fmla="*/ 613 w 360613"/>
              <a:gd name="connsiteY0" fmla="*/ 0 h 2880000"/>
              <a:gd name="connsiteX1" fmla="*/ 180000 w 360613"/>
              <a:gd name="connsiteY1" fmla="*/ 0 h 2880000"/>
              <a:gd name="connsiteX2" fmla="*/ 360613 w 360613"/>
              <a:gd name="connsiteY2" fmla="*/ 0 h 2880000"/>
              <a:gd name="connsiteX3" fmla="*/ 360613 w 360613"/>
              <a:gd name="connsiteY3" fmla="*/ 180000 h 2880000"/>
              <a:gd name="connsiteX4" fmla="*/ 180000 w 360613"/>
              <a:gd name="connsiteY4" fmla="*/ 180000 h 2880000"/>
              <a:gd name="connsiteX5" fmla="*/ 180000 w 360613"/>
              <a:gd name="connsiteY5" fmla="*/ 2700000 h 2880000"/>
              <a:gd name="connsiteX6" fmla="*/ 360000 w 360613"/>
              <a:gd name="connsiteY6" fmla="*/ 2700000 h 2880000"/>
              <a:gd name="connsiteX7" fmla="*/ 360000 w 360613"/>
              <a:gd name="connsiteY7" fmla="*/ 2880000 h 2880000"/>
              <a:gd name="connsiteX8" fmla="*/ 180000 w 360613"/>
              <a:gd name="connsiteY8" fmla="*/ 2880000 h 2880000"/>
              <a:gd name="connsiteX9" fmla="*/ 613 w 360613"/>
              <a:gd name="connsiteY9" fmla="*/ 2880000 h 2880000"/>
              <a:gd name="connsiteX10" fmla="*/ 0 w 360613"/>
              <a:gd name="connsiteY10" fmla="*/ 2880000 h 2880000"/>
              <a:gd name="connsiteX11" fmla="*/ 0 w 360613"/>
              <a:gd name="connsiteY11" fmla="*/ 2700000 h 2880000"/>
              <a:gd name="connsiteX12" fmla="*/ 613 w 360613"/>
              <a:gd name="connsiteY12" fmla="*/ 2700000 h 2880000"/>
              <a:gd name="connsiteX13" fmla="*/ 613 w 360613"/>
              <a:gd name="connsiteY13" fmla="*/ 18000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613" h="2880000">
                <a:moveTo>
                  <a:pt x="613" y="0"/>
                </a:moveTo>
                <a:lnTo>
                  <a:pt x="180000" y="0"/>
                </a:lnTo>
                <a:lnTo>
                  <a:pt x="360613" y="0"/>
                </a:lnTo>
                <a:lnTo>
                  <a:pt x="360613" y="180000"/>
                </a:lnTo>
                <a:lnTo>
                  <a:pt x="180000" y="180000"/>
                </a:lnTo>
                <a:lnTo>
                  <a:pt x="180000" y="2700000"/>
                </a:lnTo>
                <a:lnTo>
                  <a:pt x="360000" y="2700000"/>
                </a:lnTo>
                <a:lnTo>
                  <a:pt x="360000" y="2880000"/>
                </a:lnTo>
                <a:lnTo>
                  <a:pt x="180000" y="2880000"/>
                </a:lnTo>
                <a:lnTo>
                  <a:pt x="613" y="2880000"/>
                </a:lnTo>
                <a:lnTo>
                  <a:pt x="0" y="2880000"/>
                </a:lnTo>
                <a:lnTo>
                  <a:pt x="0" y="2700000"/>
                </a:lnTo>
                <a:lnTo>
                  <a:pt x="613" y="2700000"/>
                </a:lnTo>
                <a:lnTo>
                  <a:pt x="613" y="18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p:cNvSpPr txBox="1"/>
          <p:nvPr userDrawn="1"/>
        </p:nvSpPr>
        <p:spPr>
          <a:xfrm>
            <a:off x="7260808" y="4719942"/>
            <a:ext cx="2989262" cy="1200329"/>
          </a:xfrm>
          <a:prstGeom prst="rect">
            <a:avLst/>
          </a:prstGeom>
          <a:noFill/>
        </p:spPr>
        <p:txBody>
          <a:bodyPr wrap="square" rtlCol="0">
            <a:noAutofit/>
          </a:bodyPr>
          <a:lstStyle/>
          <a:p>
            <a:r>
              <a:rPr lang="de-DE" dirty="0" smtClean="0">
                <a:latin typeface="+mj-lt"/>
              </a:rPr>
              <a:t>WM Datenservice</a:t>
            </a:r>
          </a:p>
          <a:p>
            <a:r>
              <a:rPr lang="de-DE" dirty="0" smtClean="0">
                <a:latin typeface="+mj-lt"/>
              </a:rPr>
              <a:t>Düsseldorfer</a:t>
            </a:r>
            <a:r>
              <a:rPr lang="de-DE" baseline="0" dirty="0" smtClean="0">
                <a:latin typeface="+mj-lt"/>
              </a:rPr>
              <a:t> Str. 16</a:t>
            </a:r>
          </a:p>
          <a:p>
            <a:r>
              <a:rPr lang="de-DE" baseline="0" dirty="0" smtClean="0">
                <a:latin typeface="+mj-lt"/>
              </a:rPr>
              <a:t>60329 Frankfurt am Main</a:t>
            </a:r>
          </a:p>
          <a:p>
            <a:r>
              <a:rPr lang="de-DE" baseline="0" dirty="0" smtClean="0">
                <a:latin typeface="+mj-lt"/>
              </a:rPr>
              <a:t>Tel +49 69 2732 0</a:t>
            </a:r>
            <a:endParaRPr lang="de-DE" dirty="0">
              <a:latin typeface="+mj-lt"/>
            </a:endParaRPr>
          </a:p>
        </p:txBody>
      </p:sp>
      <p:sp>
        <p:nvSpPr>
          <p:cNvPr id="8" name="Bildplatzhalter 7"/>
          <p:cNvSpPr>
            <a:spLocks noGrp="1"/>
          </p:cNvSpPr>
          <p:nvPr>
            <p:ph type="pic" sz="quarter" idx="14" hasCustomPrompt="1"/>
          </p:nvPr>
        </p:nvSpPr>
        <p:spPr>
          <a:xfrm>
            <a:off x="989013" y="4789356"/>
            <a:ext cx="1093787" cy="1093787"/>
          </a:xfrm>
          <a:prstGeom prst="rect">
            <a:avLst/>
          </a:prstGeom>
        </p:spPr>
        <p:txBody>
          <a:bodyPr/>
          <a:lstStyle>
            <a:lvl1pPr marL="0" indent="0">
              <a:buFontTx/>
              <a:buNone/>
              <a:defRPr/>
            </a:lvl1pPr>
          </a:lstStyle>
          <a:p>
            <a:r>
              <a:rPr lang="de-DE" dirty="0" smtClean="0"/>
              <a:t>Foto</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0138" y="4746249"/>
            <a:ext cx="1136894" cy="1136894"/>
          </a:xfrm>
          <a:prstGeom prst="rect">
            <a:avLst/>
          </a:prstGeom>
        </p:spPr>
      </p:pic>
    </p:spTree>
    <p:extLst>
      <p:ext uri="{BB962C8B-B14F-4D97-AF65-F5344CB8AC3E}">
        <p14:creationId xmlns:p14="http://schemas.microsoft.com/office/powerpoint/2010/main" val="68109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556693" y="5918486"/>
            <a:ext cx="2455922" cy="939514"/>
          </a:xfrm>
          <a:prstGeom prst="rect">
            <a:avLst/>
          </a:prstGeom>
        </p:spPr>
      </p:pic>
      <p:sp>
        <p:nvSpPr>
          <p:cNvPr id="7" name="Datumsplatzhalter 3"/>
          <p:cNvSpPr>
            <a:spLocks noGrp="1"/>
          </p:cNvSpPr>
          <p:nvPr>
            <p:ph type="dt" sz="half" idx="2"/>
          </p:nvPr>
        </p:nvSpPr>
        <p:spPr>
          <a:xfrm>
            <a:off x="812976" y="61810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23. April 2024 </a:t>
            </a:r>
            <a:endParaRPr lang="de-DE" dirty="0"/>
          </a:p>
        </p:txBody>
      </p:sp>
    </p:spTree>
    <p:extLst>
      <p:ext uri="{BB962C8B-B14F-4D97-AF65-F5344CB8AC3E}">
        <p14:creationId xmlns:p14="http://schemas.microsoft.com/office/powerpoint/2010/main" val="5886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51" r:id="rId5"/>
    <p:sldLayoutId id="2147483654" r:id="rId6"/>
    <p:sldLayoutId id="2147483660" r:id="rId7"/>
    <p:sldLayoutId id="2147483655" r:id="rId8"/>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727" userDrawn="1">
          <p15:clr>
            <a:srgbClr val="F26B43"/>
          </p15:clr>
        </p15:guide>
        <p15:guide id="3" orient="horz" pos="4201" userDrawn="1">
          <p15:clr>
            <a:srgbClr val="F26B43"/>
          </p15:clr>
        </p15:guide>
        <p15:guide id="4" orient="horz" pos="3974" userDrawn="1">
          <p15:clr>
            <a:srgbClr val="F26B43"/>
          </p15:clr>
        </p15:guide>
        <p15:guide id="5" orient="horz" pos="3861" userDrawn="1">
          <p15:clr>
            <a:srgbClr val="F26B43"/>
          </p15:clr>
        </p15:guide>
        <p15:guide id="6" pos="121" userDrawn="1">
          <p15:clr>
            <a:srgbClr val="F26B43"/>
          </p15:clr>
        </p15:guide>
        <p15:guide id="7" pos="234" userDrawn="1">
          <p15:clr>
            <a:srgbClr val="F26B43"/>
          </p15:clr>
        </p15:guide>
        <p15:guide id="8" pos="7559" userDrawn="1">
          <p15:clr>
            <a:srgbClr val="F26B43"/>
          </p15:clr>
        </p15:guide>
        <p15:guide id="9" pos="7446" userDrawn="1">
          <p15:clr>
            <a:srgbClr val="F26B43"/>
          </p15:clr>
        </p15:guide>
        <p15:guide id="10" pos="574" userDrawn="1">
          <p15:clr>
            <a:srgbClr val="F26B43"/>
          </p15:clr>
        </p15:guide>
        <p15:guide id="11" pos="5949" userDrawn="1">
          <p15:clr>
            <a:srgbClr val="F26B43"/>
          </p15:clr>
        </p15:guide>
        <p15:guide id="12" pos="5836" userDrawn="1">
          <p15:clr>
            <a:srgbClr val="F26B43"/>
          </p15:clr>
        </p15:guide>
        <p15:guide id="13" orient="horz" pos="4042" userDrawn="1">
          <p15:clr>
            <a:srgbClr val="F26B43"/>
          </p15:clr>
        </p15:guide>
        <p15:guide id="14" orient="horz" pos="187" userDrawn="1">
          <p15:clr>
            <a:srgbClr val="F26B43"/>
          </p15:clr>
        </p15:guide>
        <p15:guide id="15" orient="horz" pos="777" userDrawn="1">
          <p15:clr>
            <a:srgbClr val="F26B43"/>
          </p15:clr>
        </p15:guide>
        <p15:guide id="16" pos="3953" userDrawn="1">
          <p15:clr>
            <a:srgbClr val="F26B43"/>
          </p15:clr>
        </p15:guide>
        <p15:guide id="17" pos="3840" userDrawn="1">
          <p15:clr>
            <a:srgbClr val="F26B43"/>
          </p15:clr>
        </p15:guide>
        <p15:guide id="18" orient="horz" pos="1026" userDrawn="1">
          <p15:clr>
            <a:srgbClr val="F26B43"/>
          </p15:clr>
        </p15:guide>
        <p15:guide id="19" orient="horz" pos="15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nchorCtr="0"/>
          <a:lstStyle/>
          <a:p>
            <a:r>
              <a:rPr lang="de-DE" b="1" dirty="0" smtClean="0"/>
              <a:t>Protokoll WM-Arbeitskreis </a:t>
            </a:r>
            <a:br>
              <a:rPr lang="de-DE" b="1" dirty="0" smtClean="0"/>
            </a:br>
            <a:r>
              <a:rPr lang="de-DE" b="1" dirty="0" smtClean="0"/>
              <a:t>Kapitalmaßnahmen </a:t>
            </a:r>
            <a:r>
              <a:rPr lang="de-DE" b="1" dirty="0"/>
              <a:t>/ Steuern </a:t>
            </a:r>
            <a:endParaRPr lang="de-DE" dirty="0"/>
          </a:p>
        </p:txBody>
      </p:sp>
      <p:sp>
        <p:nvSpPr>
          <p:cNvPr id="3" name="Untertitel 2"/>
          <p:cNvSpPr>
            <a:spLocks noGrp="1"/>
          </p:cNvSpPr>
          <p:nvPr>
            <p:ph type="subTitle" idx="1"/>
          </p:nvPr>
        </p:nvSpPr>
        <p:spPr/>
        <p:txBody>
          <a:bodyPr/>
          <a:lstStyle/>
          <a:p>
            <a:r>
              <a:rPr lang="de-DE" dirty="0" smtClean="0"/>
              <a:t>Carmen Bast</a:t>
            </a:r>
          </a:p>
          <a:p>
            <a:r>
              <a:rPr lang="de-DE" dirty="0" smtClean="0"/>
              <a:t>Klaus Schuld </a:t>
            </a:r>
            <a:endParaRPr lang="de-DE" dirty="0"/>
          </a:p>
        </p:txBody>
      </p:sp>
      <p:sp>
        <p:nvSpPr>
          <p:cNvPr id="4" name="Datumsplatzhalter 3"/>
          <p:cNvSpPr>
            <a:spLocks noGrp="1"/>
          </p:cNvSpPr>
          <p:nvPr>
            <p:ph type="dt" sz="half" idx="2"/>
          </p:nvPr>
        </p:nvSpPr>
        <p:spPr/>
        <p:txBody>
          <a:bodyPr/>
          <a:lstStyle/>
          <a:p>
            <a:r>
              <a:rPr lang="de-DE" dirty="0" smtClean="0"/>
              <a:t>23. April 2024 </a:t>
            </a:r>
            <a:endParaRPr lang="de-DE" dirty="0"/>
          </a:p>
        </p:txBody>
      </p:sp>
    </p:spTree>
    <p:extLst>
      <p:ext uri="{BB962C8B-B14F-4D97-AF65-F5344CB8AC3E}">
        <p14:creationId xmlns:p14="http://schemas.microsoft.com/office/powerpoint/2010/main" val="2828731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pPr lvl="0"/>
            <a:r>
              <a:rPr lang="de-DE" dirty="0" smtClean="0"/>
              <a:t>Steuerliche Behandlung und Technische </a:t>
            </a:r>
            <a:r>
              <a:rPr lang="de-DE" dirty="0"/>
              <a:t>Abwicklung Forderungsverzicht</a:t>
            </a:r>
            <a:endParaRPr lang="de-DE" b="1" dirty="0" smtClean="0"/>
          </a:p>
        </p:txBody>
      </p:sp>
    </p:spTree>
    <p:extLst>
      <p:ext uri="{BB962C8B-B14F-4D97-AF65-F5344CB8AC3E}">
        <p14:creationId xmlns:p14="http://schemas.microsoft.com/office/powerpoint/2010/main" val="11099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Steuerliche Behandlung Forderungsverzicht</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E-Mail an Arbeitskreis-Mitglieder vom 02.06.2023</a:t>
            </a:r>
            <a:endParaRPr lang="de-DE" dirty="0"/>
          </a:p>
        </p:txBody>
      </p:sp>
      <p:sp>
        <p:nvSpPr>
          <p:cNvPr id="7" name="Textplatzhalter 5"/>
          <p:cNvSpPr>
            <a:spLocks noGrp="1"/>
          </p:cNvSpPr>
          <p:nvPr>
            <p:ph type="body" sz="quarter" idx="14"/>
          </p:nvPr>
        </p:nvSpPr>
        <p:spPr>
          <a:xfrm>
            <a:off x="371475" y="2291388"/>
            <a:ext cx="11449050" cy="2033587"/>
          </a:xfrm>
        </p:spPr>
        <p:txBody>
          <a:bodyPr/>
          <a:lstStyle/>
          <a:p>
            <a:r>
              <a:rPr lang="de-DE" dirty="0"/>
              <a:t>Beispiel-WKNs:</a:t>
            </a:r>
          </a:p>
          <a:p>
            <a:r>
              <a:rPr lang="de-DE" dirty="0" smtClean="0"/>
              <a:t>A0N3X2</a:t>
            </a:r>
            <a:r>
              <a:rPr lang="de-DE" dirty="0"/>
              <a:t>	</a:t>
            </a:r>
            <a:r>
              <a:rPr lang="de-DE" dirty="0" smtClean="0"/>
              <a:t>	DE000A0N3X28</a:t>
            </a:r>
            <a:r>
              <a:rPr lang="de-DE" dirty="0"/>
              <a:t>	</a:t>
            </a:r>
            <a:r>
              <a:rPr lang="de-DE" dirty="0" smtClean="0"/>
              <a:t>CARPEVIGO </a:t>
            </a:r>
            <a:r>
              <a:rPr lang="de-DE" dirty="0"/>
              <a:t>ANL.07/37</a:t>
            </a:r>
          </a:p>
          <a:p>
            <a:r>
              <a:rPr lang="de-DE" dirty="0" smtClean="0"/>
              <a:t>A1MA45		DE000A1MA458</a:t>
            </a:r>
            <a:r>
              <a:rPr lang="de-DE" dirty="0"/>
              <a:t>	</a:t>
            </a:r>
            <a:r>
              <a:rPr lang="de-DE" dirty="0" smtClean="0"/>
              <a:t>CARPEVIGO </a:t>
            </a:r>
            <a:r>
              <a:rPr lang="de-DE" dirty="0"/>
              <a:t>HLDG.WA.11/37</a:t>
            </a:r>
          </a:p>
          <a:p>
            <a:r>
              <a:rPr lang="de-DE" dirty="0" smtClean="0"/>
              <a:t>A1PGWY	DE000A1PGWY5	CARPEVIGO </a:t>
            </a:r>
            <a:r>
              <a:rPr lang="de-DE" dirty="0"/>
              <a:t>HLDG.ITV 12/37</a:t>
            </a:r>
          </a:p>
          <a:p>
            <a:r>
              <a:rPr lang="de-DE" dirty="0"/>
              <a:t> </a:t>
            </a:r>
          </a:p>
          <a:p>
            <a:r>
              <a:rPr lang="de-DE" dirty="0"/>
              <a:t>In den drei oben genannten Gattungen verzichten die Anleihegläubiger unwiderruflich auf die Rückzahlung von 60% des Nominalkapitals ihrer jeweils von i</a:t>
            </a:r>
            <a:r>
              <a:rPr lang="de-DE" dirty="0" smtClean="0"/>
              <a:t>hnen </a:t>
            </a:r>
            <a:r>
              <a:rPr lang="de-DE" dirty="0"/>
              <a:t>gehaltenen Teilschuldverschreibung. Dementsprechend wird das Nominalkapital des ausgegebenen Volumens der Schuldverschreibungen herabgesetzt. Der Poolfaktor wird in den Fällen </a:t>
            </a:r>
            <a:r>
              <a:rPr lang="de-DE" dirty="0" smtClean="0"/>
              <a:t>daher </a:t>
            </a:r>
            <a:r>
              <a:rPr lang="de-DE" dirty="0"/>
              <a:t>von 1 auf 0,4 gesenkt.</a:t>
            </a:r>
          </a:p>
          <a:p>
            <a:r>
              <a:rPr lang="de-DE" dirty="0"/>
              <a:t>WM hat die Maßnahmen im Arbeitsgebiet Umtausch mit dem Steuerschlüssel UD087=980 „Wertlose Titel“ veröffentlicht, so dass für den jeweiligen Forderungsverzicht die Verlustverrechnungsbeschränkung gemäß § 20 Absatz 6 Satz 6 EStG anzuwenden ist.</a:t>
            </a: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237888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Steuerliche Behandlung Forderungsverzicht</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E-Mail an Arbeitskreis-Mitglieder vom 02.06.2023</a:t>
            </a:r>
            <a:endParaRPr lang="de-DE" dirty="0"/>
          </a:p>
        </p:txBody>
      </p:sp>
      <p:sp>
        <p:nvSpPr>
          <p:cNvPr id="7" name="Textplatzhalter 5"/>
          <p:cNvSpPr>
            <a:spLocks noGrp="1"/>
          </p:cNvSpPr>
          <p:nvPr>
            <p:ph type="body" sz="quarter" idx="14"/>
          </p:nvPr>
        </p:nvSpPr>
        <p:spPr>
          <a:xfrm>
            <a:off x="371475" y="2291388"/>
            <a:ext cx="11449050" cy="2033587"/>
          </a:xfrm>
        </p:spPr>
        <p:txBody>
          <a:bodyPr/>
          <a:lstStyle/>
          <a:p>
            <a:r>
              <a:rPr lang="de-DE" dirty="0"/>
              <a:t>Beispiel-WKNs:</a:t>
            </a:r>
          </a:p>
          <a:p>
            <a:r>
              <a:rPr lang="de-DE" dirty="0" smtClean="0"/>
              <a:t>A0N3X2		DE000A0N3X28</a:t>
            </a:r>
            <a:r>
              <a:rPr lang="de-DE" dirty="0"/>
              <a:t>	</a:t>
            </a:r>
            <a:r>
              <a:rPr lang="de-DE" dirty="0" smtClean="0"/>
              <a:t>	CARPEVIGO </a:t>
            </a:r>
            <a:r>
              <a:rPr lang="de-DE" dirty="0"/>
              <a:t>ANL.07/37</a:t>
            </a:r>
          </a:p>
          <a:p>
            <a:r>
              <a:rPr lang="de-DE" dirty="0" smtClean="0"/>
              <a:t>A1MA45		DE000A1MA458		CARPEVIGO </a:t>
            </a:r>
            <a:r>
              <a:rPr lang="de-DE" dirty="0"/>
              <a:t>HLDG.WA.11/37</a:t>
            </a:r>
          </a:p>
          <a:p>
            <a:r>
              <a:rPr lang="de-DE" dirty="0" smtClean="0"/>
              <a:t>A1PGWY</a:t>
            </a:r>
            <a:r>
              <a:rPr lang="de-DE" dirty="0"/>
              <a:t>	</a:t>
            </a:r>
            <a:r>
              <a:rPr lang="de-DE" dirty="0" smtClean="0"/>
              <a:t>DE000A1PGWY5		CARPEVIGO </a:t>
            </a:r>
            <a:r>
              <a:rPr lang="de-DE" dirty="0"/>
              <a:t>HLDG.ITV 12/37</a:t>
            </a:r>
          </a:p>
          <a:p>
            <a:r>
              <a:rPr lang="de-DE" dirty="0"/>
              <a:t> </a:t>
            </a:r>
          </a:p>
          <a:p>
            <a:r>
              <a:rPr lang="de-DE" dirty="0" smtClean="0"/>
              <a:t>Offene Fragen:</a:t>
            </a:r>
          </a:p>
          <a:p>
            <a:r>
              <a:rPr lang="de-DE" dirty="0" smtClean="0"/>
              <a:t>Wie </a:t>
            </a:r>
            <a:r>
              <a:rPr lang="de-DE" dirty="0"/>
              <a:t>kann der Forderungsverzicht gegenüber dem Kunden dargestellt werden, wenn </a:t>
            </a:r>
            <a:r>
              <a:rPr lang="de-DE" dirty="0" smtClean="0"/>
              <a:t>im </a:t>
            </a:r>
            <a:r>
              <a:rPr lang="de-DE" dirty="0"/>
              <a:t>Grunde keine Buchung </a:t>
            </a:r>
            <a:r>
              <a:rPr lang="de-DE" dirty="0" smtClean="0"/>
              <a:t>vorgenommen wird, </a:t>
            </a:r>
            <a:r>
              <a:rPr lang="de-DE" dirty="0"/>
              <a:t>da weder stücke- noch geldseitig eine Änderung vorgenommen </a:t>
            </a:r>
            <a:r>
              <a:rPr lang="de-DE" dirty="0" smtClean="0"/>
              <a:t>wurde?</a:t>
            </a:r>
            <a:endParaRPr lang="de-DE" dirty="0"/>
          </a:p>
          <a:p>
            <a:r>
              <a:rPr lang="de-DE" dirty="0"/>
              <a:t>Wie stellen andere Banken dies dar?</a:t>
            </a:r>
          </a:p>
          <a:p>
            <a:r>
              <a:rPr lang="de-DE" dirty="0"/>
              <a:t>Könnte/ Müsste die Veröffentlichung von WM Datenservice entsprechend angepasst </a:t>
            </a:r>
            <a:r>
              <a:rPr lang="de-DE" dirty="0" smtClean="0"/>
              <a:t>werden</a:t>
            </a:r>
            <a:r>
              <a:rPr lang="de-DE" dirty="0"/>
              <a:t> </a:t>
            </a:r>
            <a:r>
              <a:rPr lang="de-DE" dirty="0" smtClean="0"/>
              <a:t>und wenn ja wie?</a:t>
            </a:r>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347955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Steuerliche Behandlung Forderungsverzicht</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E-Mail an Arbeitskreis-Mitglieder vom 20.06.2023</a:t>
            </a:r>
            <a:endParaRPr lang="de-DE" dirty="0"/>
          </a:p>
        </p:txBody>
      </p:sp>
      <p:sp>
        <p:nvSpPr>
          <p:cNvPr id="7" name="Textplatzhalter 5"/>
          <p:cNvSpPr>
            <a:spLocks noGrp="1"/>
          </p:cNvSpPr>
          <p:nvPr>
            <p:ph type="body" sz="quarter" idx="14"/>
          </p:nvPr>
        </p:nvSpPr>
        <p:spPr>
          <a:xfrm>
            <a:off x="371475" y="2291388"/>
            <a:ext cx="11449050" cy="2033587"/>
          </a:xfrm>
        </p:spPr>
        <p:txBody>
          <a:bodyPr/>
          <a:lstStyle/>
          <a:p>
            <a:r>
              <a:rPr lang="de-DE" dirty="0"/>
              <a:t>Gerne möchte ich die Rückmeldungen kurz zusammenfassen und Ihnen diese ebenfalls zur Verfügung stellen:</a:t>
            </a:r>
            <a:endParaRPr lang="de-DE" sz="1400" dirty="0"/>
          </a:p>
          <a:p>
            <a:r>
              <a:rPr lang="de-DE" dirty="0"/>
              <a:t> </a:t>
            </a:r>
            <a:endParaRPr lang="de-DE" sz="1400" dirty="0"/>
          </a:p>
          <a:p>
            <a:r>
              <a:rPr lang="de-DE" dirty="0"/>
              <a:t>Zur steuerlichen Behandlung gab es unterschiedliche Einschätzungen:      </a:t>
            </a:r>
            <a:endParaRPr lang="de-DE" sz="1400" dirty="0"/>
          </a:p>
          <a:p>
            <a:pPr lvl="1">
              <a:buFont typeface="+mj-lt"/>
              <a:buAutoNum type="alphaLcPeriod"/>
            </a:pPr>
            <a:r>
              <a:rPr lang="de-DE" dirty="0"/>
              <a:t>Die Nennwertreduktion als solches stellt keinen Veräußerungstatbestand dar und hat dementsprechend auch keine Realisation zur Folge.</a:t>
            </a:r>
          </a:p>
          <a:p>
            <a:pPr lvl="1">
              <a:buFont typeface="+mj-lt"/>
              <a:buAutoNum type="alphaLcPeriod"/>
            </a:pPr>
            <a:r>
              <a:rPr lang="de-DE" dirty="0"/>
              <a:t>Für den teilweisen Forderungsverzicht ist die Verlustverrechnungsbeschränkung gemäß § 20 Absatz 6 Satz 6 EStG anzuwenden.</a:t>
            </a:r>
          </a:p>
          <a:p>
            <a:r>
              <a:rPr lang="de-DE" dirty="0"/>
              <a:t>Die Mehrheit sprach sich für die Behandlung nach Variante b aus. Die steuerliche Behandlung werden wir daher für den nächsten Arbeitskreis Kapitalmaßnahmen/ Steuern vorsehen. Bis dahin werden wir den Schlüssel in UD087 bei „980 Wertlose Titel“ belassen</a:t>
            </a:r>
            <a:r>
              <a:rPr lang="de-DE" dirty="0" smtClean="0"/>
              <a:t>.</a:t>
            </a:r>
          </a:p>
          <a:p>
            <a:endParaRPr lang="de-DE" sz="1400" dirty="0"/>
          </a:p>
          <a:p>
            <a:r>
              <a:rPr lang="de-DE" dirty="0" smtClean="0">
                <a:solidFill>
                  <a:srgbClr val="00A0DE"/>
                </a:solidFill>
              </a:rPr>
              <a:t>Diskussion der steuerlichen Behandlung</a:t>
            </a:r>
            <a:endParaRPr lang="de-DE" sz="1400" dirty="0">
              <a:solidFill>
                <a:srgbClr val="00A0DE"/>
              </a:solidFill>
            </a:endParaRPr>
          </a:p>
          <a:p>
            <a:r>
              <a:rPr lang="de-DE" dirty="0"/>
              <a:t> </a:t>
            </a:r>
            <a:endParaRPr lang="de-DE" sz="1400" dirty="0"/>
          </a:p>
          <a:p>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310911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Steuerliche Behandlung Forderungsverzicht</a:t>
            </a:r>
            <a:endParaRPr lang="de-DE" b="1" dirty="0"/>
          </a:p>
        </p:txBody>
      </p:sp>
      <p:sp>
        <p:nvSpPr>
          <p:cNvPr id="6" name="Inhaltsplatzhalter 4"/>
          <p:cNvSpPr>
            <a:spLocks noGrp="1"/>
          </p:cNvSpPr>
          <p:nvPr>
            <p:ph sz="half" idx="1"/>
          </p:nvPr>
        </p:nvSpPr>
        <p:spPr>
          <a:xfrm>
            <a:off x="371476" y="1732971"/>
            <a:ext cx="11449049" cy="578194"/>
          </a:xfrm>
        </p:spPr>
        <p:txBody>
          <a:bodyPr/>
          <a:lstStyle/>
          <a:p>
            <a:r>
              <a:rPr lang="de-DE" dirty="0" smtClean="0"/>
              <a:t>Protokoll</a:t>
            </a:r>
            <a:endParaRPr lang="de-DE" dirty="0"/>
          </a:p>
        </p:txBody>
      </p:sp>
      <p:sp>
        <p:nvSpPr>
          <p:cNvPr id="7" name="Textplatzhalter 5"/>
          <p:cNvSpPr>
            <a:spLocks noGrp="1"/>
          </p:cNvSpPr>
          <p:nvPr>
            <p:ph type="body" sz="quarter" idx="14"/>
          </p:nvPr>
        </p:nvSpPr>
        <p:spPr>
          <a:xfrm>
            <a:off x="371475" y="2291388"/>
            <a:ext cx="11449050" cy="2033587"/>
          </a:xfrm>
        </p:spPr>
        <p:txBody>
          <a:bodyPr/>
          <a:lstStyle/>
          <a:p>
            <a:r>
              <a:rPr lang="de-DE" dirty="0" smtClean="0">
                <a:solidFill>
                  <a:srgbClr val="00A0DE"/>
                </a:solidFill>
              </a:rPr>
              <a:t>Die Einschätzung b) zur steuerlichen Behandlung mit Relevanz der Verlustverrechnungsbeschränkung </a:t>
            </a:r>
            <a:r>
              <a:rPr lang="de-DE" dirty="0">
                <a:solidFill>
                  <a:srgbClr val="00A0DE"/>
                </a:solidFill>
              </a:rPr>
              <a:t>gemäß § 20 Absatz 6 Satz 6 EStG </a:t>
            </a:r>
            <a:r>
              <a:rPr lang="de-DE" dirty="0" smtClean="0">
                <a:solidFill>
                  <a:srgbClr val="00A0DE"/>
                </a:solidFill>
              </a:rPr>
              <a:t>im Kontext der </a:t>
            </a:r>
            <a:r>
              <a:rPr lang="de-DE" dirty="0" err="1" smtClean="0">
                <a:solidFill>
                  <a:srgbClr val="00A0DE"/>
                </a:solidFill>
              </a:rPr>
              <a:t>Rz</a:t>
            </a:r>
            <a:r>
              <a:rPr lang="de-DE" dirty="0" smtClean="0">
                <a:solidFill>
                  <a:srgbClr val="00A0DE"/>
                </a:solidFill>
              </a:rPr>
              <a:t>. 61a des in 2022 neu gefassten BMF-Schreibens mit Einzelfragen zur Abgeltungsteuer wird </a:t>
            </a:r>
            <a:r>
              <a:rPr lang="de-DE" dirty="0">
                <a:solidFill>
                  <a:srgbClr val="00A0DE"/>
                </a:solidFill>
              </a:rPr>
              <a:t>bestätigt.</a:t>
            </a:r>
          </a:p>
          <a:p>
            <a:r>
              <a:rPr lang="de-DE" dirty="0"/>
              <a:t> </a:t>
            </a:r>
            <a:endParaRPr lang="de-DE" sz="1400" dirty="0"/>
          </a:p>
          <a:p>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1297502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Technische Abwicklung Forderungsverzicht</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E-Mail an Arbeitskreis-Mitglieder vom 20.06.2023</a:t>
            </a:r>
            <a:endParaRPr lang="de-DE" dirty="0"/>
          </a:p>
        </p:txBody>
      </p:sp>
      <p:sp>
        <p:nvSpPr>
          <p:cNvPr id="7" name="Textplatzhalter 5"/>
          <p:cNvSpPr>
            <a:spLocks noGrp="1"/>
          </p:cNvSpPr>
          <p:nvPr>
            <p:ph type="body" sz="quarter" idx="14"/>
          </p:nvPr>
        </p:nvSpPr>
        <p:spPr>
          <a:xfrm>
            <a:off x="371475" y="2291388"/>
            <a:ext cx="11449050" cy="2033587"/>
          </a:xfrm>
        </p:spPr>
        <p:txBody>
          <a:bodyPr/>
          <a:lstStyle/>
          <a:p>
            <a:r>
              <a:rPr lang="de-DE" dirty="0"/>
              <a:t>Die Rückmeldungen zur </a:t>
            </a:r>
            <a:r>
              <a:rPr lang="de-DE" dirty="0" smtClean="0"/>
              <a:t>technischen </a:t>
            </a:r>
            <a:r>
              <a:rPr lang="de-DE" dirty="0"/>
              <a:t>Abwicklung waren eindeutig. Ohne Ausbuchungen eines Wertpapier-(Teil)Bestandes wird in den Systemen kein Verlust generiert, so dass der Verlust aus dem Forderungsverzicht nicht auf der Steuerbescheinigung des entsprechenden Kalenderjahres enthalten sein würde. </a:t>
            </a:r>
          </a:p>
          <a:p>
            <a:r>
              <a:rPr lang="de-DE" dirty="0"/>
              <a:t>Vorgeschlagen wurde von diversen Häusern, dass ein „workaround“ über eine Interimsgattung, was WM so jedoch nicht veröffentlichen kann, angewendet werden muss.</a:t>
            </a:r>
          </a:p>
          <a:p>
            <a:r>
              <a:rPr lang="de-DE" dirty="0"/>
              <a:t>Gerne können wir auch die technische Abwicklung als </a:t>
            </a:r>
            <a:r>
              <a:rPr lang="de-DE" dirty="0" smtClean="0"/>
              <a:t>Diskussionspunkt </a:t>
            </a:r>
            <a:r>
              <a:rPr lang="de-DE" dirty="0"/>
              <a:t>bzw. zum Austausch für den nächsten Arbeitskreis aufnehmen. </a:t>
            </a:r>
            <a:endParaRPr lang="de-DE" dirty="0" smtClean="0"/>
          </a:p>
          <a:p>
            <a:endParaRPr lang="de-DE" dirty="0"/>
          </a:p>
          <a:p>
            <a:endParaRPr lang="de-DE" dirty="0" smtClean="0"/>
          </a:p>
          <a:p>
            <a:r>
              <a:rPr lang="de-DE" dirty="0">
                <a:solidFill>
                  <a:srgbClr val="00A0DE"/>
                </a:solidFill>
              </a:rPr>
              <a:t>Diskussion der </a:t>
            </a:r>
            <a:r>
              <a:rPr lang="de-DE" dirty="0" smtClean="0">
                <a:solidFill>
                  <a:srgbClr val="00A0DE"/>
                </a:solidFill>
              </a:rPr>
              <a:t>technischen Abwicklung</a:t>
            </a:r>
            <a:endParaRPr lang="de-DE" dirty="0"/>
          </a:p>
          <a:p>
            <a:r>
              <a:rPr lang="de-DE" dirty="0"/>
              <a:t> </a:t>
            </a:r>
            <a:endParaRPr lang="de-DE" sz="1400" dirty="0"/>
          </a:p>
          <a:p>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336681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Technische Abwicklung Forderungsverzicht</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Protokoll</a:t>
            </a:r>
            <a:endParaRPr lang="de-DE" dirty="0"/>
          </a:p>
        </p:txBody>
      </p:sp>
      <p:sp>
        <p:nvSpPr>
          <p:cNvPr id="7" name="Textplatzhalter 5"/>
          <p:cNvSpPr>
            <a:spLocks noGrp="1"/>
          </p:cNvSpPr>
          <p:nvPr>
            <p:ph type="body" sz="quarter" idx="14"/>
          </p:nvPr>
        </p:nvSpPr>
        <p:spPr>
          <a:xfrm>
            <a:off x="371475" y="2291388"/>
            <a:ext cx="11449050" cy="2033587"/>
          </a:xfrm>
        </p:spPr>
        <p:txBody>
          <a:bodyPr/>
          <a:lstStyle/>
          <a:p>
            <a:r>
              <a:rPr lang="de-DE" dirty="0" smtClean="0">
                <a:solidFill>
                  <a:srgbClr val="00A0DE"/>
                </a:solidFill>
              </a:rPr>
              <a:t>In der WM-Meldung sollte möglichst ein Hinweis aufgenommen werden, dass es sich um einen Verzicht handelt und keine Anteile ausgebucht werden.</a:t>
            </a:r>
          </a:p>
          <a:p>
            <a:r>
              <a:rPr lang="de-DE" dirty="0" smtClean="0">
                <a:solidFill>
                  <a:srgbClr val="00A0DE"/>
                </a:solidFill>
              </a:rPr>
              <a:t>Außerdem </a:t>
            </a:r>
            <a:r>
              <a:rPr lang="de-DE" dirty="0" smtClean="0">
                <a:solidFill>
                  <a:srgbClr val="00A0DE"/>
                </a:solidFill>
              </a:rPr>
              <a:t>wäre</a:t>
            </a:r>
            <a:r>
              <a:rPr lang="de-DE" dirty="0" smtClean="0">
                <a:solidFill>
                  <a:srgbClr val="00A0DE"/>
                </a:solidFill>
              </a:rPr>
              <a:t> </a:t>
            </a:r>
            <a:r>
              <a:rPr lang="de-DE" dirty="0" smtClean="0">
                <a:solidFill>
                  <a:srgbClr val="00A0DE"/>
                </a:solidFill>
              </a:rPr>
              <a:t>ein Trigger von WM (UMT-Datensatz) hilfreich</a:t>
            </a:r>
            <a:r>
              <a:rPr lang="de-DE" dirty="0" smtClean="0">
                <a:solidFill>
                  <a:srgbClr val="00A0DE"/>
                </a:solidFill>
              </a:rPr>
              <a:t>, falls es nur zu einer Änderung </a:t>
            </a:r>
            <a:r>
              <a:rPr lang="de-DE" dirty="0" smtClean="0">
                <a:solidFill>
                  <a:srgbClr val="00A0DE"/>
                </a:solidFill>
              </a:rPr>
              <a:t>des Poolfaktors </a:t>
            </a:r>
            <a:r>
              <a:rPr lang="de-DE" dirty="0" smtClean="0">
                <a:solidFill>
                  <a:srgbClr val="00A0DE"/>
                </a:solidFill>
              </a:rPr>
              <a:t>in den Stammdaten </a:t>
            </a:r>
            <a:r>
              <a:rPr lang="de-DE" smtClean="0">
                <a:solidFill>
                  <a:srgbClr val="00A0DE"/>
                </a:solidFill>
              </a:rPr>
              <a:t>kommen sollte. </a:t>
            </a:r>
            <a:endParaRPr lang="de-DE" dirty="0"/>
          </a:p>
          <a:p>
            <a:r>
              <a:rPr lang="de-DE" dirty="0"/>
              <a:t> </a:t>
            </a:r>
            <a:endParaRPr lang="de-DE" sz="1400" dirty="0"/>
          </a:p>
          <a:p>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351168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pPr lvl="0"/>
            <a:r>
              <a:rPr lang="de-DE" dirty="0"/>
              <a:t>Qiagen N.V. </a:t>
            </a:r>
            <a:r>
              <a:rPr lang="de-DE" dirty="0" smtClean="0"/>
              <a:t>– Kapitalherabsetzung Bei Einer Ausl. Gesellschaft</a:t>
            </a:r>
          </a:p>
          <a:p>
            <a:pPr lvl="0"/>
            <a:r>
              <a:rPr lang="de-DE" dirty="0" smtClean="0"/>
              <a:t>ISIN </a:t>
            </a:r>
            <a:r>
              <a:rPr lang="de-DE" dirty="0"/>
              <a:t>NL0012169213</a:t>
            </a:r>
            <a:r>
              <a:rPr lang="de-DE" dirty="0" smtClean="0"/>
              <a:t> </a:t>
            </a:r>
            <a:endParaRPr lang="de-DE" dirty="0"/>
          </a:p>
        </p:txBody>
      </p:sp>
    </p:spTree>
    <p:extLst>
      <p:ext uri="{BB962C8B-B14F-4D97-AF65-F5344CB8AC3E}">
        <p14:creationId xmlns:p14="http://schemas.microsoft.com/office/powerpoint/2010/main" val="710226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Qiagen N.V. – Kapitalherabsetzung</a:t>
            </a:r>
          </a:p>
        </p:txBody>
      </p:sp>
      <p:sp>
        <p:nvSpPr>
          <p:cNvPr id="6" name="Inhaltsplatzhalter 4"/>
          <p:cNvSpPr>
            <a:spLocks noGrp="1"/>
          </p:cNvSpPr>
          <p:nvPr>
            <p:ph sz="half" idx="1"/>
          </p:nvPr>
        </p:nvSpPr>
        <p:spPr>
          <a:xfrm>
            <a:off x="371475" y="1626844"/>
            <a:ext cx="11449049" cy="578194"/>
          </a:xfrm>
        </p:spPr>
        <p:txBody>
          <a:bodyPr/>
          <a:lstStyle/>
          <a:p>
            <a:r>
              <a:rPr lang="de-DE" dirty="0" smtClean="0"/>
              <a:t>Information an </a:t>
            </a:r>
            <a:r>
              <a:rPr lang="de-DE" dirty="0"/>
              <a:t>WM durch eine Bank</a:t>
            </a:r>
          </a:p>
        </p:txBody>
      </p:sp>
      <p:sp>
        <p:nvSpPr>
          <p:cNvPr id="7" name="Textplatzhalter 5"/>
          <p:cNvSpPr>
            <a:spLocks noGrp="1"/>
          </p:cNvSpPr>
          <p:nvPr>
            <p:ph type="body" sz="quarter" idx="14"/>
          </p:nvPr>
        </p:nvSpPr>
        <p:spPr>
          <a:xfrm>
            <a:off x="371475" y="2528888"/>
            <a:ext cx="11449050" cy="2033587"/>
          </a:xfrm>
        </p:spPr>
        <p:txBody>
          <a:bodyPr/>
          <a:lstStyle/>
          <a:p>
            <a:r>
              <a:rPr lang="de-DE" sz="1200" dirty="0"/>
              <a:t>Sehr geehrte Damen und Herren,</a:t>
            </a:r>
          </a:p>
          <a:p>
            <a:r>
              <a:rPr lang="de-DE" sz="1200" dirty="0"/>
              <a:t> </a:t>
            </a:r>
          </a:p>
          <a:p>
            <a:r>
              <a:rPr lang="de-DE" sz="1200" dirty="0"/>
              <a:t>anbei übersenden wir Ihnen die technischen Richtlinien </a:t>
            </a:r>
            <a:r>
              <a:rPr lang="de-DE" sz="1200" b="1" u="sng" dirty="0"/>
              <a:t>ausschließlich für die Abwicklung der Clearstream Banking AG („CBF“), Frankfurt am Main, in Girosammelverwahrung gehaltenen Miteigentumsanteile an einem Sammelbestand der CBF beim US-Zentralverwahrer The Depository Trust Company („DTC“) </a:t>
            </a:r>
            <a:r>
              <a:rPr lang="de-DE" sz="1200" dirty="0"/>
              <a:t>in obiger Gattung.</a:t>
            </a:r>
          </a:p>
          <a:p>
            <a:r>
              <a:rPr lang="de-DE" sz="1200" dirty="0"/>
              <a:t> </a:t>
            </a:r>
          </a:p>
          <a:p>
            <a:r>
              <a:rPr lang="de-DE" sz="1200" dirty="0"/>
              <a:t>Darüber hinaus übersenden wir Ihnen ebenfalls die der Gesellschaft vom Bundeszentralamt für Steuern erteilte „verbindliche Auskunft“ im Zusammenhang mit der Erfassung der Kapitalrückzahlung durch § 27 Abs. 8 KStG. Wir bitten Sie um entsprechende Mitteilung, in welcher Form Sie die Kapitalrückzahlung in Ihren Systemen einschlüsseln werden.</a:t>
            </a:r>
          </a:p>
          <a:p>
            <a:r>
              <a:rPr lang="de-DE" sz="1200" dirty="0"/>
              <a:t> </a:t>
            </a:r>
          </a:p>
          <a:p>
            <a:r>
              <a:rPr lang="de-DE" sz="1200" dirty="0"/>
              <a:t>Für Fragen stehen wir gerne zur Verfügung.</a:t>
            </a:r>
          </a:p>
          <a:p>
            <a:r>
              <a:rPr lang="de-DE" sz="1200" dirty="0"/>
              <a:t> </a:t>
            </a:r>
          </a:p>
          <a:p>
            <a:r>
              <a:rPr lang="de-DE" sz="1200" dirty="0"/>
              <a:t>Beste Grüße</a:t>
            </a: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graphicFrame>
        <p:nvGraphicFramePr>
          <p:cNvPr id="5" name="Objekt 4"/>
          <p:cNvGraphicFramePr>
            <a:graphicFrameLocks noChangeAspect="1"/>
          </p:cNvGraphicFramePr>
          <p:nvPr>
            <p:extLst>
              <p:ext uri="{D42A27DB-BD31-4B8C-83A1-F6EECF244321}">
                <p14:modId xmlns:p14="http://schemas.microsoft.com/office/powerpoint/2010/main" val="3062970890"/>
              </p:ext>
            </p:extLst>
          </p:nvPr>
        </p:nvGraphicFramePr>
        <p:xfrm>
          <a:off x="5294415" y="4978927"/>
          <a:ext cx="914400" cy="792163"/>
        </p:xfrm>
        <a:graphic>
          <a:graphicData uri="http://schemas.openxmlformats.org/presentationml/2006/ole">
            <mc:AlternateContent xmlns:mc="http://schemas.openxmlformats.org/markup-compatibility/2006">
              <mc:Choice xmlns:v="urn:schemas-microsoft-com:vml" Requires="v">
                <p:oleObj spid="_x0000_s1292" name="Dokument" showAsIcon="1" r:id="rId3" imgW="914400" imgH="792360" progId="Word.Document.12">
                  <p:embed/>
                </p:oleObj>
              </mc:Choice>
              <mc:Fallback>
                <p:oleObj name="Dokument" showAsIcon="1" r:id="rId3" imgW="914400" imgH="792360" progId="Word.Document.12">
                  <p:embed/>
                  <p:pic>
                    <p:nvPicPr>
                      <p:cNvPr id="0" name=""/>
                      <p:cNvPicPr/>
                      <p:nvPr/>
                    </p:nvPicPr>
                    <p:blipFill>
                      <a:blip r:embed="rId4"/>
                      <a:stretch>
                        <a:fillRect/>
                      </a:stretch>
                    </p:blipFill>
                    <p:spPr>
                      <a:xfrm>
                        <a:off x="5294415" y="4978927"/>
                        <a:ext cx="914400" cy="792163"/>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1392857439"/>
              </p:ext>
            </p:extLst>
          </p:nvPr>
        </p:nvGraphicFramePr>
        <p:xfrm>
          <a:off x="7141028" y="5110306"/>
          <a:ext cx="914400" cy="792163"/>
        </p:xfrm>
        <a:graphic>
          <a:graphicData uri="http://schemas.openxmlformats.org/presentationml/2006/ole">
            <mc:AlternateContent xmlns:mc="http://schemas.openxmlformats.org/markup-compatibility/2006">
              <mc:Choice xmlns:v="urn:schemas-microsoft-com:vml" Requires="v">
                <p:oleObj spid="_x0000_s1293" name="Acrobat Document" showAsIcon="1" r:id="rId5" imgW="914400" imgH="792360" progId="AcroExch.Document.DC">
                  <p:embed/>
                </p:oleObj>
              </mc:Choice>
              <mc:Fallback>
                <p:oleObj name="Acrobat Document" showAsIcon="1" r:id="rId5" imgW="914400" imgH="792360" progId="AcroExch.Document.DC">
                  <p:embed/>
                  <p:pic>
                    <p:nvPicPr>
                      <p:cNvPr id="0" name=""/>
                      <p:cNvPicPr/>
                      <p:nvPr/>
                    </p:nvPicPr>
                    <p:blipFill>
                      <a:blip r:embed="rId6"/>
                      <a:stretch>
                        <a:fillRect/>
                      </a:stretch>
                    </p:blipFill>
                    <p:spPr>
                      <a:xfrm>
                        <a:off x="7141028" y="511030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38256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Qiagen N.V. – Kapitalherabsetzung</a:t>
            </a:r>
          </a:p>
        </p:txBody>
      </p:sp>
      <p:sp>
        <p:nvSpPr>
          <p:cNvPr id="6" name="Inhaltsplatzhalter 4"/>
          <p:cNvSpPr>
            <a:spLocks noGrp="1"/>
          </p:cNvSpPr>
          <p:nvPr>
            <p:ph sz="half" idx="1"/>
          </p:nvPr>
        </p:nvSpPr>
        <p:spPr>
          <a:xfrm>
            <a:off x="371475" y="1626844"/>
            <a:ext cx="11449049" cy="578194"/>
          </a:xfrm>
        </p:spPr>
        <p:txBody>
          <a:bodyPr/>
          <a:lstStyle/>
          <a:p>
            <a:r>
              <a:rPr lang="de-DE" dirty="0"/>
              <a:t>Rückfrage bei Emittent durch WM - </a:t>
            </a:r>
            <a:r>
              <a:rPr lang="de-DE" dirty="0" smtClean="0"/>
              <a:t>Antwort Emittent</a:t>
            </a:r>
            <a:endParaRPr lang="de-DE" dirty="0"/>
          </a:p>
        </p:txBody>
      </p:sp>
      <p:sp>
        <p:nvSpPr>
          <p:cNvPr id="7" name="Textplatzhalter 5"/>
          <p:cNvSpPr>
            <a:spLocks noGrp="1"/>
          </p:cNvSpPr>
          <p:nvPr>
            <p:ph type="body" sz="quarter" idx="14"/>
          </p:nvPr>
        </p:nvSpPr>
        <p:spPr>
          <a:xfrm>
            <a:off x="371475" y="2528888"/>
            <a:ext cx="11449050" cy="2033587"/>
          </a:xfrm>
        </p:spPr>
        <p:txBody>
          <a:bodyPr/>
          <a:lstStyle/>
          <a:p>
            <a:r>
              <a:rPr lang="de-DE" sz="1200" dirty="0" smtClean="0"/>
              <a:t>Für </a:t>
            </a:r>
            <a:r>
              <a:rPr lang="de-DE" sz="1200" dirty="0"/>
              <a:t>den synthetischen Aktienrückkauf liegt uns eine positive verbindliche Auskunft vor. In dieser schließt sich das Bundeszentralamt für Steuern unserer Rechtsauffassung an, dass der synthetische Aktienrückkauf als Vorgang nach § 27 Abs. 8 KStG qualifiziert, die QIAGEN N.V. eine antragsberechtigte Person nach § 27 Abs. 8 KStG ist und dass die Einlagen der QIAGEN N.V. in ausreichender Höhe nachgewiesen wurden. Diese positive verbindliche Auskunft haben die ausführenden deutschen Banken zum Anlass genommen keinen Kapitalertragsteuereinbehalt für die Auszahlungen an die deutschen Aktionäre vorzunehmen.</a:t>
            </a:r>
          </a:p>
          <a:p>
            <a:r>
              <a:rPr lang="de-DE" sz="1200" dirty="0"/>
              <a:t> </a:t>
            </a:r>
          </a:p>
          <a:p>
            <a:r>
              <a:rPr lang="de-DE" sz="1200" dirty="0"/>
              <a:t>Allerdings ist im Folgenden noch das steuerliche Einlagekonto per Antrag gesondert festzustellen, damit der synthetische Aktienrückkauf nicht rückwirkend als Gewinnausschüttung nach § 27 Abs. 8 S. 9 KStG umqualifiziert wird. Hierfür reicht die positive verbindliche Auskunft alleine nicht aus. Wir bereiten aktuell diesen Antrag vor und werden und beabsichtigen ihn fristgerecht zu stellen. Unseres Erachtens ist es gewährleistet, dass die Einlagen der QIAGEN N.V., die bei der Ermittlung des steuerlichen Einlagekontos zu berücksichtigen sind, ausreichend hoch sind und der synthetische Aktienrückkauf somit vollständig der Einlagenrückgewähr unterliegt. Ob sich die Finanzbehörde dieser Auffassung anschließen wird können wir nicht garantieren.</a:t>
            </a:r>
          </a:p>
          <a:p>
            <a:r>
              <a:rPr lang="de-DE" sz="1200" dirty="0"/>
              <a:t> </a:t>
            </a:r>
          </a:p>
          <a:p>
            <a:r>
              <a:rPr lang="de-DE" sz="1200" dirty="0"/>
              <a:t>Bitte haben Sie Verständnis, dass wir ausschließlich aus Sicht der ausschüttenden Gesellschaft Stellung nehmen können. Wir können nicht und beabsichtigen daher auch nicht Empfehlungen zur steuerlichen Behandlung des synthetischen Aktienrückkaufs durch Aktionäre, Zahlstellen oder andere involvierten Parteien auszusprechen. </a:t>
            </a:r>
          </a:p>
          <a:p>
            <a:r>
              <a:rPr lang="de-DE" sz="1200" dirty="0"/>
              <a:t> </a:t>
            </a:r>
          </a:p>
          <a:p>
            <a:r>
              <a:rPr lang="de-DE" sz="1200" dirty="0"/>
              <a:t>Wir hoffen dass wir Ihre Frage zu dem synthetische Aktienrückkauf für Sie zufriedenstellend beantworten konnten.</a:t>
            </a: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12278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4" name="Textplatzhalter 3"/>
          <p:cNvSpPr>
            <a:spLocks noGrp="1"/>
          </p:cNvSpPr>
          <p:nvPr>
            <p:ph type="body" sz="quarter" idx="14"/>
          </p:nvPr>
        </p:nvSpPr>
        <p:spPr>
          <a:xfrm>
            <a:off x="365537" y="2552638"/>
            <a:ext cx="11449050" cy="2033587"/>
          </a:xfrm>
        </p:spPr>
        <p:txBody>
          <a:bodyPr/>
          <a:lstStyle/>
          <a:p>
            <a:pPr marL="342900" lvl="0" indent="-342900">
              <a:buFont typeface="+mj-lt"/>
              <a:buAutoNum type="arabicPeriod"/>
            </a:pPr>
            <a:r>
              <a:rPr lang="de-DE" dirty="0" smtClean="0"/>
              <a:t>Steuerliche </a:t>
            </a:r>
            <a:r>
              <a:rPr lang="de-DE" dirty="0"/>
              <a:t>Behandlung technischer Ausbuchungen aufgrund Beendigung einer Girosammelverwahrung (ISIN DE000A2E4L18 oder </a:t>
            </a:r>
            <a:r>
              <a:rPr lang="de-DE" dirty="0" smtClean="0"/>
              <a:t>DE000A14KNN1)</a:t>
            </a:r>
            <a:endParaRPr lang="de-DE" dirty="0" smtClean="0">
              <a:solidFill>
                <a:srgbClr val="FF0000"/>
              </a:solidFill>
            </a:endParaRPr>
          </a:p>
          <a:p>
            <a:pPr marL="342900" indent="-342900">
              <a:buFont typeface="+mj-lt"/>
              <a:buAutoNum type="arabicPeriod"/>
            </a:pPr>
            <a:r>
              <a:rPr lang="de-DE" dirty="0"/>
              <a:t>Steuerliche Behandlung und Technische Abwicklung </a:t>
            </a:r>
            <a:r>
              <a:rPr lang="de-DE" dirty="0" smtClean="0"/>
              <a:t>Forderungsverzicht</a:t>
            </a:r>
            <a:r>
              <a:rPr lang="de-DE" b="1" dirty="0" smtClean="0"/>
              <a:t> </a:t>
            </a:r>
            <a:r>
              <a:rPr lang="de-DE" dirty="0" smtClean="0"/>
              <a:t>(ISIN </a:t>
            </a:r>
            <a:r>
              <a:rPr lang="de-DE" dirty="0"/>
              <a:t>DE000A0N3X28, DE000A1MA458 bzw.  </a:t>
            </a:r>
            <a:r>
              <a:rPr lang="de-DE" dirty="0" smtClean="0"/>
              <a:t>DE000A1PGWY5)</a:t>
            </a:r>
          </a:p>
          <a:p>
            <a:pPr marL="342900" lvl="0" indent="-342900">
              <a:buFont typeface="+mj-lt"/>
              <a:buAutoNum type="arabicPeriod"/>
            </a:pPr>
            <a:r>
              <a:rPr lang="de-DE" dirty="0" smtClean="0"/>
              <a:t>Qiagen </a:t>
            </a:r>
            <a:r>
              <a:rPr lang="de-DE" dirty="0"/>
              <a:t>N.V. </a:t>
            </a:r>
            <a:r>
              <a:rPr lang="de-DE" dirty="0" smtClean="0"/>
              <a:t>– Kapitalherabsetzung bei einer </a:t>
            </a:r>
            <a:r>
              <a:rPr lang="de-DE" dirty="0"/>
              <a:t>ausländischen Gesellschaft </a:t>
            </a:r>
            <a:r>
              <a:rPr lang="de-DE" dirty="0" smtClean="0"/>
              <a:t>(ISIN </a:t>
            </a:r>
            <a:r>
              <a:rPr lang="de-DE" dirty="0"/>
              <a:t>NL0012169213</a:t>
            </a:r>
            <a:r>
              <a:rPr lang="de-DE" dirty="0" smtClean="0"/>
              <a:t>)</a:t>
            </a:r>
          </a:p>
          <a:p>
            <a:pPr marL="342900" lvl="0" indent="-342900">
              <a:buFont typeface="+mj-lt"/>
              <a:buAutoNum type="arabicPeriod"/>
            </a:pPr>
            <a:r>
              <a:rPr lang="de-DE" dirty="0" smtClean="0"/>
              <a:t>Escrow-Shares </a:t>
            </a:r>
            <a:r>
              <a:rPr lang="de-DE" dirty="0"/>
              <a:t>im Rahmen </a:t>
            </a:r>
            <a:r>
              <a:rPr lang="de-DE" dirty="0" smtClean="0"/>
              <a:t>eines </a:t>
            </a:r>
            <a:r>
              <a:rPr lang="de-DE" dirty="0"/>
              <a:t>Squeeze outs </a:t>
            </a:r>
            <a:r>
              <a:rPr lang="de-DE" dirty="0" smtClean="0"/>
              <a:t>– Allgemeine Regelungen für Escrow-Shares und CVRs</a:t>
            </a:r>
          </a:p>
          <a:p>
            <a:pPr marL="342900" lvl="0" indent="-342900">
              <a:buFont typeface="+mj-lt"/>
              <a:buAutoNum type="arabicPeriod"/>
            </a:pPr>
            <a:r>
              <a:rPr lang="de-DE" dirty="0" smtClean="0"/>
              <a:t>Spin-off </a:t>
            </a:r>
            <a:r>
              <a:rPr lang="de-DE" dirty="0" err="1" smtClean="0"/>
              <a:t>Sodexo</a:t>
            </a:r>
            <a:r>
              <a:rPr lang="de-DE" dirty="0" smtClean="0"/>
              <a:t> S.A. </a:t>
            </a:r>
            <a:r>
              <a:rPr lang="en-US" dirty="0" smtClean="0"/>
              <a:t>FR0000121220 und FR0011532431 </a:t>
            </a:r>
            <a:endParaRPr lang="de-DE" dirty="0" smtClean="0"/>
          </a:p>
          <a:p>
            <a:pPr marL="342900" lvl="0" indent="-342900">
              <a:buFont typeface="+mj-lt"/>
              <a:buAutoNum type="arabicPeriod"/>
            </a:pPr>
            <a:endParaRPr lang="de-DE" dirty="0" smtClean="0"/>
          </a:p>
          <a:p>
            <a:pPr marL="342900" lvl="0" indent="-342900">
              <a:buFont typeface="+mj-lt"/>
              <a:buAutoNum type="arabicPeriod"/>
            </a:pPr>
            <a:endParaRPr lang="de-DE" dirty="0"/>
          </a:p>
          <a:p>
            <a:pPr marL="0" lvl="1" indent="0">
              <a:buNone/>
            </a:pPr>
            <a:endParaRPr lang="de-DE" dirty="0" smtClean="0"/>
          </a:p>
        </p:txBody>
      </p:sp>
      <p:sp>
        <p:nvSpPr>
          <p:cNvPr id="5" name="Datumsplatzhalter 4"/>
          <p:cNvSpPr>
            <a:spLocks noGrp="1"/>
          </p:cNvSpPr>
          <p:nvPr>
            <p:ph type="dt" sz="half" idx="2"/>
          </p:nvPr>
        </p:nvSpPr>
        <p:spPr/>
        <p:txBody>
          <a:bodyPr/>
          <a:lstStyle/>
          <a:p>
            <a:r>
              <a:rPr lang="de-DE" dirty="0" smtClean="0"/>
              <a:t>23. April 2024</a:t>
            </a:r>
            <a:endParaRPr lang="de-DE" dirty="0"/>
          </a:p>
        </p:txBody>
      </p:sp>
    </p:spTree>
    <p:extLst>
      <p:ext uri="{BB962C8B-B14F-4D97-AF65-F5344CB8AC3E}">
        <p14:creationId xmlns:p14="http://schemas.microsoft.com/office/powerpoint/2010/main" val="3899745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Qiagen N.V. – Kapitalherabsetzung</a:t>
            </a:r>
          </a:p>
        </p:txBody>
      </p:sp>
      <p:sp>
        <p:nvSpPr>
          <p:cNvPr id="6" name="Inhaltsplatzhalter 4"/>
          <p:cNvSpPr>
            <a:spLocks noGrp="1"/>
          </p:cNvSpPr>
          <p:nvPr>
            <p:ph sz="half" idx="1"/>
          </p:nvPr>
        </p:nvSpPr>
        <p:spPr>
          <a:xfrm>
            <a:off x="371475" y="1626844"/>
            <a:ext cx="11449049" cy="578194"/>
          </a:xfrm>
        </p:spPr>
        <p:txBody>
          <a:bodyPr/>
          <a:lstStyle/>
          <a:p>
            <a:r>
              <a:rPr lang="de-DE" dirty="0" smtClean="0"/>
              <a:t>Sachverhalt im Kontext des §27 KStG</a:t>
            </a:r>
            <a:endParaRPr lang="de-DE" dirty="0"/>
          </a:p>
        </p:txBody>
      </p:sp>
      <p:sp>
        <p:nvSpPr>
          <p:cNvPr id="7" name="Textplatzhalter 5"/>
          <p:cNvSpPr>
            <a:spLocks noGrp="1"/>
          </p:cNvSpPr>
          <p:nvPr>
            <p:ph type="body" sz="quarter" idx="14"/>
          </p:nvPr>
        </p:nvSpPr>
        <p:spPr>
          <a:xfrm>
            <a:off x="371475" y="2528888"/>
            <a:ext cx="11449050" cy="2547937"/>
          </a:xfrm>
        </p:spPr>
        <p:txBody>
          <a:bodyPr/>
          <a:lstStyle/>
          <a:p>
            <a:r>
              <a:rPr lang="de-DE" dirty="0" smtClean="0"/>
              <a:t>Hier gab es </a:t>
            </a:r>
            <a:r>
              <a:rPr lang="de-DE" dirty="0"/>
              <a:t>das Problem, dass </a:t>
            </a:r>
            <a:r>
              <a:rPr lang="de-DE" dirty="0" smtClean="0"/>
              <a:t>das „formale </a:t>
            </a:r>
            <a:r>
              <a:rPr lang="de-DE" dirty="0"/>
              <a:t>rechtliche </a:t>
            </a:r>
            <a:r>
              <a:rPr lang="de-DE" dirty="0" smtClean="0"/>
              <a:t>Erfordernis“ gemäß § 27 Absatz 8 Satz 9 KStG eigentlich darin liegt, dass eigentlich eine Einlagenrückgewähr gesondert festgestellt sein </a:t>
            </a:r>
            <a:r>
              <a:rPr lang="de-DE" dirty="0"/>
              <a:t>müsste, um </a:t>
            </a:r>
            <a:r>
              <a:rPr lang="de-DE" dirty="0" smtClean="0"/>
              <a:t>anschließend eine </a:t>
            </a:r>
            <a:r>
              <a:rPr lang="de-DE" dirty="0"/>
              <a:t>steuerneutrale Wirkung entstehen </a:t>
            </a:r>
            <a:r>
              <a:rPr lang="de-DE" dirty="0" smtClean="0"/>
              <a:t>lassen zu können.</a:t>
            </a:r>
            <a:endParaRPr lang="de-DE" dirty="0"/>
          </a:p>
          <a:p>
            <a:endParaRPr lang="de-DE" dirty="0"/>
          </a:p>
          <a:p>
            <a:r>
              <a:rPr lang="de-DE" dirty="0" smtClean="0"/>
              <a:t>Immerhin hat sich Qiagen hier vorab um eine „Prognose“ beim BZSt bemüht, was bisher sowohl vor als auch nach der Maßnahme eine absolute Rarität ist. </a:t>
            </a:r>
          </a:p>
          <a:p>
            <a:endParaRPr lang="de-DE" dirty="0"/>
          </a:p>
          <a:p>
            <a:r>
              <a:rPr lang="de-DE" dirty="0" smtClean="0">
                <a:solidFill>
                  <a:schemeClr val="accent1"/>
                </a:solidFill>
              </a:rPr>
              <a:t>Abstimmungserfordernis: Klärung der Frage, ob einer derartigen </a:t>
            </a:r>
            <a:r>
              <a:rPr lang="de-DE" dirty="0">
                <a:solidFill>
                  <a:schemeClr val="accent1"/>
                </a:solidFill>
              </a:rPr>
              <a:t>„Prognose“ </a:t>
            </a:r>
            <a:r>
              <a:rPr lang="de-DE" dirty="0" smtClean="0">
                <a:solidFill>
                  <a:schemeClr val="accent1"/>
                </a:solidFill>
              </a:rPr>
              <a:t>gefolgt oder </a:t>
            </a:r>
            <a:r>
              <a:rPr lang="de-DE" dirty="0">
                <a:solidFill>
                  <a:schemeClr val="accent1"/>
                </a:solidFill>
              </a:rPr>
              <a:t>auf die finale gesonderte Feststellung des Einlagekontos </a:t>
            </a:r>
            <a:r>
              <a:rPr lang="de-DE" dirty="0" smtClean="0">
                <a:solidFill>
                  <a:schemeClr val="accent1"/>
                </a:solidFill>
              </a:rPr>
              <a:t>gewartet werden muss.</a:t>
            </a:r>
          </a:p>
          <a:p>
            <a:endParaRPr lang="de-DE" dirty="0"/>
          </a:p>
          <a:p>
            <a:endParaRPr lang="de-DE" dirty="0"/>
          </a:p>
          <a:p>
            <a:endParaRPr lang="de-DE" dirty="0" smtClean="0"/>
          </a:p>
          <a:p>
            <a:endParaRPr lang="de-DE" dirty="0" smtClean="0"/>
          </a:p>
          <a:p>
            <a:endParaRPr lang="de-DE" dirty="0"/>
          </a:p>
          <a:p>
            <a:endParaRPr lang="de-DE" dirty="0" smtClean="0"/>
          </a:p>
          <a:p>
            <a:endParaRPr lang="de-DE" dirty="0"/>
          </a:p>
          <a:p>
            <a:endParaRPr lang="de-DE" dirty="0"/>
          </a:p>
          <a:p>
            <a:r>
              <a:rPr lang="de-DE" dirty="0"/>
              <a:t> </a:t>
            </a: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31136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Qiagen N.V. – Kapitalherabsetzung</a:t>
            </a:r>
          </a:p>
        </p:txBody>
      </p:sp>
      <p:sp>
        <p:nvSpPr>
          <p:cNvPr id="6" name="Inhaltsplatzhalter 4"/>
          <p:cNvSpPr>
            <a:spLocks noGrp="1"/>
          </p:cNvSpPr>
          <p:nvPr>
            <p:ph sz="half" idx="1"/>
          </p:nvPr>
        </p:nvSpPr>
        <p:spPr>
          <a:xfrm>
            <a:off x="371475" y="1626844"/>
            <a:ext cx="11449049" cy="578194"/>
          </a:xfrm>
        </p:spPr>
        <p:txBody>
          <a:bodyPr/>
          <a:lstStyle/>
          <a:p>
            <a:r>
              <a:rPr lang="de-DE" dirty="0" smtClean="0"/>
              <a:t>Protokoll</a:t>
            </a:r>
            <a:endParaRPr lang="de-DE" dirty="0"/>
          </a:p>
        </p:txBody>
      </p:sp>
      <p:sp>
        <p:nvSpPr>
          <p:cNvPr id="7" name="Textplatzhalter 5"/>
          <p:cNvSpPr>
            <a:spLocks noGrp="1"/>
          </p:cNvSpPr>
          <p:nvPr>
            <p:ph type="body" sz="quarter" idx="14"/>
          </p:nvPr>
        </p:nvSpPr>
        <p:spPr>
          <a:xfrm>
            <a:off x="371475" y="2528888"/>
            <a:ext cx="11449050" cy="2547937"/>
          </a:xfrm>
        </p:spPr>
        <p:txBody>
          <a:bodyPr/>
          <a:lstStyle/>
          <a:p>
            <a:r>
              <a:rPr lang="de-DE" dirty="0" smtClean="0">
                <a:solidFill>
                  <a:srgbClr val="00A0DE"/>
                </a:solidFill>
              </a:rPr>
              <a:t>Per </a:t>
            </a:r>
            <a:r>
              <a:rPr lang="de-DE" dirty="0" err="1" smtClean="0">
                <a:solidFill>
                  <a:srgbClr val="00A0DE"/>
                </a:solidFill>
              </a:rPr>
              <a:t>e-Mail</a:t>
            </a:r>
            <a:r>
              <a:rPr lang="de-DE" dirty="0" smtClean="0">
                <a:solidFill>
                  <a:srgbClr val="00A0DE"/>
                </a:solidFill>
              </a:rPr>
              <a:t> wurde </a:t>
            </a:r>
            <a:r>
              <a:rPr lang="de-DE" dirty="0" err="1" smtClean="0">
                <a:solidFill>
                  <a:srgbClr val="00A0DE"/>
                </a:solidFill>
              </a:rPr>
              <a:t>Qiagen</a:t>
            </a:r>
            <a:r>
              <a:rPr lang="de-DE" dirty="0" smtClean="0">
                <a:solidFill>
                  <a:srgbClr val="00A0DE"/>
                </a:solidFill>
              </a:rPr>
              <a:t> aufgefordert, </a:t>
            </a:r>
            <a:r>
              <a:rPr lang="de-DE" dirty="0">
                <a:solidFill>
                  <a:srgbClr val="00A0DE"/>
                </a:solidFill>
              </a:rPr>
              <a:t> </a:t>
            </a:r>
            <a:r>
              <a:rPr lang="de-DE" dirty="0" smtClean="0">
                <a:solidFill>
                  <a:srgbClr val="00A0DE"/>
                </a:solidFill>
              </a:rPr>
              <a:t>die finale Bestätigung des </a:t>
            </a:r>
            <a:r>
              <a:rPr lang="de-DE" dirty="0" err="1" smtClean="0">
                <a:solidFill>
                  <a:srgbClr val="00A0DE"/>
                </a:solidFill>
              </a:rPr>
              <a:t>BZSt</a:t>
            </a:r>
            <a:r>
              <a:rPr lang="de-DE" dirty="0" smtClean="0">
                <a:solidFill>
                  <a:srgbClr val="00A0DE"/>
                </a:solidFill>
              </a:rPr>
              <a:t> unbedingt an WM zu übermitteln. Anderenfalls muss der Steuerschlüssel auf Kapitalertrag geändert werden, sobald die Antragsfrist aus dem KStG abgelaufen ist</a:t>
            </a:r>
            <a:r>
              <a:rPr lang="de-DE" dirty="0">
                <a:solidFill>
                  <a:srgbClr val="00A0DE"/>
                </a:solidFill>
              </a:rPr>
              <a:t>. </a:t>
            </a:r>
            <a:endParaRPr lang="de-DE" dirty="0" smtClean="0">
              <a:solidFill>
                <a:srgbClr val="00A0DE"/>
              </a:solidFill>
            </a:endParaRPr>
          </a:p>
          <a:p>
            <a:r>
              <a:rPr lang="de-DE" dirty="0" smtClean="0">
                <a:solidFill>
                  <a:srgbClr val="00A0DE"/>
                </a:solidFill>
              </a:rPr>
              <a:t>Sollte </a:t>
            </a:r>
            <a:r>
              <a:rPr lang="de-DE" dirty="0">
                <a:solidFill>
                  <a:srgbClr val="00A0DE"/>
                </a:solidFill>
              </a:rPr>
              <a:t>bei </a:t>
            </a:r>
            <a:r>
              <a:rPr lang="de-DE" dirty="0" err="1">
                <a:solidFill>
                  <a:srgbClr val="00A0DE"/>
                </a:solidFill>
              </a:rPr>
              <a:t>Qiagen</a:t>
            </a:r>
            <a:r>
              <a:rPr lang="de-DE" dirty="0">
                <a:solidFill>
                  <a:srgbClr val="00A0DE"/>
                </a:solidFill>
              </a:rPr>
              <a:t> </a:t>
            </a:r>
            <a:r>
              <a:rPr lang="de-DE" dirty="0" smtClean="0">
                <a:solidFill>
                  <a:srgbClr val="00A0DE"/>
                </a:solidFill>
              </a:rPr>
              <a:t>doch noch eine </a:t>
            </a:r>
            <a:r>
              <a:rPr lang="de-DE" dirty="0" err="1">
                <a:solidFill>
                  <a:srgbClr val="00A0DE"/>
                </a:solidFill>
              </a:rPr>
              <a:t>Umschlüsselung</a:t>
            </a:r>
            <a:r>
              <a:rPr lang="de-DE" dirty="0">
                <a:solidFill>
                  <a:srgbClr val="00A0DE"/>
                </a:solidFill>
              </a:rPr>
              <a:t> notwendig </a:t>
            </a:r>
            <a:r>
              <a:rPr lang="de-DE" dirty="0" smtClean="0">
                <a:solidFill>
                  <a:srgbClr val="00A0DE"/>
                </a:solidFill>
              </a:rPr>
              <a:t>werden, </a:t>
            </a:r>
            <a:r>
              <a:rPr lang="de-DE" dirty="0">
                <a:solidFill>
                  <a:srgbClr val="00A0DE"/>
                </a:solidFill>
              </a:rPr>
              <a:t>so wird um eine Mitteilung per Hotlist gebeten</a:t>
            </a:r>
            <a:r>
              <a:rPr lang="de-DE" dirty="0" smtClean="0">
                <a:solidFill>
                  <a:srgbClr val="00A0DE"/>
                </a:solidFill>
              </a:rPr>
              <a:t>. WM-Steuern wird auch die Arbeitskreisteilnehmer noch einmal darauf hinweisen.</a:t>
            </a:r>
            <a:endParaRPr lang="de-DE" dirty="0">
              <a:solidFill>
                <a:srgbClr val="00A0DE"/>
              </a:solidFill>
            </a:endParaRPr>
          </a:p>
          <a:p>
            <a:r>
              <a:rPr lang="de-DE" dirty="0" smtClean="0">
                <a:solidFill>
                  <a:srgbClr val="00A0DE"/>
                </a:solidFill>
              </a:rPr>
              <a:t>Zukünftig wird für eine steuerneutrale </a:t>
            </a:r>
            <a:r>
              <a:rPr lang="de-DE" dirty="0">
                <a:solidFill>
                  <a:srgbClr val="00A0DE"/>
                </a:solidFill>
              </a:rPr>
              <a:t>S</a:t>
            </a:r>
            <a:r>
              <a:rPr lang="de-DE" dirty="0" smtClean="0">
                <a:solidFill>
                  <a:srgbClr val="00A0DE"/>
                </a:solidFill>
              </a:rPr>
              <a:t>chlüsselung nur die finale </a:t>
            </a:r>
            <a:r>
              <a:rPr lang="de-DE" dirty="0" err="1" smtClean="0">
                <a:solidFill>
                  <a:srgbClr val="00A0DE"/>
                </a:solidFill>
              </a:rPr>
              <a:t>BZSt</a:t>
            </a:r>
            <a:r>
              <a:rPr lang="de-DE" dirty="0" smtClean="0">
                <a:solidFill>
                  <a:srgbClr val="00A0DE"/>
                </a:solidFill>
              </a:rPr>
              <a:t>-Bestätigung akzeptiert.  </a:t>
            </a:r>
          </a:p>
          <a:p>
            <a:endParaRPr lang="de-DE" dirty="0"/>
          </a:p>
          <a:p>
            <a:endParaRPr lang="de-DE" dirty="0"/>
          </a:p>
          <a:p>
            <a:endParaRPr lang="de-DE" dirty="0" smtClean="0"/>
          </a:p>
          <a:p>
            <a:endParaRPr lang="de-DE" dirty="0" smtClean="0"/>
          </a:p>
          <a:p>
            <a:endParaRPr lang="de-DE" dirty="0"/>
          </a:p>
          <a:p>
            <a:endParaRPr lang="de-DE" dirty="0" smtClean="0"/>
          </a:p>
          <a:p>
            <a:endParaRPr lang="de-DE" dirty="0"/>
          </a:p>
          <a:p>
            <a:endParaRPr lang="de-DE" dirty="0"/>
          </a:p>
          <a:p>
            <a:r>
              <a:rPr lang="de-DE" dirty="0"/>
              <a:t> </a:t>
            </a: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367507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pPr lvl="0"/>
            <a:r>
              <a:rPr lang="de-DE" dirty="0" smtClean="0"/>
              <a:t>Escrow-shares </a:t>
            </a:r>
            <a:r>
              <a:rPr lang="de-DE" dirty="0"/>
              <a:t>im Rahmen </a:t>
            </a:r>
            <a:r>
              <a:rPr lang="de-DE" dirty="0" smtClean="0"/>
              <a:t>EInes </a:t>
            </a:r>
            <a:r>
              <a:rPr lang="de-DE" dirty="0"/>
              <a:t>Squeeze outs </a:t>
            </a:r>
          </a:p>
        </p:txBody>
      </p:sp>
    </p:spTree>
    <p:extLst>
      <p:ext uri="{BB962C8B-B14F-4D97-AF65-F5344CB8AC3E}">
        <p14:creationId xmlns:p14="http://schemas.microsoft.com/office/powerpoint/2010/main" val="3269248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Escrow shares im Rahmen EInes Squeeze outs </a:t>
            </a:r>
          </a:p>
        </p:txBody>
      </p:sp>
      <p:sp>
        <p:nvSpPr>
          <p:cNvPr id="6" name="Inhaltsplatzhalter 4"/>
          <p:cNvSpPr>
            <a:spLocks noGrp="1"/>
          </p:cNvSpPr>
          <p:nvPr>
            <p:ph sz="half" idx="1"/>
          </p:nvPr>
        </p:nvSpPr>
        <p:spPr>
          <a:xfrm>
            <a:off x="371475" y="1626844"/>
            <a:ext cx="11449049" cy="578194"/>
          </a:xfrm>
        </p:spPr>
        <p:txBody>
          <a:bodyPr/>
          <a:lstStyle/>
          <a:p>
            <a:r>
              <a:rPr lang="de-DE" dirty="0" smtClean="0"/>
              <a:t>Beispiel WKN A2QHKW </a:t>
            </a:r>
            <a:r>
              <a:rPr lang="de-DE" dirty="0"/>
              <a:t>SIO GENE THERAPIES INC</a:t>
            </a:r>
          </a:p>
        </p:txBody>
      </p:sp>
      <p:sp>
        <p:nvSpPr>
          <p:cNvPr id="7" name="Textplatzhalter 5"/>
          <p:cNvSpPr>
            <a:spLocks noGrp="1"/>
          </p:cNvSpPr>
          <p:nvPr>
            <p:ph type="body" sz="quarter" idx="14"/>
          </p:nvPr>
        </p:nvSpPr>
        <p:spPr>
          <a:xfrm>
            <a:off x="5750998" y="2139249"/>
            <a:ext cx="4972420" cy="988477"/>
          </a:xfrm>
        </p:spPr>
        <p:txBody>
          <a:bodyPr/>
          <a:lstStyle/>
          <a:p>
            <a:r>
              <a:rPr lang="de-DE" dirty="0" smtClean="0"/>
              <a:t>Meldung des Squeeze Outs durch WM </a:t>
            </a:r>
          </a:p>
          <a:p>
            <a:endParaRPr lang="de-DE" dirty="0"/>
          </a:p>
          <a:p>
            <a:r>
              <a:rPr lang="de-DE" dirty="0" smtClean="0"/>
              <a:t>Zusätzlich erhält der Anleger Escrow-Shares, für welche erst im </a:t>
            </a:r>
            <a:r>
              <a:rPr lang="de-DE" dirty="0"/>
              <a:t>Rahmen einer tatsächlichen </a:t>
            </a:r>
            <a:r>
              <a:rPr lang="de-DE" dirty="0" smtClean="0"/>
              <a:t>Zahlung eine </a:t>
            </a:r>
            <a:r>
              <a:rPr lang="de-DE" dirty="0"/>
              <a:t>WM-Internen </a:t>
            </a:r>
            <a:r>
              <a:rPr lang="de-DE" dirty="0" smtClean="0"/>
              <a:t>ISIN/WKN vergeben wird, </a:t>
            </a:r>
            <a:r>
              <a:rPr lang="de-DE" dirty="0"/>
              <a:t>nicht bei Einbuchung der Escrow Shares. </a:t>
            </a:r>
            <a:endParaRPr lang="de-DE" dirty="0" smtClean="0"/>
          </a:p>
          <a:p>
            <a:r>
              <a:rPr lang="de-DE" dirty="0" smtClean="0"/>
              <a:t>Es gibt somit keinen Börsenhandel.</a:t>
            </a:r>
          </a:p>
          <a:p>
            <a:endParaRPr lang="de-DE" dirty="0"/>
          </a:p>
          <a:p>
            <a:r>
              <a:rPr lang="de-DE" dirty="0" smtClean="0">
                <a:solidFill>
                  <a:schemeClr val="accent1"/>
                </a:solidFill>
              </a:rPr>
              <a:t>Diskussion über den Zusatz in UD087 und die allgemeine steuerliche Bewertung von Escrow-Shares und CVRs</a:t>
            </a:r>
            <a:endParaRPr lang="de-DE" dirty="0">
              <a:solidFill>
                <a:schemeClr val="accent1"/>
              </a:solidFill>
            </a:endParaRP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pic>
        <p:nvPicPr>
          <p:cNvPr id="4" name="Grafik 3"/>
          <p:cNvPicPr>
            <a:picLocks noChangeAspect="1"/>
          </p:cNvPicPr>
          <p:nvPr/>
        </p:nvPicPr>
        <p:blipFill>
          <a:blip r:embed="rId2"/>
          <a:stretch>
            <a:fillRect/>
          </a:stretch>
        </p:blipFill>
        <p:spPr>
          <a:xfrm>
            <a:off x="371475" y="2139248"/>
            <a:ext cx="4982262" cy="3987231"/>
          </a:xfrm>
          <a:prstGeom prst="rect">
            <a:avLst/>
          </a:prstGeom>
        </p:spPr>
      </p:pic>
    </p:spTree>
    <p:extLst>
      <p:ext uri="{BB962C8B-B14F-4D97-AF65-F5344CB8AC3E}">
        <p14:creationId xmlns:p14="http://schemas.microsoft.com/office/powerpoint/2010/main" val="261937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Escrow shares im Rahmen EInes Squeeze outs </a:t>
            </a:r>
          </a:p>
        </p:txBody>
      </p:sp>
      <p:sp>
        <p:nvSpPr>
          <p:cNvPr id="6" name="Inhaltsplatzhalter 4"/>
          <p:cNvSpPr>
            <a:spLocks noGrp="1"/>
          </p:cNvSpPr>
          <p:nvPr>
            <p:ph sz="half" idx="1"/>
          </p:nvPr>
        </p:nvSpPr>
        <p:spPr>
          <a:xfrm>
            <a:off x="371475" y="1626844"/>
            <a:ext cx="11449049" cy="578194"/>
          </a:xfrm>
        </p:spPr>
        <p:txBody>
          <a:bodyPr/>
          <a:lstStyle/>
          <a:p>
            <a:r>
              <a:rPr lang="de-DE" dirty="0"/>
              <a:t>Ergebnis des Arbeitskreises vom 11.05.2017</a:t>
            </a:r>
          </a:p>
        </p:txBody>
      </p:sp>
      <p:sp>
        <p:nvSpPr>
          <p:cNvPr id="7" name="Textplatzhalter 5"/>
          <p:cNvSpPr>
            <a:spLocks noGrp="1"/>
          </p:cNvSpPr>
          <p:nvPr>
            <p:ph type="body" sz="quarter" idx="14"/>
          </p:nvPr>
        </p:nvSpPr>
        <p:spPr>
          <a:xfrm>
            <a:off x="371475" y="2139249"/>
            <a:ext cx="6639330" cy="1033813"/>
          </a:xfrm>
        </p:spPr>
        <p:txBody>
          <a:bodyPr/>
          <a:lstStyle/>
          <a:p>
            <a:endParaRPr lang="de-DE" dirty="0" smtClean="0"/>
          </a:p>
          <a:p>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pic>
        <p:nvPicPr>
          <p:cNvPr id="1026" name="Grafik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139249"/>
            <a:ext cx="4582721" cy="344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5884223" y="2056686"/>
            <a:ext cx="4714504" cy="4247317"/>
          </a:xfrm>
          <a:prstGeom prst="rect">
            <a:avLst/>
          </a:prstGeom>
          <a:noFill/>
        </p:spPr>
        <p:txBody>
          <a:bodyPr wrap="square" rtlCol="0">
            <a:spAutoFit/>
          </a:bodyPr>
          <a:lstStyle/>
          <a:p>
            <a:r>
              <a:rPr lang="de-DE" dirty="0" smtClean="0">
                <a:solidFill>
                  <a:schemeClr val="tx2"/>
                </a:solidFill>
              </a:rPr>
              <a:t>Die neuen </a:t>
            </a:r>
            <a:r>
              <a:rPr lang="de-DE" dirty="0">
                <a:solidFill>
                  <a:schemeClr val="tx2"/>
                </a:solidFill>
              </a:rPr>
              <a:t>Stücke unter Punkt 2 (es werden zusätzlich Aktien eingebucht oder der Anleger erhält eine Barzahlung) </a:t>
            </a:r>
            <a:r>
              <a:rPr lang="de-DE" dirty="0" smtClean="0">
                <a:solidFill>
                  <a:schemeClr val="tx2"/>
                </a:solidFill>
              </a:rPr>
              <a:t>werden nach </a:t>
            </a:r>
            <a:r>
              <a:rPr lang="de-DE" dirty="0">
                <a:solidFill>
                  <a:schemeClr val="tx2"/>
                </a:solidFill>
              </a:rPr>
              <a:t>Rz. 111 </a:t>
            </a:r>
            <a:r>
              <a:rPr lang="de-DE" dirty="0" smtClean="0">
                <a:solidFill>
                  <a:schemeClr val="tx2"/>
                </a:solidFill>
              </a:rPr>
              <a:t>eingebucht </a:t>
            </a:r>
            <a:r>
              <a:rPr lang="de-DE" dirty="0">
                <a:solidFill>
                  <a:schemeClr val="tx2"/>
                </a:solidFill>
              </a:rPr>
              <a:t>(also mit Kurs, falls verfügbar). Bei Escrow-Shares ist </a:t>
            </a:r>
            <a:r>
              <a:rPr lang="de-DE" dirty="0" smtClean="0">
                <a:solidFill>
                  <a:schemeClr val="tx2"/>
                </a:solidFill>
              </a:rPr>
              <a:t>zum </a:t>
            </a:r>
            <a:r>
              <a:rPr lang="de-DE" dirty="0">
                <a:solidFill>
                  <a:schemeClr val="tx2"/>
                </a:solidFill>
              </a:rPr>
              <a:t>Zeitpunkt der </a:t>
            </a:r>
            <a:r>
              <a:rPr lang="de-DE" dirty="0" smtClean="0">
                <a:solidFill>
                  <a:schemeClr val="tx2"/>
                </a:solidFill>
              </a:rPr>
              <a:t>Maßnahme die </a:t>
            </a:r>
            <a:r>
              <a:rPr lang="de-DE" dirty="0">
                <a:solidFill>
                  <a:schemeClr val="tx2"/>
                </a:solidFill>
              </a:rPr>
              <a:t>ISIN </a:t>
            </a:r>
            <a:r>
              <a:rPr lang="de-DE" dirty="0" smtClean="0">
                <a:solidFill>
                  <a:schemeClr val="tx2"/>
                </a:solidFill>
              </a:rPr>
              <a:t>meist noch </a:t>
            </a:r>
            <a:r>
              <a:rPr lang="de-DE" dirty="0">
                <a:solidFill>
                  <a:schemeClr val="tx2"/>
                </a:solidFill>
              </a:rPr>
              <a:t>nicht bekannt. </a:t>
            </a:r>
            <a:r>
              <a:rPr lang="de-DE" dirty="0" smtClean="0">
                <a:solidFill>
                  <a:schemeClr val="tx2"/>
                </a:solidFill>
              </a:rPr>
              <a:t>Zusätzlich </a:t>
            </a:r>
            <a:r>
              <a:rPr lang="de-DE" dirty="0">
                <a:solidFill>
                  <a:schemeClr val="tx2"/>
                </a:solidFill>
              </a:rPr>
              <a:t>findet zumeist kein Börsenhandel statt, so dass die Anteile nach unserem Verständnis nicht mit Kurs eingebucht </a:t>
            </a:r>
            <a:r>
              <a:rPr lang="de-DE" dirty="0" smtClean="0">
                <a:solidFill>
                  <a:schemeClr val="tx2"/>
                </a:solidFill>
              </a:rPr>
              <a:t>werden, sondern </a:t>
            </a:r>
            <a:r>
              <a:rPr lang="de-DE" dirty="0">
                <a:solidFill>
                  <a:schemeClr val="tx2"/>
                </a:solidFill>
              </a:rPr>
              <a:t>mit 0€. </a:t>
            </a:r>
            <a:r>
              <a:rPr lang="de-DE" dirty="0" smtClean="0">
                <a:solidFill>
                  <a:schemeClr val="tx2"/>
                </a:solidFill>
              </a:rPr>
              <a:t>Bei einem neuen Datum </a:t>
            </a:r>
            <a:r>
              <a:rPr lang="de-DE" dirty="0">
                <a:solidFill>
                  <a:schemeClr val="tx2"/>
                </a:solidFill>
              </a:rPr>
              <a:t>sind wir bisher immer davon ausgegangen, dass es sich um das aktuelle Datum handelt.</a:t>
            </a:r>
          </a:p>
          <a:p>
            <a:r>
              <a:rPr lang="de-DE" dirty="0"/>
              <a:t> </a:t>
            </a:r>
          </a:p>
          <a:p>
            <a:endParaRPr lang="de-DE" dirty="0" smtClean="0">
              <a:solidFill>
                <a:schemeClr val="tx2"/>
              </a:solidFill>
            </a:endParaRPr>
          </a:p>
        </p:txBody>
      </p:sp>
    </p:spTree>
    <p:extLst>
      <p:ext uri="{BB962C8B-B14F-4D97-AF65-F5344CB8AC3E}">
        <p14:creationId xmlns:p14="http://schemas.microsoft.com/office/powerpoint/2010/main" val="108761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Escrow shares im Rahmen EInes Squeeze outs </a:t>
            </a:r>
          </a:p>
        </p:txBody>
      </p:sp>
      <p:sp>
        <p:nvSpPr>
          <p:cNvPr id="6" name="Inhaltsplatzhalter 4"/>
          <p:cNvSpPr>
            <a:spLocks noGrp="1"/>
          </p:cNvSpPr>
          <p:nvPr>
            <p:ph sz="half" idx="1"/>
          </p:nvPr>
        </p:nvSpPr>
        <p:spPr>
          <a:xfrm>
            <a:off x="371475" y="1626844"/>
            <a:ext cx="11449049" cy="578194"/>
          </a:xfrm>
        </p:spPr>
        <p:txBody>
          <a:bodyPr/>
          <a:lstStyle/>
          <a:p>
            <a:r>
              <a:rPr lang="de-DE" dirty="0" smtClean="0"/>
              <a:t>Neuerliche allgemeine Diskussion über CVRs und Escrow-Shares</a:t>
            </a:r>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
        <p:nvSpPr>
          <p:cNvPr id="4" name="Textplatzhalter 3"/>
          <p:cNvSpPr>
            <a:spLocks noGrp="1"/>
          </p:cNvSpPr>
          <p:nvPr>
            <p:ph type="body" sz="quarter" idx="14"/>
          </p:nvPr>
        </p:nvSpPr>
        <p:spPr/>
        <p:txBody>
          <a:bodyPr/>
          <a:lstStyle/>
          <a:p>
            <a:endParaRPr lang="de-DE" dirty="0"/>
          </a:p>
          <a:p>
            <a:pPr marL="285750" indent="-285750">
              <a:buFont typeface="Arial" panose="020B0604020202020204" pitchFamily="34" charset="0"/>
              <a:buChar char="•"/>
            </a:pPr>
            <a:r>
              <a:rPr lang="de-DE" dirty="0" smtClean="0">
                <a:solidFill>
                  <a:schemeClr val="accent1"/>
                </a:solidFill>
              </a:rPr>
              <a:t>Wie ist die steuerliche </a:t>
            </a:r>
            <a:r>
              <a:rPr lang="de-DE" dirty="0">
                <a:solidFill>
                  <a:schemeClr val="accent1"/>
                </a:solidFill>
              </a:rPr>
              <a:t>Behandlung von CVRs </a:t>
            </a:r>
            <a:r>
              <a:rPr lang="de-DE" dirty="0" smtClean="0">
                <a:solidFill>
                  <a:schemeClr val="accent1"/>
                </a:solidFill>
              </a:rPr>
              <a:t>und/ bzw.  Escrow-Shares </a:t>
            </a:r>
            <a:r>
              <a:rPr lang="de-DE" dirty="0">
                <a:solidFill>
                  <a:schemeClr val="accent1"/>
                </a:solidFill>
              </a:rPr>
              <a:t>bei verschiedenen </a:t>
            </a:r>
            <a:r>
              <a:rPr lang="de-DE" dirty="0" smtClean="0">
                <a:solidFill>
                  <a:schemeClr val="accent1"/>
                </a:solidFill>
              </a:rPr>
              <a:t>Maßnahmen bzw. Konstellationen? </a:t>
            </a:r>
          </a:p>
          <a:p>
            <a:pPr marL="285750" indent="-285750">
              <a:buFont typeface="Arial" panose="020B0604020202020204" pitchFamily="34" charset="0"/>
              <a:buChar char="•"/>
            </a:pPr>
            <a:r>
              <a:rPr lang="de-DE" dirty="0" smtClean="0">
                <a:solidFill>
                  <a:schemeClr val="accent1"/>
                </a:solidFill>
              </a:rPr>
              <a:t>Müssen bei einem Umtausch die ursprünglichen Anschaffungskosten auf Aktie und CVRs bzw. Escrow-Shares aufgeteilt werden gem. § </a:t>
            </a:r>
            <a:r>
              <a:rPr lang="de-DE" dirty="0">
                <a:solidFill>
                  <a:schemeClr val="accent1"/>
                </a:solidFill>
              </a:rPr>
              <a:t>20 Abs. 4a S.1 </a:t>
            </a:r>
            <a:r>
              <a:rPr lang="de-DE" dirty="0" smtClean="0">
                <a:solidFill>
                  <a:schemeClr val="accent1"/>
                </a:solidFill>
              </a:rPr>
              <a:t>EStG? Wenn ja, in welchem Verhältnis? </a:t>
            </a:r>
          </a:p>
          <a:p>
            <a:pPr marL="285750" indent="-285750">
              <a:buFont typeface="Arial" panose="020B0604020202020204" pitchFamily="34" charset="0"/>
              <a:buChar char="•"/>
            </a:pPr>
            <a:r>
              <a:rPr lang="de-DE" dirty="0" smtClean="0">
                <a:solidFill>
                  <a:schemeClr val="accent1"/>
                </a:solidFill>
              </a:rPr>
              <a:t>Oder gelten Escrow-Shares </a:t>
            </a:r>
            <a:r>
              <a:rPr lang="de-DE" dirty="0">
                <a:solidFill>
                  <a:schemeClr val="accent1"/>
                </a:solidFill>
              </a:rPr>
              <a:t>und CVRs als zusätzliches Wirtschaftsgut gem. § 20 Abs. 4a S.5 </a:t>
            </a:r>
            <a:r>
              <a:rPr lang="de-DE" dirty="0" smtClean="0">
                <a:solidFill>
                  <a:schemeClr val="accent1"/>
                </a:solidFill>
              </a:rPr>
              <a:t>EStG (im Umtauschfall)?</a:t>
            </a:r>
            <a:endParaRPr lang="de-DE" dirty="0">
              <a:solidFill>
                <a:schemeClr val="accent1"/>
              </a:solidFill>
            </a:endParaRPr>
          </a:p>
          <a:p>
            <a:pPr marL="285750" indent="-285750">
              <a:buFont typeface="Arial" panose="020B0604020202020204" pitchFamily="34" charset="0"/>
              <a:buChar char="•"/>
            </a:pPr>
            <a:r>
              <a:rPr lang="de-DE" dirty="0" smtClean="0">
                <a:solidFill>
                  <a:schemeClr val="accent1"/>
                </a:solidFill>
              </a:rPr>
              <a:t>Nach </a:t>
            </a:r>
            <a:r>
              <a:rPr lang="de-DE" dirty="0">
                <a:solidFill>
                  <a:schemeClr val="accent1"/>
                </a:solidFill>
              </a:rPr>
              <a:t>welcher Randziffer oder welcher </a:t>
            </a:r>
            <a:r>
              <a:rPr lang="de-DE" dirty="0" smtClean="0">
                <a:solidFill>
                  <a:schemeClr val="accent1"/>
                </a:solidFill>
              </a:rPr>
              <a:t>Regelung/ Gesetz </a:t>
            </a:r>
            <a:r>
              <a:rPr lang="de-DE" dirty="0">
                <a:solidFill>
                  <a:schemeClr val="accent1"/>
                </a:solidFill>
              </a:rPr>
              <a:t>werden CVRs bzw. </a:t>
            </a:r>
            <a:r>
              <a:rPr lang="de-DE" dirty="0" smtClean="0">
                <a:solidFill>
                  <a:schemeClr val="accent1"/>
                </a:solidFill>
              </a:rPr>
              <a:t>Escrow-Shares geregelt?</a:t>
            </a:r>
            <a:endParaRPr lang="de-DE" dirty="0">
              <a:solidFill>
                <a:schemeClr val="accent1"/>
              </a:solidFill>
            </a:endParaRPr>
          </a:p>
          <a:p>
            <a:pPr marL="285750" indent="-285750">
              <a:buFont typeface="Arial" panose="020B0604020202020204" pitchFamily="34" charset="0"/>
              <a:buChar char="•"/>
            </a:pPr>
            <a:r>
              <a:rPr lang="de-DE" dirty="0" smtClean="0">
                <a:solidFill>
                  <a:schemeClr val="accent1"/>
                </a:solidFill>
              </a:rPr>
              <a:t>Zukünftige Darstellung in WM </a:t>
            </a:r>
            <a:endParaRPr lang="de-DE" dirty="0">
              <a:solidFill>
                <a:schemeClr val="accent1"/>
              </a:solidFill>
            </a:endParaRPr>
          </a:p>
          <a:p>
            <a:endParaRPr lang="de-DE" dirty="0"/>
          </a:p>
        </p:txBody>
      </p:sp>
    </p:spTree>
    <p:extLst>
      <p:ext uri="{BB962C8B-B14F-4D97-AF65-F5344CB8AC3E}">
        <p14:creationId xmlns:p14="http://schemas.microsoft.com/office/powerpoint/2010/main" val="106879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Escrow-shares </a:t>
            </a:r>
            <a:r>
              <a:rPr lang="de-DE" dirty="0"/>
              <a:t>im Rahmen EInes Squeeze outs </a:t>
            </a:r>
          </a:p>
        </p:txBody>
      </p:sp>
      <p:sp>
        <p:nvSpPr>
          <p:cNvPr id="6" name="Inhaltsplatzhalter 4"/>
          <p:cNvSpPr>
            <a:spLocks noGrp="1"/>
          </p:cNvSpPr>
          <p:nvPr>
            <p:ph sz="half" idx="1"/>
          </p:nvPr>
        </p:nvSpPr>
        <p:spPr>
          <a:xfrm>
            <a:off x="371475" y="1626844"/>
            <a:ext cx="11449049" cy="578194"/>
          </a:xfrm>
        </p:spPr>
        <p:txBody>
          <a:bodyPr/>
          <a:lstStyle/>
          <a:p>
            <a:r>
              <a:rPr lang="de-DE" dirty="0" smtClean="0"/>
              <a:t>Verschiedene Konstellationen für Escrow</a:t>
            </a:r>
            <a:r>
              <a:rPr lang="de-DE" dirty="0"/>
              <a:t>-</a:t>
            </a:r>
            <a:r>
              <a:rPr lang="de-DE" dirty="0" smtClean="0"/>
              <a:t>Shares</a:t>
            </a:r>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
        <p:nvSpPr>
          <p:cNvPr id="4" name="Textplatzhalter 3"/>
          <p:cNvSpPr>
            <a:spLocks noGrp="1"/>
          </p:cNvSpPr>
          <p:nvPr>
            <p:ph type="body" sz="quarter" idx="14"/>
          </p:nvPr>
        </p:nvSpPr>
        <p:spPr/>
        <p:txBody>
          <a:bodyPr/>
          <a:lstStyle/>
          <a:p>
            <a:r>
              <a:rPr lang="de-DE" dirty="0" smtClean="0"/>
              <a:t>1. Fall: 	Aktie wird ausgebucht</a:t>
            </a:r>
          </a:p>
          <a:p>
            <a:r>
              <a:rPr lang="de-DE" dirty="0" smtClean="0"/>
              <a:t>	</a:t>
            </a:r>
            <a:r>
              <a:rPr lang="de-DE" dirty="0" smtClean="0">
                <a:sym typeface="Wingdings" panose="05000000000000000000" pitchFamily="2" charset="2"/>
              </a:rPr>
              <a:t> </a:t>
            </a:r>
            <a:r>
              <a:rPr lang="de-DE" dirty="0" smtClean="0"/>
              <a:t>Kunde erhält nur Escrow-Shares</a:t>
            </a:r>
          </a:p>
          <a:p>
            <a:r>
              <a:rPr lang="de-DE" dirty="0" smtClean="0"/>
              <a:t>2. </a:t>
            </a:r>
            <a:r>
              <a:rPr lang="de-DE" dirty="0"/>
              <a:t>Fall: 	Aktie wird ausgebucht</a:t>
            </a:r>
          </a:p>
          <a:p>
            <a:r>
              <a:rPr lang="de-DE" dirty="0"/>
              <a:t>	</a:t>
            </a:r>
            <a:r>
              <a:rPr lang="de-DE" dirty="0" smtClean="0">
                <a:sym typeface="Wingdings" panose="05000000000000000000" pitchFamily="2" charset="2"/>
              </a:rPr>
              <a:t> </a:t>
            </a:r>
            <a:r>
              <a:rPr lang="de-DE" dirty="0" smtClean="0"/>
              <a:t>Kunde </a:t>
            </a:r>
            <a:r>
              <a:rPr lang="de-DE" dirty="0"/>
              <a:t>erhält </a:t>
            </a:r>
            <a:r>
              <a:rPr lang="de-DE" dirty="0" smtClean="0"/>
              <a:t>neue Aktien(, Barkomponente) und Escrow-Shares</a:t>
            </a:r>
            <a:endParaRPr lang="de-DE" dirty="0"/>
          </a:p>
          <a:p>
            <a:r>
              <a:rPr lang="de-DE" dirty="0" smtClean="0"/>
              <a:t>3. </a:t>
            </a:r>
            <a:r>
              <a:rPr lang="de-DE" dirty="0"/>
              <a:t>Fall: 	Aktie wird ausgebucht</a:t>
            </a:r>
          </a:p>
          <a:p>
            <a:r>
              <a:rPr lang="de-DE" dirty="0"/>
              <a:t>	</a:t>
            </a:r>
            <a:r>
              <a:rPr lang="de-DE" dirty="0" smtClean="0">
                <a:sym typeface="Wingdings" panose="05000000000000000000" pitchFamily="2" charset="2"/>
              </a:rPr>
              <a:t> </a:t>
            </a:r>
            <a:r>
              <a:rPr lang="de-DE" dirty="0" smtClean="0"/>
              <a:t>Kunde </a:t>
            </a:r>
            <a:r>
              <a:rPr lang="de-DE" dirty="0"/>
              <a:t>erhält </a:t>
            </a:r>
            <a:r>
              <a:rPr lang="de-DE" dirty="0" smtClean="0"/>
              <a:t>eine Barkomponente (Bsp. Squeeze Out) und Escrow-Shares</a:t>
            </a:r>
          </a:p>
          <a:p>
            <a:r>
              <a:rPr lang="de-DE" dirty="0" smtClean="0"/>
              <a:t>4. Fall:	Aktie verbleibt im Depot</a:t>
            </a:r>
          </a:p>
          <a:p>
            <a:r>
              <a:rPr lang="de-DE" dirty="0"/>
              <a:t>	</a:t>
            </a:r>
            <a:r>
              <a:rPr lang="de-DE" dirty="0" smtClean="0">
                <a:sym typeface="Wingdings" panose="05000000000000000000" pitchFamily="2" charset="2"/>
              </a:rPr>
              <a:t> </a:t>
            </a:r>
            <a:r>
              <a:rPr lang="de-DE" dirty="0" smtClean="0"/>
              <a:t>Escrow</a:t>
            </a:r>
            <a:r>
              <a:rPr lang="de-DE" dirty="0"/>
              <a:t>-</a:t>
            </a:r>
            <a:r>
              <a:rPr lang="de-DE" dirty="0" smtClean="0"/>
              <a:t>Share wird zu gebucht</a:t>
            </a:r>
          </a:p>
          <a:p>
            <a:endParaRPr lang="de-DE" dirty="0"/>
          </a:p>
          <a:p>
            <a:r>
              <a:rPr lang="de-DE" dirty="0" smtClean="0">
                <a:solidFill>
                  <a:schemeClr val="accent1"/>
                </a:solidFill>
              </a:rPr>
              <a:t>Weitere Konstellationen?</a:t>
            </a:r>
            <a:endParaRPr lang="de-DE" dirty="0">
              <a:solidFill>
                <a:schemeClr val="accent1"/>
              </a:solidFill>
            </a:endParaRPr>
          </a:p>
          <a:p>
            <a:endParaRPr lang="de-DE" dirty="0" smtClean="0"/>
          </a:p>
          <a:p>
            <a:endParaRPr lang="de-DE" dirty="0"/>
          </a:p>
        </p:txBody>
      </p:sp>
    </p:spTree>
    <p:extLst>
      <p:ext uri="{BB962C8B-B14F-4D97-AF65-F5344CB8AC3E}">
        <p14:creationId xmlns:p14="http://schemas.microsoft.com/office/powerpoint/2010/main" val="3916750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Escrow-shares </a:t>
            </a:r>
            <a:r>
              <a:rPr lang="de-DE" dirty="0"/>
              <a:t>im Rahmen EInes Squeeze outs </a:t>
            </a:r>
          </a:p>
        </p:txBody>
      </p:sp>
      <p:sp>
        <p:nvSpPr>
          <p:cNvPr id="6" name="Inhaltsplatzhalter 4"/>
          <p:cNvSpPr>
            <a:spLocks noGrp="1"/>
          </p:cNvSpPr>
          <p:nvPr>
            <p:ph sz="half" idx="1"/>
          </p:nvPr>
        </p:nvSpPr>
        <p:spPr>
          <a:xfrm>
            <a:off x="371475" y="1626844"/>
            <a:ext cx="11449049" cy="578194"/>
          </a:xfrm>
        </p:spPr>
        <p:txBody>
          <a:bodyPr/>
          <a:lstStyle/>
          <a:p>
            <a:r>
              <a:rPr lang="de-DE" dirty="0" smtClean="0"/>
              <a:t>Verschiedene Konstellationen für CVRs</a:t>
            </a:r>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
        <p:nvSpPr>
          <p:cNvPr id="4" name="Textplatzhalter 3"/>
          <p:cNvSpPr>
            <a:spLocks noGrp="1"/>
          </p:cNvSpPr>
          <p:nvPr>
            <p:ph type="body" sz="quarter" idx="14"/>
          </p:nvPr>
        </p:nvSpPr>
        <p:spPr/>
        <p:txBody>
          <a:bodyPr/>
          <a:lstStyle/>
          <a:p>
            <a:r>
              <a:rPr lang="de-DE" dirty="0" smtClean="0"/>
              <a:t>1. Fall: 	Aktie wird ausgebucht</a:t>
            </a:r>
          </a:p>
          <a:p>
            <a:r>
              <a:rPr lang="de-DE" dirty="0" smtClean="0"/>
              <a:t>	</a:t>
            </a:r>
            <a:r>
              <a:rPr lang="de-DE" dirty="0" smtClean="0">
                <a:sym typeface="Wingdings" panose="05000000000000000000" pitchFamily="2" charset="2"/>
              </a:rPr>
              <a:t> </a:t>
            </a:r>
            <a:r>
              <a:rPr lang="de-DE" dirty="0" smtClean="0"/>
              <a:t>Kunde erhält nur CVR</a:t>
            </a:r>
          </a:p>
          <a:p>
            <a:r>
              <a:rPr lang="de-DE" dirty="0" smtClean="0"/>
              <a:t>2. </a:t>
            </a:r>
            <a:r>
              <a:rPr lang="de-DE" dirty="0"/>
              <a:t>Fall: 	Aktie wird ausgebucht</a:t>
            </a:r>
          </a:p>
          <a:p>
            <a:r>
              <a:rPr lang="de-DE" dirty="0"/>
              <a:t>	</a:t>
            </a:r>
            <a:r>
              <a:rPr lang="de-DE" dirty="0" smtClean="0">
                <a:sym typeface="Wingdings" panose="05000000000000000000" pitchFamily="2" charset="2"/>
              </a:rPr>
              <a:t> </a:t>
            </a:r>
            <a:r>
              <a:rPr lang="de-DE" dirty="0" smtClean="0"/>
              <a:t>Kunde </a:t>
            </a:r>
            <a:r>
              <a:rPr lang="de-DE" dirty="0"/>
              <a:t>erhält </a:t>
            </a:r>
            <a:r>
              <a:rPr lang="de-DE" dirty="0" smtClean="0"/>
              <a:t>neue Aktien(, Barkomponente) und CVR</a:t>
            </a:r>
            <a:endParaRPr lang="de-DE" dirty="0"/>
          </a:p>
          <a:p>
            <a:r>
              <a:rPr lang="de-DE" dirty="0" smtClean="0"/>
              <a:t>3. </a:t>
            </a:r>
            <a:r>
              <a:rPr lang="de-DE" dirty="0"/>
              <a:t>Fall: 	Aktie wird ausgebucht</a:t>
            </a:r>
          </a:p>
          <a:p>
            <a:r>
              <a:rPr lang="de-DE" dirty="0"/>
              <a:t>	</a:t>
            </a:r>
            <a:r>
              <a:rPr lang="de-DE" dirty="0" smtClean="0">
                <a:sym typeface="Wingdings" panose="05000000000000000000" pitchFamily="2" charset="2"/>
              </a:rPr>
              <a:t> </a:t>
            </a:r>
            <a:r>
              <a:rPr lang="de-DE" dirty="0" smtClean="0"/>
              <a:t>Kunde </a:t>
            </a:r>
            <a:r>
              <a:rPr lang="de-DE" dirty="0"/>
              <a:t>erhält </a:t>
            </a:r>
            <a:r>
              <a:rPr lang="de-DE" dirty="0" smtClean="0"/>
              <a:t>eine Barkomponente (Bsp. </a:t>
            </a:r>
            <a:r>
              <a:rPr lang="de-DE" dirty="0"/>
              <a:t>Squeeze Out) und </a:t>
            </a:r>
            <a:r>
              <a:rPr lang="de-DE" dirty="0" smtClean="0"/>
              <a:t>CVR</a:t>
            </a:r>
          </a:p>
          <a:p>
            <a:r>
              <a:rPr lang="de-DE" dirty="0" smtClean="0"/>
              <a:t>4. Fall:	Aktie verbleibt im Depot</a:t>
            </a:r>
          </a:p>
          <a:p>
            <a:r>
              <a:rPr lang="de-DE" dirty="0"/>
              <a:t>	</a:t>
            </a:r>
            <a:r>
              <a:rPr lang="de-DE" dirty="0" smtClean="0">
                <a:sym typeface="Wingdings" panose="05000000000000000000" pitchFamily="2" charset="2"/>
              </a:rPr>
              <a:t> </a:t>
            </a:r>
            <a:r>
              <a:rPr lang="de-DE" dirty="0" smtClean="0"/>
              <a:t>CVR wird zu gebucht</a:t>
            </a:r>
          </a:p>
          <a:p>
            <a:r>
              <a:rPr lang="de-DE" dirty="0" smtClean="0"/>
              <a:t>	</a:t>
            </a:r>
          </a:p>
          <a:p>
            <a:r>
              <a:rPr lang="de-DE" dirty="0" smtClean="0">
                <a:solidFill>
                  <a:schemeClr val="accent1"/>
                </a:solidFill>
              </a:rPr>
              <a:t>Weitere Konstellationen?</a:t>
            </a:r>
            <a:endParaRPr lang="de-DE" dirty="0">
              <a:solidFill>
                <a:schemeClr val="accent1"/>
              </a:solidFill>
            </a:endParaRPr>
          </a:p>
          <a:p>
            <a:endParaRPr lang="de-DE" dirty="0" smtClean="0"/>
          </a:p>
          <a:p>
            <a:endParaRPr lang="de-DE" dirty="0"/>
          </a:p>
        </p:txBody>
      </p:sp>
    </p:spTree>
    <p:extLst>
      <p:ext uri="{BB962C8B-B14F-4D97-AF65-F5344CB8AC3E}">
        <p14:creationId xmlns:p14="http://schemas.microsoft.com/office/powerpoint/2010/main" val="214554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Escrow-shares </a:t>
            </a:r>
            <a:r>
              <a:rPr lang="de-DE" dirty="0"/>
              <a:t>im Rahmen EInes Squeeze outs </a:t>
            </a:r>
          </a:p>
        </p:txBody>
      </p:sp>
      <p:sp>
        <p:nvSpPr>
          <p:cNvPr id="6" name="Inhaltsplatzhalter 4"/>
          <p:cNvSpPr>
            <a:spLocks noGrp="1"/>
          </p:cNvSpPr>
          <p:nvPr>
            <p:ph sz="half" idx="1"/>
          </p:nvPr>
        </p:nvSpPr>
        <p:spPr>
          <a:xfrm>
            <a:off x="371475" y="1626844"/>
            <a:ext cx="11449049" cy="578194"/>
          </a:xfrm>
        </p:spPr>
        <p:txBody>
          <a:bodyPr/>
          <a:lstStyle/>
          <a:p>
            <a:r>
              <a:rPr lang="de-DE" dirty="0" smtClean="0"/>
              <a:t>Protokoll</a:t>
            </a:r>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
        <p:nvSpPr>
          <p:cNvPr id="4" name="Textplatzhalter 3"/>
          <p:cNvSpPr>
            <a:spLocks noGrp="1"/>
          </p:cNvSpPr>
          <p:nvPr>
            <p:ph type="body" sz="quarter" idx="14"/>
          </p:nvPr>
        </p:nvSpPr>
        <p:spPr/>
        <p:txBody>
          <a:bodyPr/>
          <a:lstStyle/>
          <a:p>
            <a:r>
              <a:rPr lang="de-DE" dirty="0" smtClean="0">
                <a:solidFill>
                  <a:schemeClr val="accent1"/>
                </a:solidFill>
              </a:rPr>
              <a:t>CVRs und </a:t>
            </a:r>
            <a:r>
              <a:rPr lang="de-DE" dirty="0" err="1" smtClean="0">
                <a:solidFill>
                  <a:schemeClr val="accent1"/>
                </a:solidFill>
              </a:rPr>
              <a:t>Escrow</a:t>
            </a:r>
            <a:r>
              <a:rPr lang="de-DE" dirty="0" smtClean="0">
                <a:solidFill>
                  <a:schemeClr val="accent1"/>
                </a:solidFill>
              </a:rPr>
              <a:t>-Shares sollten möglichst gleich behandelt werden. Die Annahme der Arbeitskreis-Teilnehmer besteht derzeit darin, dass derartige Papiere eine „Platzhalter-Funktion“ für Aktien darstellen.</a:t>
            </a:r>
          </a:p>
          <a:p>
            <a:endParaRPr lang="de-DE" dirty="0">
              <a:solidFill>
                <a:schemeClr val="accent1"/>
              </a:solidFill>
            </a:endParaRPr>
          </a:p>
          <a:p>
            <a:pPr marL="342900" indent="-342900">
              <a:buAutoNum type="arabicPeriod"/>
            </a:pPr>
            <a:r>
              <a:rPr lang="de-DE" dirty="0" smtClean="0">
                <a:solidFill>
                  <a:schemeClr val="accent1"/>
                </a:solidFill>
              </a:rPr>
              <a:t>Fall: steuerneutrale Umbuchung </a:t>
            </a:r>
            <a:r>
              <a:rPr lang="de-DE" dirty="0" smtClean="0">
                <a:solidFill>
                  <a:schemeClr val="accent1"/>
                </a:solidFill>
                <a:sym typeface="Wingdings" panose="05000000000000000000" pitchFamily="2" charset="2"/>
              </a:rPr>
              <a:t> Übernahme der Anschaffungsdaten </a:t>
            </a:r>
            <a:endParaRPr lang="de-DE" dirty="0" smtClean="0">
              <a:solidFill>
                <a:schemeClr val="accent1"/>
              </a:solidFill>
            </a:endParaRPr>
          </a:p>
          <a:p>
            <a:pPr marL="342900" indent="-342900">
              <a:buAutoNum type="arabicPeriod"/>
            </a:pPr>
            <a:r>
              <a:rPr lang="de-DE" dirty="0" smtClean="0">
                <a:solidFill>
                  <a:schemeClr val="accent1"/>
                </a:solidFill>
              </a:rPr>
              <a:t>Fall: Die Anschaffungsdaten werden auf die Aktie übernommen</a:t>
            </a:r>
            <a:r>
              <a:rPr lang="de-DE" dirty="0">
                <a:solidFill>
                  <a:schemeClr val="accent1"/>
                </a:solidFill>
              </a:rPr>
              <a:t> </a:t>
            </a:r>
            <a:r>
              <a:rPr lang="de-DE" dirty="0" smtClean="0">
                <a:solidFill>
                  <a:schemeClr val="accent1"/>
                </a:solidFill>
              </a:rPr>
              <a:t>(ggf. Behandlung einer Barkomponente gem. </a:t>
            </a:r>
            <a:r>
              <a:rPr lang="de-DE" dirty="0" err="1" smtClean="0">
                <a:solidFill>
                  <a:schemeClr val="accent1"/>
                </a:solidFill>
              </a:rPr>
              <a:t>Rz</a:t>
            </a:r>
            <a:r>
              <a:rPr lang="de-DE" dirty="0" smtClean="0">
                <a:solidFill>
                  <a:schemeClr val="accent1"/>
                </a:solidFill>
              </a:rPr>
              <a:t>. 100a.). </a:t>
            </a:r>
            <a:r>
              <a:rPr lang="de-DE" dirty="0" err="1" smtClean="0">
                <a:solidFill>
                  <a:schemeClr val="accent1"/>
                </a:solidFill>
              </a:rPr>
              <a:t>Escrow</a:t>
            </a:r>
            <a:r>
              <a:rPr lang="de-DE" dirty="0" smtClean="0">
                <a:solidFill>
                  <a:schemeClr val="accent1"/>
                </a:solidFill>
              </a:rPr>
              <a:t>-Shares bzw. CVRs werden mit dem ursprünglichen Anschaffungsdatum und Anschaffungskosten von 0€ behandelt.</a:t>
            </a:r>
          </a:p>
          <a:p>
            <a:pPr marL="342900" indent="-342900">
              <a:buFont typeface="Arial" panose="020B0604020202020204" pitchFamily="34" charset="0"/>
              <a:buAutoNum type="arabicPeriod"/>
            </a:pPr>
            <a:r>
              <a:rPr lang="de-DE" dirty="0" smtClean="0">
                <a:solidFill>
                  <a:schemeClr val="accent1"/>
                </a:solidFill>
              </a:rPr>
              <a:t>Fall: Die Anschaffungskosten werden über den </a:t>
            </a:r>
            <a:r>
              <a:rPr lang="de-DE" dirty="0" err="1" smtClean="0">
                <a:solidFill>
                  <a:schemeClr val="accent1"/>
                </a:solidFill>
              </a:rPr>
              <a:t>Squeeze</a:t>
            </a:r>
            <a:r>
              <a:rPr lang="de-DE" dirty="0" smtClean="0">
                <a:solidFill>
                  <a:schemeClr val="accent1"/>
                </a:solidFill>
              </a:rPr>
              <a:t>-Out verarbeitet. </a:t>
            </a:r>
            <a:r>
              <a:rPr lang="de-DE" dirty="0" err="1" smtClean="0">
                <a:solidFill>
                  <a:schemeClr val="accent1"/>
                </a:solidFill>
              </a:rPr>
              <a:t>Escrow</a:t>
            </a:r>
            <a:r>
              <a:rPr lang="de-DE" dirty="0" smtClean="0">
                <a:solidFill>
                  <a:schemeClr val="accent1"/>
                </a:solidFill>
              </a:rPr>
              <a:t>-Shares </a:t>
            </a:r>
            <a:r>
              <a:rPr lang="de-DE" dirty="0">
                <a:solidFill>
                  <a:schemeClr val="accent1"/>
                </a:solidFill>
              </a:rPr>
              <a:t>bzw. CVRs werden mit </a:t>
            </a:r>
            <a:r>
              <a:rPr lang="de-DE" dirty="0" smtClean="0">
                <a:solidFill>
                  <a:schemeClr val="accent1"/>
                </a:solidFill>
              </a:rPr>
              <a:t>dem ursprünglichen  Anschaffungsdatum </a:t>
            </a:r>
            <a:r>
              <a:rPr lang="de-DE" dirty="0">
                <a:solidFill>
                  <a:schemeClr val="accent1"/>
                </a:solidFill>
              </a:rPr>
              <a:t>und Anschaffungskosten von 0€ </a:t>
            </a:r>
            <a:r>
              <a:rPr lang="de-DE" dirty="0" smtClean="0">
                <a:solidFill>
                  <a:schemeClr val="accent1"/>
                </a:solidFill>
              </a:rPr>
              <a:t>behandelt.</a:t>
            </a:r>
          </a:p>
          <a:p>
            <a:pPr marL="342900" indent="-342900">
              <a:buFont typeface="Arial" panose="020B0604020202020204" pitchFamily="34" charset="0"/>
              <a:buAutoNum type="arabicPeriod"/>
            </a:pPr>
            <a:r>
              <a:rPr lang="de-DE" dirty="0" smtClean="0">
                <a:solidFill>
                  <a:schemeClr val="accent1"/>
                </a:solidFill>
              </a:rPr>
              <a:t>Fall: </a:t>
            </a:r>
            <a:r>
              <a:rPr lang="de-DE" dirty="0" err="1" smtClean="0">
                <a:solidFill>
                  <a:schemeClr val="accent1"/>
                </a:solidFill>
              </a:rPr>
              <a:t>Escrow</a:t>
            </a:r>
            <a:r>
              <a:rPr lang="de-DE" dirty="0" smtClean="0">
                <a:solidFill>
                  <a:schemeClr val="accent1"/>
                </a:solidFill>
              </a:rPr>
              <a:t>-Shares bzw. CVRs werden mit neuem Anschaffungsdatum und 0€ bewertet</a:t>
            </a:r>
            <a:r>
              <a:rPr lang="de-DE" dirty="0">
                <a:solidFill>
                  <a:schemeClr val="accent1"/>
                </a:solidFill>
              </a:rPr>
              <a:t> </a:t>
            </a:r>
            <a:r>
              <a:rPr lang="de-DE" dirty="0" smtClean="0">
                <a:solidFill>
                  <a:schemeClr val="accent1"/>
                </a:solidFill>
              </a:rPr>
              <a:t>(eher theoretischer Fall).</a:t>
            </a:r>
            <a:endParaRPr lang="de-DE" dirty="0">
              <a:solidFill>
                <a:schemeClr val="accent1"/>
              </a:solidFill>
            </a:endParaRPr>
          </a:p>
          <a:p>
            <a:pPr marL="342900" indent="-342900">
              <a:buAutoNum type="arabicPeriod"/>
            </a:pPr>
            <a:endParaRPr lang="de-DE" dirty="0">
              <a:solidFill>
                <a:schemeClr val="accent1"/>
              </a:solidFill>
            </a:endParaRPr>
          </a:p>
          <a:p>
            <a:endParaRPr lang="de-DE" dirty="0" smtClean="0"/>
          </a:p>
          <a:p>
            <a:endParaRPr lang="de-DE" dirty="0"/>
          </a:p>
        </p:txBody>
      </p:sp>
    </p:spTree>
    <p:extLst>
      <p:ext uri="{BB962C8B-B14F-4D97-AF65-F5344CB8AC3E}">
        <p14:creationId xmlns:p14="http://schemas.microsoft.com/office/powerpoint/2010/main" val="3382701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de-DE" dirty="0"/>
              <a:t>Spin-off </a:t>
            </a:r>
            <a:r>
              <a:rPr lang="de-DE" dirty="0" err="1" smtClean="0"/>
              <a:t>Sodexo</a:t>
            </a:r>
            <a:r>
              <a:rPr lang="de-DE" dirty="0" smtClean="0"/>
              <a:t> </a:t>
            </a:r>
            <a:r>
              <a:rPr lang="de-DE" dirty="0"/>
              <a:t>S.A. </a:t>
            </a:r>
            <a:r>
              <a:rPr lang="en-US" dirty="0"/>
              <a:t>FR0000121220 und FR0011532431 </a:t>
            </a:r>
            <a:r>
              <a:rPr lang="de-DE" dirty="0" smtClean="0"/>
              <a:t> </a:t>
            </a:r>
            <a:endParaRPr lang="de-DE" dirty="0"/>
          </a:p>
        </p:txBody>
      </p:sp>
    </p:spTree>
    <p:extLst>
      <p:ext uri="{BB962C8B-B14F-4D97-AF65-F5344CB8AC3E}">
        <p14:creationId xmlns:p14="http://schemas.microsoft.com/office/powerpoint/2010/main" val="3184916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pPr lvl="0"/>
            <a:r>
              <a:rPr lang="de-DE" dirty="0" smtClean="0"/>
              <a:t>Steuerliche </a:t>
            </a:r>
            <a:r>
              <a:rPr lang="de-DE" dirty="0"/>
              <a:t>Behandlung technischer </a:t>
            </a:r>
            <a:r>
              <a:rPr lang="de-DE" dirty="0" smtClean="0"/>
              <a:t>Ausbuchungen</a:t>
            </a:r>
            <a:endParaRPr lang="de-DE" b="1" dirty="0" smtClean="0"/>
          </a:p>
        </p:txBody>
      </p:sp>
    </p:spTree>
    <p:extLst>
      <p:ext uri="{BB962C8B-B14F-4D97-AF65-F5344CB8AC3E}">
        <p14:creationId xmlns:p14="http://schemas.microsoft.com/office/powerpoint/2010/main" val="2880930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Spin-off </a:t>
            </a:r>
            <a:r>
              <a:rPr lang="de-DE" dirty="0" err="1" smtClean="0"/>
              <a:t>Sodexo</a:t>
            </a:r>
            <a:r>
              <a:rPr lang="de-DE" dirty="0" smtClean="0"/>
              <a:t> </a:t>
            </a:r>
            <a:r>
              <a:rPr lang="de-DE" dirty="0"/>
              <a:t>S.A.</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en-US" dirty="0"/>
              <a:t>Sodexo S.A. </a:t>
            </a:r>
            <a:r>
              <a:rPr lang="en-US" dirty="0" smtClean="0"/>
              <a:t>ISIN FR0000121220 </a:t>
            </a:r>
            <a:r>
              <a:rPr lang="en-US" dirty="0"/>
              <a:t>und </a:t>
            </a:r>
            <a:r>
              <a:rPr lang="en-US" dirty="0" smtClean="0"/>
              <a:t>ISIN FR0011532431</a:t>
            </a:r>
            <a:endParaRPr lang="de-DE" dirty="0"/>
          </a:p>
        </p:txBody>
      </p:sp>
      <p:sp>
        <p:nvSpPr>
          <p:cNvPr id="7" name="Textplatzhalter 5"/>
          <p:cNvSpPr>
            <a:spLocks noGrp="1"/>
          </p:cNvSpPr>
          <p:nvPr>
            <p:ph type="body" sz="quarter" idx="14"/>
          </p:nvPr>
        </p:nvSpPr>
        <p:spPr>
          <a:xfrm>
            <a:off x="371475" y="2528888"/>
            <a:ext cx="11449050" cy="2033587"/>
          </a:xfrm>
        </p:spPr>
        <p:txBody>
          <a:bodyPr/>
          <a:lstStyle/>
          <a:p>
            <a:pPr lvl="0" fontAlgn="ctr"/>
            <a:r>
              <a:rPr lang="de-DE" dirty="0" smtClean="0"/>
              <a:t>Fragen:</a:t>
            </a:r>
            <a:endParaRPr lang="de-DE" sz="1400" dirty="0"/>
          </a:p>
          <a:p>
            <a:pPr lvl="1" fontAlgn="ctr"/>
            <a:r>
              <a:rPr lang="de-DE" dirty="0"/>
              <a:t>Wie kam es zu der Angabe KD087=354 mit der anschließenden Änderung in KD087=253?</a:t>
            </a:r>
            <a:endParaRPr lang="de-DE" sz="1400" dirty="0"/>
          </a:p>
          <a:p>
            <a:pPr lvl="1" fontAlgn="ctr"/>
            <a:r>
              <a:rPr lang="de-DE" dirty="0"/>
              <a:t>Aufgrund der falschen Erstinformation mussten recht viele Storno/Neuabrechnungen erfolgen.</a:t>
            </a:r>
            <a:endParaRPr lang="de-DE" sz="1400" dirty="0"/>
          </a:p>
          <a:p>
            <a:pPr lvl="1" fontAlgn="ctr"/>
            <a:r>
              <a:rPr lang="de-DE" dirty="0"/>
              <a:t>Gibt es eine Möglichkeit solch </a:t>
            </a:r>
            <a:r>
              <a:rPr lang="de-DE" dirty="0" smtClean="0"/>
              <a:t>Erstinformationen </a:t>
            </a:r>
            <a:r>
              <a:rPr lang="de-DE" dirty="0"/>
              <a:t>zu vermeiden?</a:t>
            </a:r>
            <a:endParaRPr lang="de-DE" sz="1400" dirty="0"/>
          </a:p>
          <a:p>
            <a:endParaRPr lang="de-DE" dirty="0"/>
          </a:p>
          <a:p>
            <a:endParaRPr lang="de-DE" dirty="0" smtClean="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359671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Spin-off </a:t>
            </a:r>
            <a:r>
              <a:rPr lang="de-DE" dirty="0" err="1" smtClean="0"/>
              <a:t>Sodexo</a:t>
            </a:r>
            <a:r>
              <a:rPr lang="de-DE" dirty="0" smtClean="0"/>
              <a:t> </a:t>
            </a:r>
            <a:r>
              <a:rPr lang="de-DE" dirty="0"/>
              <a:t>S.A.</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en-US" dirty="0"/>
              <a:t>Sodexo S.A. </a:t>
            </a:r>
            <a:r>
              <a:rPr lang="en-US" dirty="0" smtClean="0"/>
              <a:t>ISIN FR0000121220 </a:t>
            </a:r>
            <a:r>
              <a:rPr lang="en-US" dirty="0"/>
              <a:t>und </a:t>
            </a:r>
            <a:r>
              <a:rPr lang="en-US" dirty="0" smtClean="0"/>
              <a:t>ISIN FR0011532431</a:t>
            </a:r>
          </a:p>
          <a:p>
            <a:r>
              <a:rPr lang="en-US" dirty="0" err="1" smtClean="0"/>
              <a:t>Rückmeldung</a:t>
            </a:r>
            <a:r>
              <a:rPr lang="en-US" dirty="0" smtClean="0"/>
              <a:t> Operations </a:t>
            </a:r>
            <a:endParaRPr lang="de-DE" dirty="0"/>
          </a:p>
        </p:txBody>
      </p:sp>
      <p:sp>
        <p:nvSpPr>
          <p:cNvPr id="7" name="Textplatzhalter 5"/>
          <p:cNvSpPr>
            <a:spLocks noGrp="1"/>
          </p:cNvSpPr>
          <p:nvPr>
            <p:ph type="body" sz="quarter" idx="14"/>
          </p:nvPr>
        </p:nvSpPr>
        <p:spPr>
          <a:xfrm>
            <a:off x="371475" y="2528888"/>
            <a:ext cx="11449050" cy="2033587"/>
          </a:xfrm>
        </p:spPr>
        <p:txBody>
          <a:bodyPr/>
          <a:lstStyle/>
          <a:p>
            <a:r>
              <a:rPr lang="de-DE" dirty="0" smtClean="0"/>
              <a:t>Der Spin </a:t>
            </a:r>
            <a:r>
              <a:rPr lang="de-DE" dirty="0"/>
              <a:t>off </a:t>
            </a:r>
            <a:r>
              <a:rPr lang="de-DE" dirty="0" smtClean="0"/>
              <a:t>wurde umgeschlüsselt</a:t>
            </a:r>
            <a:r>
              <a:rPr lang="de-DE" dirty="0"/>
              <a:t>, </a:t>
            </a:r>
            <a:r>
              <a:rPr lang="de-DE" dirty="0" smtClean="0"/>
              <a:t>weil WM erst nachträglich die Informationen bekannt wurden, </a:t>
            </a:r>
            <a:r>
              <a:rPr lang="de-DE" dirty="0"/>
              <a:t>dass </a:t>
            </a:r>
            <a:r>
              <a:rPr lang="de-DE" dirty="0" smtClean="0"/>
              <a:t>der Sachverhalt der </a:t>
            </a:r>
            <a:r>
              <a:rPr lang="de-DE" dirty="0"/>
              <a:t>ausl. Quellensteuer unterliegt. </a:t>
            </a:r>
            <a:endParaRPr lang="de-DE" sz="1400" dirty="0"/>
          </a:p>
          <a:p>
            <a:r>
              <a:rPr lang="de-DE" dirty="0"/>
              <a:t>Siehe Ergänzung in </a:t>
            </a:r>
            <a:r>
              <a:rPr lang="de-DE" dirty="0" smtClean="0"/>
              <a:t>KD998:</a:t>
            </a:r>
            <a:r>
              <a:rPr lang="de-DE" sz="2400" dirty="0"/>
              <a:t/>
            </a:r>
            <a:br>
              <a:rPr lang="de-DE" sz="2400" dirty="0"/>
            </a:br>
            <a:r>
              <a:rPr lang="de-DE" dirty="0"/>
              <a:t>***Die Zuteilung der Pluxee </a:t>
            </a:r>
            <a:r>
              <a:rPr lang="de-DE" dirty="0" smtClean="0"/>
              <a:t>Actions unterliegen </a:t>
            </a:r>
            <a:r>
              <a:rPr lang="de-DE" dirty="0"/>
              <a:t>zu 0,48% der </a:t>
            </a:r>
            <a:r>
              <a:rPr lang="de-DE" dirty="0" smtClean="0"/>
              <a:t>französischen Quellensteuer. </a:t>
            </a:r>
            <a:r>
              <a:rPr lang="de-DE" dirty="0"/>
              <a:t>                  </a:t>
            </a:r>
          </a:p>
          <a:p>
            <a:r>
              <a:rPr lang="de-DE" dirty="0"/>
              <a:t>Beispiel: (Der Aktionär hat eine </a:t>
            </a:r>
            <a:r>
              <a:rPr lang="de-DE" dirty="0" smtClean="0"/>
              <a:t>Aktie zugeteilt </a:t>
            </a:r>
            <a:r>
              <a:rPr lang="de-DE" dirty="0"/>
              <a:t>bekommen)0,48% von 1 Aktie </a:t>
            </a:r>
            <a:r>
              <a:rPr lang="de-DE" dirty="0" smtClean="0"/>
              <a:t>= 0,0048 </a:t>
            </a:r>
            <a:r>
              <a:rPr lang="de-DE" dirty="0"/>
              <a:t>ST - 0,0048 x </a:t>
            </a:r>
            <a:r>
              <a:rPr lang="de-DE" dirty="0" smtClean="0"/>
              <a:t>EO28,50</a:t>
            </a:r>
            <a:r>
              <a:rPr lang="de-DE" dirty="0"/>
              <a:t>      </a:t>
            </a:r>
          </a:p>
          <a:p>
            <a:r>
              <a:rPr lang="de-DE" dirty="0"/>
              <a:t>(Bemessungsgrundlage) = EO 0,1368***</a:t>
            </a:r>
          </a:p>
          <a:p>
            <a:r>
              <a:rPr lang="de-DE" dirty="0"/>
              <a:t> </a:t>
            </a:r>
          </a:p>
          <a:p>
            <a:r>
              <a:rPr lang="de-DE" dirty="0"/>
              <a:t>Eine Vermeidung ist schwierig. Die Informationen kommen teilweise verzögert bei </a:t>
            </a:r>
            <a:r>
              <a:rPr lang="de-DE" dirty="0" smtClean="0"/>
              <a:t>WM an.</a:t>
            </a:r>
            <a:endParaRPr lang="de-DE" dirty="0"/>
          </a:p>
          <a:p>
            <a:r>
              <a:rPr lang="de-DE" dirty="0" smtClean="0"/>
              <a:t>Wir </a:t>
            </a:r>
            <a:r>
              <a:rPr lang="de-DE" dirty="0"/>
              <a:t>könnten 1-2 Wochen mit der steuerlichen Einstufung </a:t>
            </a:r>
            <a:r>
              <a:rPr lang="de-DE" dirty="0" smtClean="0"/>
              <a:t>warten. Das </a:t>
            </a:r>
            <a:r>
              <a:rPr lang="de-DE" dirty="0"/>
              <a:t>wird aber zu erhöhten Reklamationen führen.</a:t>
            </a:r>
            <a:endParaRPr lang="de-DE" sz="1400" dirty="0"/>
          </a:p>
          <a:p>
            <a:endParaRPr lang="de-DE" dirty="0"/>
          </a:p>
          <a:p>
            <a:endParaRPr lang="de-DE" dirty="0" smtClean="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15553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Spin-off </a:t>
            </a:r>
            <a:r>
              <a:rPr lang="de-DE" dirty="0" err="1" smtClean="0"/>
              <a:t>Sodexo</a:t>
            </a:r>
            <a:r>
              <a:rPr lang="de-DE" dirty="0" smtClean="0"/>
              <a:t> </a:t>
            </a:r>
            <a:r>
              <a:rPr lang="de-DE" dirty="0"/>
              <a:t>S.A.</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en-US" dirty="0" err="1" smtClean="0"/>
              <a:t>Protokoll</a:t>
            </a:r>
            <a:endParaRPr lang="de-DE" dirty="0"/>
          </a:p>
        </p:txBody>
      </p:sp>
      <p:sp>
        <p:nvSpPr>
          <p:cNvPr id="7" name="Textplatzhalter 5"/>
          <p:cNvSpPr>
            <a:spLocks noGrp="1"/>
          </p:cNvSpPr>
          <p:nvPr>
            <p:ph type="body" sz="quarter" idx="14"/>
          </p:nvPr>
        </p:nvSpPr>
        <p:spPr>
          <a:xfrm>
            <a:off x="371475" y="2528888"/>
            <a:ext cx="11449050" cy="2033587"/>
          </a:xfrm>
        </p:spPr>
        <p:txBody>
          <a:bodyPr/>
          <a:lstStyle/>
          <a:p>
            <a:r>
              <a:rPr lang="de-DE" dirty="0" smtClean="0">
                <a:solidFill>
                  <a:srgbClr val="00A0DE"/>
                </a:solidFill>
              </a:rPr>
              <a:t>Die Stellungnahme wurde zur Kenntnis genommen. Leider liegen die Infos bei WM mitunter nicht rechtzeitig vor oder werden erst im Nachgang bekannt.</a:t>
            </a:r>
            <a:endParaRPr lang="de-DE" sz="1400" dirty="0" smtClean="0">
              <a:solidFill>
                <a:srgbClr val="00A0DE"/>
              </a:solidFill>
            </a:endParaRPr>
          </a:p>
          <a:p>
            <a:endParaRPr lang="de-DE" dirty="0" smtClean="0"/>
          </a:p>
          <a:p>
            <a:endParaRPr lang="de-DE" dirty="0" smtClean="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138306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Allgemeiner Hinweis ZU </a:t>
            </a:r>
            <a:r>
              <a:rPr lang="de-DE" dirty="0" err="1" smtClean="0"/>
              <a:t>Rz</a:t>
            </a:r>
            <a:r>
              <a:rPr lang="de-DE" dirty="0" smtClean="0"/>
              <a:t>. 111</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en-US" dirty="0" err="1" smtClean="0"/>
              <a:t>Protokoll</a:t>
            </a:r>
            <a:endParaRPr lang="de-DE" dirty="0"/>
          </a:p>
        </p:txBody>
      </p:sp>
      <p:sp>
        <p:nvSpPr>
          <p:cNvPr id="7" name="Textplatzhalter 5"/>
          <p:cNvSpPr>
            <a:spLocks noGrp="1"/>
          </p:cNvSpPr>
          <p:nvPr>
            <p:ph type="body" sz="quarter" idx="14"/>
          </p:nvPr>
        </p:nvSpPr>
        <p:spPr>
          <a:xfrm>
            <a:off x="371475" y="2528888"/>
            <a:ext cx="11449050" cy="2033587"/>
          </a:xfrm>
        </p:spPr>
        <p:txBody>
          <a:bodyPr/>
          <a:lstStyle/>
          <a:p>
            <a:r>
              <a:rPr lang="de-DE" dirty="0" smtClean="0">
                <a:solidFill>
                  <a:srgbClr val="00A0DE"/>
                </a:solidFill>
              </a:rPr>
              <a:t>Ab 2024 erfolgt eine quartalsweise Überprüfung der Kapitalmaßnahmen zu </a:t>
            </a:r>
            <a:r>
              <a:rPr lang="de-DE" dirty="0" err="1" smtClean="0">
                <a:solidFill>
                  <a:srgbClr val="00A0DE"/>
                </a:solidFill>
              </a:rPr>
              <a:t>Rz</a:t>
            </a:r>
            <a:r>
              <a:rPr lang="de-DE" dirty="0" smtClean="0">
                <a:solidFill>
                  <a:srgbClr val="00A0DE"/>
                </a:solidFill>
              </a:rPr>
              <a:t>. 111, bei denen zum Zeitpunkt  der Maßnahme keine Kurse gefunden werden konnten.</a:t>
            </a:r>
          </a:p>
          <a:p>
            <a:r>
              <a:rPr lang="de-DE" dirty="0" smtClean="0">
                <a:solidFill>
                  <a:srgbClr val="00A0DE"/>
                </a:solidFill>
              </a:rPr>
              <a:t>Genauere Informationen zur WM-Vorgehensweise können der FI25-2023 </a:t>
            </a:r>
            <a:r>
              <a:rPr lang="de-DE" dirty="0">
                <a:solidFill>
                  <a:srgbClr val="00A0DE"/>
                </a:solidFill>
              </a:rPr>
              <a:t>vom </a:t>
            </a:r>
            <a:r>
              <a:rPr lang="de-DE" dirty="0" smtClean="0">
                <a:solidFill>
                  <a:srgbClr val="00A0DE"/>
                </a:solidFill>
              </a:rPr>
              <a:t>11.10.2023 entnommen werden.</a:t>
            </a:r>
          </a:p>
          <a:p>
            <a:r>
              <a:rPr lang="de-DE" dirty="0" smtClean="0">
                <a:solidFill>
                  <a:srgbClr val="00A0DE"/>
                </a:solidFill>
              </a:rPr>
              <a:t>Zum 10.04.2024 erfolgte die Überprüfung des ersten Quartals 2024. In die 21 Maßnahmen des ersten Quartals konnte </a:t>
            </a:r>
            <a:r>
              <a:rPr lang="de-DE" smtClean="0">
                <a:solidFill>
                  <a:srgbClr val="00A0DE"/>
                </a:solidFill>
              </a:rPr>
              <a:t>lediglich bei </a:t>
            </a:r>
            <a:r>
              <a:rPr lang="de-DE" dirty="0" smtClean="0">
                <a:solidFill>
                  <a:srgbClr val="00A0DE"/>
                </a:solidFill>
              </a:rPr>
              <a:t>einer Gattung ein Kurs nachträglich eingepflegt werden: ISIN BG1100007985</a:t>
            </a:r>
            <a:r>
              <a:rPr lang="de-DE" dirty="0">
                <a:solidFill>
                  <a:srgbClr val="00A0DE"/>
                </a:solidFill>
              </a:rPr>
              <a:t>.</a:t>
            </a:r>
            <a:endParaRPr lang="de-DE" sz="1400" dirty="0">
              <a:solidFill>
                <a:srgbClr val="00A0DE"/>
              </a:solidFill>
            </a:endParaRPr>
          </a:p>
          <a:p>
            <a:endParaRPr lang="de-DE" dirty="0"/>
          </a:p>
          <a:p>
            <a:endParaRPr lang="de-DE" dirty="0" smtClean="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3696325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a:xfrm>
            <a:off x="375247" y="6184932"/>
            <a:ext cx="2743200" cy="365125"/>
          </a:xfrm>
        </p:spPr>
        <p:txBody>
          <a:bodyPr/>
          <a:lstStyle/>
          <a:p>
            <a:r>
              <a:rPr lang="de-DE" dirty="0" smtClean="0"/>
              <a:t>23. April 2024 </a:t>
            </a:r>
            <a:endParaRPr lang="de-DE" dirty="0"/>
          </a:p>
        </p:txBody>
      </p:sp>
      <p:sp>
        <p:nvSpPr>
          <p:cNvPr id="2" name="Untertitel 1"/>
          <p:cNvSpPr>
            <a:spLocks noGrp="1"/>
          </p:cNvSpPr>
          <p:nvPr>
            <p:ph type="subTitle" idx="13"/>
          </p:nvPr>
        </p:nvSpPr>
        <p:spPr>
          <a:xfrm>
            <a:off x="986400" y="4748532"/>
            <a:ext cx="5032800" cy="1231106"/>
          </a:xfrm>
        </p:spPr>
        <p:txBody>
          <a:bodyPr/>
          <a:lstStyle/>
          <a:p>
            <a:r>
              <a:rPr lang="de-DE" dirty="0" smtClean="0"/>
              <a:t>Carmen Bast</a:t>
            </a:r>
          </a:p>
          <a:p>
            <a:r>
              <a:rPr lang="de-DE" dirty="0" smtClean="0"/>
              <a:t>Klaus Schuld</a:t>
            </a:r>
            <a:endParaRPr lang="de-DE" dirty="0"/>
          </a:p>
          <a:p>
            <a:r>
              <a:rPr lang="de-DE" dirty="0" smtClean="0"/>
              <a:t>Steuern/ Investmentrecht</a:t>
            </a:r>
          </a:p>
          <a:p>
            <a:r>
              <a:rPr lang="de-DE" dirty="0" smtClean="0"/>
              <a:t>WM-Steuern@wmdaten.com</a:t>
            </a:r>
          </a:p>
        </p:txBody>
      </p:sp>
    </p:spTree>
    <p:extLst>
      <p:ext uri="{BB962C8B-B14F-4D97-AF65-F5344CB8AC3E}">
        <p14:creationId xmlns:p14="http://schemas.microsoft.com/office/powerpoint/2010/main" val="78522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Steuerliche </a:t>
            </a:r>
            <a:r>
              <a:rPr lang="de-DE" dirty="0"/>
              <a:t>Behandlung technischer Ausbuchungen</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Hintergrund</a:t>
            </a:r>
            <a:endParaRPr lang="de-DE" dirty="0"/>
          </a:p>
        </p:txBody>
      </p:sp>
      <p:sp>
        <p:nvSpPr>
          <p:cNvPr id="7" name="Textplatzhalter 5"/>
          <p:cNvSpPr>
            <a:spLocks noGrp="1"/>
          </p:cNvSpPr>
          <p:nvPr>
            <p:ph type="body" sz="quarter" idx="14"/>
          </p:nvPr>
        </p:nvSpPr>
        <p:spPr>
          <a:xfrm>
            <a:off x="371475" y="2528888"/>
            <a:ext cx="11449050" cy="2033587"/>
          </a:xfrm>
        </p:spPr>
        <p:txBody>
          <a:bodyPr/>
          <a:lstStyle/>
          <a:p>
            <a:r>
              <a:rPr lang="de-DE" dirty="0"/>
              <a:t>Aufgrund </a:t>
            </a:r>
            <a:r>
              <a:rPr lang="de-DE" dirty="0" smtClean="0"/>
              <a:t>diverser Sachverhalte </a:t>
            </a:r>
            <a:r>
              <a:rPr lang="de-DE" dirty="0"/>
              <a:t>werden Anteile aus der Girosammelverwahrung bei </a:t>
            </a:r>
            <a:r>
              <a:rPr lang="de-DE" dirty="0" smtClean="0"/>
              <a:t>Lagerstellen </a:t>
            </a:r>
            <a:r>
              <a:rPr lang="de-DE" dirty="0"/>
              <a:t>genommen und sind daher im Weiteren nicht mehr bankseitig depotverwahrt</a:t>
            </a:r>
            <a:r>
              <a:rPr lang="de-DE" dirty="0" smtClean="0"/>
              <a:t>.</a:t>
            </a:r>
          </a:p>
          <a:p>
            <a:endParaRPr lang="de-DE" dirty="0"/>
          </a:p>
          <a:p>
            <a:r>
              <a:rPr lang="de-DE" dirty="0" smtClean="0"/>
              <a:t>Beispiele:</a:t>
            </a:r>
          </a:p>
          <a:p>
            <a:pPr marL="285750" indent="-285750">
              <a:buFont typeface="Arial" panose="020B0604020202020204" pitchFamily="34" charset="0"/>
              <a:buChar char="•"/>
            </a:pPr>
            <a:r>
              <a:rPr lang="de-DE" dirty="0"/>
              <a:t>Führung des Aktienregisters </a:t>
            </a:r>
            <a:r>
              <a:rPr lang="de-DE" dirty="0" smtClean="0"/>
              <a:t>wird durch </a:t>
            </a:r>
            <a:r>
              <a:rPr lang="de-DE" dirty="0"/>
              <a:t>die Gesellschaft übernommen </a:t>
            </a:r>
            <a:r>
              <a:rPr lang="de-DE" dirty="0" smtClean="0"/>
              <a:t>(Bsp</a:t>
            </a:r>
            <a:r>
              <a:rPr lang="de-DE" dirty="0"/>
              <a:t>.: DE000A14KNN1)</a:t>
            </a:r>
            <a:endParaRPr lang="de-DE" dirty="0" smtClean="0"/>
          </a:p>
          <a:p>
            <a:pPr marL="285750" indent="-285750">
              <a:buFont typeface="Arial" panose="020B0604020202020204" pitchFamily="34" charset="0"/>
              <a:buChar char="•"/>
            </a:pPr>
            <a:r>
              <a:rPr lang="de-DE" dirty="0" smtClean="0"/>
              <a:t>Rechtsformwechsel </a:t>
            </a:r>
            <a:r>
              <a:rPr lang="de-DE" dirty="0"/>
              <a:t>bspw. von einer AktG in eine GmbH </a:t>
            </a:r>
            <a:r>
              <a:rPr lang="de-DE" dirty="0" smtClean="0"/>
              <a:t>(Bsp.: DE000A2E4L18)</a:t>
            </a:r>
            <a:endParaRPr lang="de-DE" dirty="0"/>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197237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Steuerliche </a:t>
            </a:r>
            <a:r>
              <a:rPr lang="de-DE" dirty="0"/>
              <a:t>Behandlung technischer Ausbuchungen</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Steuerliche Behandlung</a:t>
            </a:r>
            <a:endParaRPr lang="de-DE" dirty="0"/>
          </a:p>
        </p:txBody>
      </p:sp>
      <p:sp>
        <p:nvSpPr>
          <p:cNvPr id="7" name="Textplatzhalter 5"/>
          <p:cNvSpPr>
            <a:spLocks noGrp="1"/>
          </p:cNvSpPr>
          <p:nvPr>
            <p:ph type="body" sz="quarter" idx="14"/>
          </p:nvPr>
        </p:nvSpPr>
        <p:spPr>
          <a:xfrm>
            <a:off x="371475" y="2528888"/>
            <a:ext cx="11449050" cy="2033587"/>
          </a:xfrm>
        </p:spPr>
        <p:txBody>
          <a:bodyPr/>
          <a:lstStyle/>
          <a:p>
            <a:r>
              <a:rPr lang="de-DE" dirty="0" smtClean="0"/>
              <a:t>Nach Rücksprache mit einigen Kunden handelt es </a:t>
            </a:r>
            <a:r>
              <a:rPr lang="de-DE" dirty="0"/>
              <a:t>sich bei diesen Fällen </a:t>
            </a:r>
            <a:r>
              <a:rPr lang="de-DE" dirty="0" smtClean="0"/>
              <a:t>lediglich um </a:t>
            </a:r>
            <a:r>
              <a:rPr lang="de-DE" dirty="0"/>
              <a:t>eine technische Ausbuchung ohne Auswirkung auf die Beteiligung an der Gesellschaft. </a:t>
            </a:r>
            <a:endParaRPr lang="de-DE" dirty="0" smtClean="0"/>
          </a:p>
          <a:p>
            <a:r>
              <a:rPr lang="de-DE" dirty="0" smtClean="0"/>
              <a:t>Die </a:t>
            </a:r>
            <a:r>
              <a:rPr lang="de-DE" dirty="0"/>
              <a:t>Ausbuchung führt </a:t>
            </a:r>
            <a:r>
              <a:rPr lang="de-DE" dirty="0" smtClean="0"/>
              <a:t>auf </a:t>
            </a:r>
            <a:r>
              <a:rPr lang="de-DE" dirty="0"/>
              <a:t>Bankebene nach </a:t>
            </a:r>
            <a:r>
              <a:rPr lang="de-DE" dirty="0" smtClean="0"/>
              <a:t>derzeitiger Annahme </a:t>
            </a:r>
            <a:r>
              <a:rPr lang="de-DE" dirty="0"/>
              <a:t>zu keinem Realisationstatbestand, da der Anleger weiterhin unverändert an der jeweiligen Gesellschaft beteiligt ist. </a:t>
            </a:r>
            <a:endParaRPr lang="de-DE" dirty="0" smtClean="0"/>
          </a:p>
          <a:p>
            <a:r>
              <a:rPr lang="de-DE" dirty="0" smtClean="0"/>
              <a:t>Daher </a:t>
            </a:r>
            <a:r>
              <a:rPr lang="de-DE" dirty="0"/>
              <a:t>werden die Anteile ohne Ermittlung eines Veräußerungsergebnisses auf Bankebene steuerneutral aus dem Depot ausgebucht. </a:t>
            </a:r>
            <a:endParaRPr lang="de-DE" dirty="0" smtClean="0"/>
          </a:p>
          <a:p>
            <a:endParaRPr lang="de-DE" dirty="0" smtClean="0">
              <a:solidFill>
                <a:schemeClr val="accent1"/>
              </a:solidFill>
            </a:endParaRPr>
          </a:p>
          <a:p>
            <a:r>
              <a:rPr lang="de-DE" dirty="0" smtClean="0">
                <a:solidFill>
                  <a:schemeClr val="accent1"/>
                </a:solidFill>
              </a:rPr>
              <a:t>Ist die getroffene Annahme korrekt? </a:t>
            </a:r>
          </a:p>
          <a:p>
            <a:r>
              <a:rPr lang="de-DE" dirty="0" smtClean="0">
                <a:solidFill>
                  <a:schemeClr val="accent1"/>
                </a:solidFill>
              </a:rPr>
              <a:t>Stimmen alle dieser Annahme zu?</a:t>
            </a:r>
            <a:endParaRPr lang="de-DE" dirty="0">
              <a:solidFill>
                <a:schemeClr val="accent1"/>
              </a:solidFill>
            </a:endParaRPr>
          </a:p>
          <a:p>
            <a:r>
              <a:rPr lang="de-DE" dirty="0" smtClean="0">
                <a:solidFill>
                  <a:schemeClr val="accent1"/>
                </a:solidFill>
              </a:rPr>
              <a:t>Gibt es auch Fälle, bei denen die Ausbuchung zu einem Realisationstatbestand führt?</a:t>
            </a:r>
            <a:endParaRPr lang="de-DE" dirty="0">
              <a:solidFill>
                <a:schemeClr val="accent1"/>
              </a:solidFill>
            </a:endParaRP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171199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Steuerliche </a:t>
            </a:r>
            <a:r>
              <a:rPr lang="de-DE" dirty="0"/>
              <a:t>Behandlung technischer Ausbuchungen</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Geplante WM-Umsetzung</a:t>
            </a:r>
            <a:endParaRPr lang="de-DE" dirty="0"/>
          </a:p>
        </p:txBody>
      </p:sp>
      <p:sp>
        <p:nvSpPr>
          <p:cNvPr id="7" name="Textplatzhalter 5"/>
          <p:cNvSpPr>
            <a:spLocks noGrp="1"/>
          </p:cNvSpPr>
          <p:nvPr>
            <p:ph type="body" sz="quarter" idx="14"/>
          </p:nvPr>
        </p:nvSpPr>
        <p:spPr>
          <a:xfrm>
            <a:off x="371475" y="2674113"/>
            <a:ext cx="11449050" cy="2357437"/>
          </a:xfrm>
        </p:spPr>
        <p:txBody>
          <a:bodyPr/>
          <a:lstStyle/>
          <a:p>
            <a:r>
              <a:rPr lang="de-DE" dirty="0" smtClean="0"/>
              <a:t>Die </a:t>
            </a:r>
            <a:r>
              <a:rPr lang="de-DE" dirty="0"/>
              <a:t>Ausbuchung wird von WM im Arbeitsgebiet U Umtausch angezeigt. </a:t>
            </a:r>
            <a:endParaRPr lang="de-DE" dirty="0" smtClean="0"/>
          </a:p>
          <a:p>
            <a:r>
              <a:rPr lang="de-DE" dirty="0" smtClean="0"/>
              <a:t>Aufgrund </a:t>
            </a:r>
            <a:r>
              <a:rPr lang="de-DE" dirty="0"/>
              <a:t>dessen, dass keine neuen Anteile ins Depot eingebucht werden, bilden die bisherigen Schlüssel die speziellen Buchungskonstellationen nicht ab</a:t>
            </a:r>
            <a:r>
              <a:rPr lang="de-DE" dirty="0" smtClean="0"/>
              <a:t>.</a:t>
            </a:r>
          </a:p>
          <a:p>
            <a:r>
              <a:rPr lang="de-DE" dirty="0" smtClean="0"/>
              <a:t>Für </a:t>
            </a:r>
            <a:r>
              <a:rPr lang="de-DE" dirty="0"/>
              <a:t>die Felder /Variablen UD087 und UD230 wird es daher für die oben genannten Sachverhalte jeweils einen neuen Schlüssel </a:t>
            </a:r>
            <a:r>
              <a:rPr lang="de-DE" dirty="0" smtClean="0"/>
              <a:t>geben: </a:t>
            </a:r>
          </a:p>
          <a:p>
            <a:r>
              <a:rPr lang="de-DE" dirty="0" smtClean="0"/>
              <a:t>UD087: (</a:t>
            </a:r>
            <a:r>
              <a:rPr lang="de-DE" dirty="0"/>
              <a:t>Technische) Ausbuchung, steuerliche Klärung im Wege der </a:t>
            </a:r>
            <a:r>
              <a:rPr lang="de-DE" dirty="0" smtClean="0"/>
              <a:t>Veranlagung</a:t>
            </a:r>
          </a:p>
          <a:p>
            <a:r>
              <a:rPr lang="de-DE" dirty="0" smtClean="0"/>
              <a:t>UD230: </a:t>
            </a:r>
            <a:r>
              <a:rPr lang="de-DE" dirty="0"/>
              <a:t>Keine steuerliche Beurteilung auf Ebene der depotführenden </a:t>
            </a:r>
            <a:r>
              <a:rPr lang="de-DE" dirty="0" smtClean="0"/>
              <a:t>Stelle</a:t>
            </a:r>
          </a:p>
          <a:p>
            <a:r>
              <a:rPr lang="de-DE" dirty="0" smtClean="0"/>
              <a:t>Eine begleitende Fachinformation ist aktuell in Vorbereitung.</a:t>
            </a:r>
          </a:p>
          <a:p>
            <a:endParaRPr lang="de-DE" dirty="0" smtClean="0">
              <a:solidFill>
                <a:schemeClr val="accent1"/>
              </a:solidFill>
            </a:endParaRPr>
          </a:p>
          <a:p>
            <a:r>
              <a:rPr lang="de-DE" dirty="0" smtClean="0">
                <a:solidFill>
                  <a:schemeClr val="accent1"/>
                </a:solidFill>
              </a:rPr>
              <a:t>Gibt es Anmerkungen zur möglichen Umsetzung?</a:t>
            </a:r>
            <a:endParaRPr lang="de-DE" dirty="0">
              <a:solidFill>
                <a:schemeClr val="accent1"/>
              </a:solidFill>
            </a:endParaRP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280340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Steuerliche </a:t>
            </a:r>
            <a:r>
              <a:rPr lang="de-DE" dirty="0"/>
              <a:t>Behandlung technischer Ausbuchungen</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Protokoll</a:t>
            </a:r>
            <a:endParaRPr lang="de-DE" dirty="0"/>
          </a:p>
        </p:txBody>
      </p:sp>
      <p:sp>
        <p:nvSpPr>
          <p:cNvPr id="7" name="Textplatzhalter 5"/>
          <p:cNvSpPr>
            <a:spLocks noGrp="1"/>
          </p:cNvSpPr>
          <p:nvPr>
            <p:ph type="body" sz="quarter" idx="14"/>
          </p:nvPr>
        </p:nvSpPr>
        <p:spPr>
          <a:xfrm>
            <a:off x="371475" y="2674113"/>
            <a:ext cx="11449050" cy="2357437"/>
          </a:xfrm>
        </p:spPr>
        <p:txBody>
          <a:bodyPr/>
          <a:lstStyle/>
          <a:p>
            <a:r>
              <a:rPr lang="de-DE" dirty="0" smtClean="0">
                <a:solidFill>
                  <a:schemeClr val="accent1"/>
                </a:solidFill>
              </a:rPr>
              <a:t>Der Arbeitskreis bestätigt die Annahmen zur steuerlichen Behandlung der Vorgänge und stimmt der Einführung der genannten neuen Steuerschlüssel zu.</a:t>
            </a:r>
          </a:p>
          <a:p>
            <a:endParaRPr lang="de-DE" dirty="0">
              <a:solidFill>
                <a:schemeClr val="accent1"/>
              </a:solidFill>
            </a:endParaRPr>
          </a:p>
          <a:p>
            <a:r>
              <a:rPr lang="de-DE" dirty="0" smtClean="0">
                <a:solidFill>
                  <a:schemeClr val="accent1"/>
                </a:solidFill>
              </a:rPr>
              <a:t>Die Umsetzung erfolgt jedoch nur für deutsche Gattungen. </a:t>
            </a:r>
          </a:p>
          <a:p>
            <a:r>
              <a:rPr lang="de-DE" dirty="0" smtClean="0">
                <a:solidFill>
                  <a:schemeClr val="accent1"/>
                </a:solidFill>
              </a:rPr>
              <a:t>Eine begleitende Fachinformation wird von WM verfasst und zeitnah veröffentlicht.</a:t>
            </a:r>
            <a:endParaRPr lang="de-DE" dirty="0">
              <a:solidFill>
                <a:schemeClr val="accent1"/>
              </a:solidFill>
            </a:endParaRP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398786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Steuerliche </a:t>
            </a:r>
            <a:r>
              <a:rPr lang="de-DE" dirty="0"/>
              <a:t>Behandlung technischer Ausbuchungen</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Weiteres Beispiel WKN A1165H</a:t>
            </a:r>
            <a:endParaRPr lang="de-DE" dirty="0"/>
          </a:p>
        </p:txBody>
      </p:sp>
      <p:sp>
        <p:nvSpPr>
          <p:cNvPr id="7" name="Textplatzhalter 5"/>
          <p:cNvSpPr>
            <a:spLocks noGrp="1"/>
          </p:cNvSpPr>
          <p:nvPr>
            <p:ph type="body" sz="quarter" idx="14"/>
          </p:nvPr>
        </p:nvSpPr>
        <p:spPr>
          <a:xfrm>
            <a:off x="5421085" y="1704106"/>
            <a:ext cx="6399439" cy="2680236"/>
          </a:xfrm>
        </p:spPr>
        <p:txBody>
          <a:bodyPr/>
          <a:lstStyle/>
          <a:p>
            <a:r>
              <a:rPr lang="en-US" dirty="0"/>
              <a:t>THE CANADIAN DEPOSITORY HAS BEEN ADVISED BY THE ISSUER THE ABOVE MENTIONED SECURITY WILL BE EXCHANGED AT 1:1 INTO RESIDUALCO COMMON SHARES. THE RESIDUALCO COMMON SHARES WILL NOT BE MADE CANADIAN DEPOSITORY ELIGIBLE.</a:t>
            </a:r>
            <a:endParaRPr lang="de-DE" dirty="0"/>
          </a:p>
          <a:p>
            <a:r>
              <a:rPr lang="en-US" dirty="0"/>
              <a:t>HOLDERS ARE ADVISED THE EXCHANGE WILL BE PROCESSED OUTSIDE OF CDS (CANADIAN DEPOSITORY).</a:t>
            </a:r>
            <a:endParaRPr lang="de-DE" dirty="0"/>
          </a:p>
          <a:p>
            <a:r>
              <a:rPr lang="de-DE" dirty="0" smtClean="0">
                <a:solidFill>
                  <a:schemeClr val="accent1"/>
                </a:solidFill>
              </a:rPr>
              <a:t>Wie erfolgt dieser Umtausch? Welche Informationen liegen den Abwicklern vor?</a:t>
            </a:r>
          </a:p>
          <a:p>
            <a:r>
              <a:rPr lang="de-DE" dirty="0" smtClean="0">
                <a:solidFill>
                  <a:schemeClr val="accent1"/>
                </a:solidFill>
              </a:rPr>
              <a:t>Was bekommt der Anleger? Muss sich der Anleger an den Emittenten wenden (ggf. wie)? </a:t>
            </a:r>
          </a:p>
          <a:p>
            <a:r>
              <a:rPr lang="de-DE" dirty="0" smtClean="0">
                <a:solidFill>
                  <a:schemeClr val="accent1"/>
                </a:solidFill>
              </a:rPr>
              <a:t>Ist dies steuerlich analog den vorherigen Maßnahmen zu sehen? Oder wie ist die Meinung des Arbeitskreises?</a:t>
            </a:r>
          </a:p>
          <a:p>
            <a:r>
              <a:rPr lang="de-DE" dirty="0" smtClean="0">
                <a:solidFill>
                  <a:schemeClr val="accent1"/>
                </a:solidFill>
              </a:rPr>
              <a:t>Hält den Vorgang jemand für eine wertlose Ausbuchung mit Berücksichtigung im entsprechenden Topf?</a:t>
            </a: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pic>
        <p:nvPicPr>
          <p:cNvPr id="3" name="Grafik 2"/>
          <p:cNvPicPr>
            <a:picLocks noChangeAspect="1"/>
          </p:cNvPicPr>
          <p:nvPr/>
        </p:nvPicPr>
        <p:blipFill>
          <a:blip r:embed="rId2"/>
          <a:stretch>
            <a:fillRect/>
          </a:stretch>
        </p:blipFill>
        <p:spPr>
          <a:xfrm>
            <a:off x="342192" y="2020971"/>
            <a:ext cx="4138592" cy="4038919"/>
          </a:xfrm>
          <a:prstGeom prst="rect">
            <a:avLst/>
          </a:prstGeom>
        </p:spPr>
      </p:pic>
    </p:spTree>
    <p:extLst>
      <p:ext uri="{BB962C8B-B14F-4D97-AF65-F5344CB8AC3E}">
        <p14:creationId xmlns:p14="http://schemas.microsoft.com/office/powerpoint/2010/main" val="232591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Steuerliche </a:t>
            </a:r>
            <a:r>
              <a:rPr lang="de-DE" dirty="0"/>
              <a:t>Behandlung technischer Ausbuchungen</a:t>
            </a:r>
            <a:endParaRPr lang="de-DE" b="1" dirty="0"/>
          </a:p>
        </p:txBody>
      </p:sp>
      <p:sp>
        <p:nvSpPr>
          <p:cNvPr id="6" name="Inhaltsplatzhalter 4"/>
          <p:cNvSpPr>
            <a:spLocks noGrp="1"/>
          </p:cNvSpPr>
          <p:nvPr>
            <p:ph sz="half" idx="1"/>
          </p:nvPr>
        </p:nvSpPr>
        <p:spPr>
          <a:xfrm>
            <a:off x="371475" y="1626844"/>
            <a:ext cx="11449049" cy="578194"/>
          </a:xfrm>
        </p:spPr>
        <p:txBody>
          <a:bodyPr/>
          <a:lstStyle/>
          <a:p>
            <a:r>
              <a:rPr lang="de-DE" dirty="0" smtClean="0"/>
              <a:t>Protokoll</a:t>
            </a:r>
            <a:endParaRPr lang="de-DE" dirty="0"/>
          </a:p>
        </p:txBody>
      </p:sp>
      <p:sp>
        <p:nvSpPr>
          <p:cNvPr id="7" name="Textplatzhalter 5"/>
          <p:cNvSpPr>
            <a:spLocks noGrp="1"/>
          </p:cNvSpPr>
          <p:nvPr>
            <p:ph type="body" sz="quarter" idx="14"/>
          </p:nvPr>
        </p:nvSpPr>
        <p:spPr>
          <a:xfrm>
            <a:off x="371474" y="2143493"/>
            <a:ext cx="11449049" cy="2680236"/>
          </a:xfrm>
        </p:spPr>
        <p:txBody>
          <a:bodyPr/>
          <a:lstStyle/>
          <a:p>
            <a:r>
              <a:rPr lang="de-DE" dirty="0" smtClean="0">
                <a:solidFill>
                  <a:srgbClr val="00A0DE"/>
                </a:solidFill>
              </a:rPr>
              <a:t>Herr Steinlein nimmt die Thematik für ausländische Gesellschaften anhand dieses Beispiels mit dem BMF auf.</a:t>
            </a:r>
          </a:p>
        </p:txBody>
      </p:sp>
      <p:sp>
        <p:nvSpPr>
          <p:cNvPr id="8" name="Datumsplatzhalter 4"/>
          <p:cNvSpPr>
            <a:spLocks noGrp="1"/>
          </p:cNvSpPr>
          <p:nvPr>
            <p:ph type="dt" sz="half" idx="2"/>
          </p:nvPr>
        </p:nvSpPr>
        <p:spPr>
          <a:xfrm>
            <a:off x="297288" y="6187542"/>
            <a:ext cx="2743200" cy="365125"/>
          </a:xfrm>
        </p:spPr>
        <p:txBody>
          <a:bodyPr/>
          <a:lstStyle/>
          <a:p>
            <a:r>
              <a:rPr lang="de-DE" dirty="0" smtClean="0"/>
              <a:t>23. April 2024</a:t>
            </a:r>
            <a:endParaRPr lang="de-DE" dirty="0"/>
          </a:p>
        </p:txBody>
      </p:sp>
    </p:spTree>
    <p:extLst>
      <p:ext uri="{BB962C8B-B14F-4D97-AF65-F5344CB8AC3E}">
        <p14:creationId xmlns:p14="http://schemas.microsoft.com/office/powerpoint/2010/main" val="284226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WM Datenservice">
      <a:dk1>
        <a:srgbClr val="8396A7"/>
      </a:dk1>
      <a:lt1>
        <a:sysClr val="window" lastClr="FFFFFF"/>
      </a:lt1>
      <a:dk2>
        <a:srgbClr val="000000"/>
      </a:dk2>
      <a:lt2>
        <a:srgbClr val="FFFFFF"/>
      </a:lt2>
      <a:accent1>
        <a:srgbClr val="00A0DE"/>
      </a:accent1>
      <a:accent2>
        <a:srgbClr val="AF272F"/>
      </a:accent2>
      <a:accent3>
        <a:srgbClr val="78BE21"/>
      </a:accent3>
      <a:accent4>
        <a:srgbClr val="003057"/>
      </a:accent4>
      <a:accent5>
        <a:srgbClr val="8396A7"/>
      </a:accent5>
      <a:accent6>
        <a:srgbClr val="D5DCDF"/>
      </a:accent6>
      <a:hlink>
        <a:srgbClr val="0563C1"/>
      </a:hlink>
      <a:folHlink>
        <a:srgbClr val="0563C1"/>
      </a:folHlink>
    </a:clrScheme>
    <a:fontScheme name="WM Datenservice">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Präsentation2" id="{1A1DFAF7-46A2-4043-9226-5DFF39B6A84F}" vid="{19845E85-6BAA-464A-9AB4-5570A75128B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2651</Words>
  <Application>Microsoft Office PowerPoint</Application>
  <PresentationFormat>Breitbild</PresentationFormat>
  <Paragraphs>268</Paragraphs>
  <Slides>34</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34</vt:i4>
      </vt:variant>
    </vt:vector>
  </HeadingPairs>
  <TitlesOfParts>
    <vt:vector size="43" baseType="lpstr">
      <vt:lpstr>Arial</vt:lpstr>
      <vt:lpstr>Calibri</vt:lpstr>
      <vt:lpstr>Roboto</vt:lpstr>
      <vt:lpstr>Roboto Condensed Light</vt:lpstr>
      <vt:lpstr>Roboto Medium</vt:lpstr>
      <vt:lpstr>Wingdings</vt:lpstr>
      <vt:lpstr>Office</vt:lpstr>
      <vt:lpstr>Dokument</vt:lpstr>
      <vt:lpstr>Acrobat Document</vt:lpstr>
      <vt:lpstr>Protokoll WM-Arbeitskreis  Kapitalmaßnahmen / Steuern </vt:lpstr>
      <vt:lpstr>Agenda</vt:lpstr>
      <vt:lpstr>PowerPoint-Präsentation</vt:lpstr>
      <vt:lpstr>Steuerliche Behandlung technischer Ausbuchungen</vt:lpstr>
      <vt:lpstr>Steuerliche Behandlung technischer Ausbuchungen</vt:lpstr>
      <vt:lpstr>Steuerliche Behandlung technischer Ausbuchungen</vt:lpstr>
      <vt:lpstr>Steuerliche Behandlung technischer Ausbuchungen</vt:lpstr>
      <vt:lpstr>Steuerliche Behandlung technischer Ausbuchungen</vt:lpstr>
      <vt:lpstr>Steuerliche Behandlung technischer Ausbuchungen</vt:lpstr>
      <vt:lpstr>PowerPoint-Präsentation</vt:lpstr>
      <vt:lpstr>Steuerliche Behandlung Forderungsverzicht</vt:lpstr>
      <vt:lpstr>Steuerliche Behandlung Forderungsverzicht</vt:lpstr>
      <vt:lpstr>Steuerliche Behandlung Forderungsverzicht</vt:lpstr>
      <vt:lpstr>Steuerliche Behandlung Forderungsverzicht</vt:lpstr>
      <vt:lpstr>Technische Abwicklung Forderungsverzicht</vt:lpstr>
      <vt:lpstr>Technische Abwicklung Forderungsverzicht</vt:lpstr>
      <vt:lpstr>PowerPoint-Präsentation</vt:lpstr>
      <vt:lpstr>Qiagen N.V. – Kapitalherabsetzung</vt:lpstr>
      <vt:lpstr>Qiagen N.V. – Kapitalherabsetzung</vt:lpstr>
      <vt:lpstr>Qiagen N.V. – Kapitalherabsetzung</vt:lpstr>
      <vt:lpstr>Qiagen N.V. – Kapitalherabsetzung</vt:lpstr>
      <vt:lpstr>PowerPoint-Präsentation</vt:lpstr>
      <vt:lpstr>Escrow shares im Rahmen EInes Squeeze outs </vt:lpstr>
      <vt:lpstr>Escrow shares im Rahmen EInes Squeeze outs </vt:lpstr>
      <vt:lpstr>Escrow shares im Rahmen EInes Squeeze outs </vt:lpstr>
      <vt:lpstr>Escrow-shares im Rahmen EInes Squeeze outs </vt:lpstr>
      <vt:lpstr>Escrow-shares im Rahmen EInes Squeeze outs </vt:lpstr>
      <vt:lpstr>Escrow-shares im Rahmen EInes Squeeze outs </vt:lpstr>
      <vt:lpstr>PowerPoint-Präsentation</vt:lpstr>
      <vt:lpstr>Spin-off Sodexo S.A.</vt:lpstr>
      <vt:lpstr>Spin-off Sodexo S.A.</vt:lpstr>
      <vt:lpstr>Spin-off Sodexo S.A.</vt:lpstr>
      <vt:lpstr>Allgemeiner Hinweis ZU Rz. 111</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Bast, Carmen</dc:creator>
  <cp:lastModifiedBy>Bast, Carmen</cp:lastModifiedBy>
  <cp:revision>462</cp:revision>
  <dcterms:created xsi:type="dcterms:W3CDTF">2022-03-22T08:09:07Z</dcterms:created>
  <dcterms:modified xsi:type="dcterms:W3CDTF">2024-05-06T10:18:24Z</dcterms:modified>
</cp:coreProperties>
</file>