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0" r:id="rId4"/>
    <p:sldId id="289" r:id="rId5"/>
    <p:sldId id="287" r:id="rId6"/>
    <p:sldId id="291" r:id="rId7"/>
    <p:sldId id="290" r:id="rId8"/>
    <p:sldId id="313" r:id="rId9"/>
    <p:sldId id="314" r:id="rId10"/>
    <p:sldId id="315" r:id="rId11"/>
    <p:sldId id="318" r:id="rId12"/>
    <p:sldId id="316" r:id="rId13"/>
    <p:sldId id="320" r:id="rId14"/>
    <p:sldId id="321" r:id="rId15"/>
    <p:sldId id="299" r:id="rId16"/>
    <p:sldId id="322" r:id="rId17"/>
    <p:sldId id="323" r:id="rId18"/>
    <p:sldId id="324" r:id="rId19"/>
    <p:sldId id="286"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8D15204-62DB-4644-A82A-00373A54DBC9}">
          <p14:sldIdLst>
            <p14:sldId id="256"/>
            <p14:sldId id="257"/>
            <p14:sldId id="260"/>
            <p14:sldId id="289"/>
            <p14:sldId id="287"/>
            <p14:sldId id="291"/>
            <p14:sldId id="290"/>
            <p14:sldId id="313"/>
            <p14:sldId id="314"/>
            <p14:sldId id="315"/>
            <p14:sldId id="318"/>
            <p14:sldId id="316"/>
            <p14:sldId id="320"/>
            <p14:sldId id="321"/>
            <p14:sldId id="299"/>
            <p14:sldId id="322"/>
            <p14:sldId id="323"/>
            <p14:sldId id="324"/>
          </p14:sldIdLst>
        </p14:section>
        <p14:section name="Top 7" id="{1CE3A2A9-15F7-4215-A30C-C1E52277782C}">
          <p14:sldIdLst>
            <p14:sldId id="2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ner, Christine" initials="WC" lastIdx="19" clrIdx="0">
    <p:extLst>
      <p:ext uri="{19B8F6BF-5375-455C-9EA6-DF929625EA0E}">
        <p15:presenceInfo xmlns:p15="http://schemas.microsoft.com/office/powerpoint/2012/main" userId="S-1-5-21-1662402226-1354195081-751859383-34577" providerId="AD"/>
      </p:ext>
    </p:extLst>
  </p:cmAuthor>
  <p:cmAuthor id="2" name="Bast, Carmen" initials="BC" lastIdx="13" clrIdx="1">
    <p:extLst>
      <p:ext uri="{19B8F6BF-5375-455C-9EA6-DF929625EA0E}">
        <p15:presenceInfo xmlns:p15="http://schemas.microsoft.com/office/powerpoint/2012/main" userId="S-1-5-21-1662402226-1354195081-751859383-299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A34"/>
    <a:srgbClr val="00A0DE"/>
    <a:srgbClr val="AF272F"/>
    <a:srgbClr val="8396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88" autoAdjust="0"/>
    <p:restoredTop sz="94679" autoAdjust="0"/>
  </p:normalViewPr>
  <p:slideViewPr>
    <p:cSldViewPr snapToGrid="0" showGuides="1">
      <p:cViewPr varScale="1">
        <p:scale>
          <a:sx n="102" d="100"/>
          <a:sy n="102" d="100"/>
        </p:scale>
        <p:origin x="10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EF608-2E36-4FAE-B203-188BE3C00C83}" type="datetimeFigureOut">
              <a:rPr lang="de-DE" smtClean="0"/>
              <a:t>01.12.2021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2A3D2-A470-4943-ADD8-E4C0D936D465}" type="slidenum">
              <a:rPr lang="de-DE" smtClean="0"/>
              <a:t>‹Nr.›</a:t>
            </a:fld>
            <a:endParaRPr lang="de-DE" dirty="0"/>
          </a:p>
        </p:txBody>
      </p:sp>
    </p:spTree>
    <p:extLst>
      <p:ext uri="{BB962C8B-B14F-4D97-AF65-F5344CB8AC3E}">
        <p14:creationId xmlns:p14="http://schemas.microsoft.com/office/powerpoint/2010/main" val="32625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1225" y="3437859"/>
            <a:ext cx="10909300" cy="1585748"/>
          </a:xfrm>
          <a:prstGeom prst="rect">
            <a:avLst/>
          </a:prstGeom>
        </p:spPr>
        <p:txBody>
          <a:bodyPr lIns="0" tIns="0" rIns="0" bIns="0" anchor="ctr" anchorCtr="0">
            <a:noAutofit/>
          </a:bodyPr>
          <a:lstStyle>
            <a:lvl1pPr algn="l">
              <a:defRPr sz="6000" cap="all" baseline="0">
                <a:solidFill>
                  <a:schemeClr val="accent1"/>
                </a:solidFill>
                <a:latin typeface="Roboto Condensed Light" panose="02000000000000000000" pitchFamily="2" charset="0"/>
                <a:ea typeface="Roboto Condensed Light" panose="02000000000000000000" pitchFamily="2" charset="0"/>
              </a:defRPr>
            </a:lvl1pPr>
          </a:lstStyle>
          <a:p>
            <a:r>
              <a:rPr lang="de-DE" dirty="0" smtClean="0"/>
              <a:t>TITEL</a:t>
            </a:r>
            <a:endParaRPr lang="de-DE" dirty="0"/>
          </a:p>
        </p:txBody>
      </p:sp>
      <p:sp>
        <p:nvSpPr>
          <p:cNvPr id="3" name="Untertitel 2"/>
          <p:cNvSpPr>
            <a:spLocks noGrp="1"/>
          </p:cNvSpPr>
          <p:nvPr>
            <p:ph type="subTitle" idx="1" hasCustomPrompt="1"/>
          </p:nvPr>
        </p:nvSpPr>
        <p:spPr>
          <a:xfrm>
            <a:off x="911225" y="5275320"/>
            <a:ext cx="3800405" cy="615553"/>
          </a:xfrm>
          <a:prstGeom prst="rect">
            <a:avLst/>
          </a:prstGeom>
        </p:spPr>
        <p:txBody>
          <a:bodyPr lIns="0" tIns="0" rIns="0" bIns="0">
            <a:noAutofit/>
          </a:bodyPr>
          <a:lstStyle>
            <a:lvl1pPr marL="0" indent="0" algn="l">
              <a:lnSpc>
                <a:spcPct val="100000"/>
              </a:lnSpc>
              <a:spcBef>
                <a:spcPts val="0"/>
              </a:spcBef>
              <a:buNone/>
              <a:defRPr sz="2000">
                <a:solidFill>
                  <a:srgbClr val="8396A7"/>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Vorname Nachname Funktionsbezeichnung</a:t>
            </a:r>
            <a:endParaRPr lang="de-DE" dirty="0"/>
          </a:p>
        </p:txBody>
      </p:sp>
      <p:sp>
        <p:nvSpPr>
          <p:cNvPr id="8" name="Freihandform 7"/>
          <p:cNvSpPr/>
          <p:nvPr userDrawn="1"/>
        </p:nvSpPr>
        <p:spPr>
          <a:xfrm>
            <a:off x="0" y="0"/>
            <a:ext cx="12192000" cy="2763891"/>
          </a:xfrm>
          <a:custGeom>
            <a:avLst/>
            <a:gdLst>
              <a:gd name="connsiteX0" fmla="*/ 0 w 12192000"/>
              <a:gd name="connsiteY0" fmla="*/ 0 h 2763891"/>
              <a:gd name="connsiteX1" fmla="*/ 12192000 w 12192000"/>
              <a:gd name="connsiteY1" fmla="*/ 0 h 2763891"/>
              <a:gd name="connsiteX2" fmla="*/ 12192000 w 12192000"/>
              <a:gd name="connsiteY2" fmla="*/ 2043891 h 2763891"/>
              <a:gd name="connsiteX3" fmla="*/ 12192000 w 12192000"/>
              <a:gd name="connsiteY3" fmla="*/ 2408971 h 2763891"/>
              <a:gd name="connsiteX4" fmla="*/ 12192000 w 12192000"/>
              <a:gd name="connsiteY4" fmla="*/ 2763891 h 2763891"/>
              <a:gd name="connsiteX5" fmla="*/ 12012000 w 12192000"/>
              <a:gd name="connsiteY5" fmla="*/ 2763891 h 2763891"/>
              <a:gd name="connsiteX6" fmla="*/ 12012000 w 12192000"/>
              <a:gd name="connsiteY6" fmla="*/ 2408971 h 2763891"/>
              <a:gd name="connsiteX7" fmla="*/ 180000 w 12192000"/>
              <a:gd name="connsiteY7" fmla="*/ 2408971 h 2763891"/>
              <a:gd name="connsiteX8" fmla="*/ 180000 w 12192000"/>
              <a:gd name="connsiteY8" fmla="*/ 2763891 h 2763891"/>
              <a:gd name="connsiteX9" fmla="*/ 0 w 12192000"/>
              <a:gd name="connsiteY9" fmla="*/ 2763891 h 2763891"/>
              <a:gd name="connsiteX10" fmla="*/ 0 w 12192000"/>
              <a:gd name="connsiteY10" fmla="*/ 2408971 h 2763891"/>
              <a:gd name="connsiteX11" fmla="*/ 0 w 12192000"/>
              <a:gd name="connsiteY11" fmla="*/ 2043891 h 276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763891">
                <a:moveTo>
                  <a:pt x="0" y="0"/>
                </a:moveTo>
                <a:lnTo>
                  <a:pt x="12192000" y="0"/>
                </a:lnTo>
                <a:lnTo>
                  <a:pt x="12192000" y="2043891"/>
                </a:lnTo>
                <a:lnTo>
                  <a:pt x="12192000" y="2408971"/>
                </a:lnTo>
                <a:lnTo>
                  <a:pt x="12192000" y="2763891"/>
                </a:lnTo>
                <a:lnTo>
                  <a:pt x="12012000" y="2763891"/>
                </a:lnTo>
                <a:lnTo>
                  <a:pt x="12012000" y="2408971"/>
                </a:lnTo>
                <a:lnTo>
                  <a:pt x="180000" y="2408971"/>
                </a:lnTo>
                <a:lnTo>
                  <a:pt x="180000" y="2763891"/>
                </a:lnTo>
                <a:lnTo>
                  <a:pt x="0" y="2763891"/>
                </a:lnTo>
                <a:lnTo>
                  <a:pt x="0" y="2408971"/>
                </a:lnTo>
                <a:lnTo>
                  <a:pt x="0" y="2043891"/>
                </a:lnTo>
                <a:close/>
              </a:path>
            </a:pathLst>
          </a:custGeom>
          <a:blipFill>
            <a:blip r:embed="rId2" cstate="screen">
              <a:extLst>
                <a:ext uri="{BEBA8EAE-BF5A-486C-A8C5-ECC9F3942E4B}">
                  <a14:imgProps xmlns:a14="http://schemas.microsoft.com/office/drawing/2010/main">
                    <a14:imgLayer r:embed="rId3">
                      <a14:imgEffect>
                        <a14:saturation sat="81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atumsplatzhalter 3"/>
          <p:cNvSpPr>
            <a:spLocks noGrp="1"/>
          </p:cNvSpPr>
          <p:nvPr>
            <p:ph type="dt" sz="half" idx="2"/>
          </p:nvPr>
        </p:nvSpPr>
        <p:spPr>
          <a:xfrm>
            <a:off x="812976" y="61810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C3A2A-716E-4FC9-8DB0-0E9FCC0BCB75}" type="datetime4">
              <a:rPr lang="de-DE" smtClean="0"/>
              <a:t>1. Dezember 2021</a:t>
            </a:fld>
            <a:endParaRPr lang="de-DE" dirty="0"/>
          </a:p>
        </p:txBody>
      </p:sp>
    </p:spTree>
    <p:extLst>
      <p:ext uri="{BB962C8B-B14F-4D97-AF65-F5344CB8AC3E}">
        <p14:creationId xmlns:p14="http://schemas.microsoft.com/office/powerpoint/2010/main" val="313888733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Freihandform 12"/>
          <p:cNvSpPr/>
          <p:nvPr userDrawn="1"/>
        </p:nvSpPr>
        <p:spPr>
          <a:xfrm>
            <a:off x="0" y="0"/>
            <a:ext cx="12192000" cy="1846894"/>
          </a:xfrm>
          <a:custGeom>
            <a:avLst/>
            <a:gdLst>
              <a:gd name="connsiteX0" fmla="*/ 0 w 12192000"/>
              <a:gd name="connsiteY0" fmla="*/ 0 h 1846894"/>
              <a:gd name="connsiteX1" fmla="*/ 12192000 w 12192000"/>
              <a:gd name="connsiteY1" fmla="*/ 0 h 1846894"/>
              <a:gd name="connsiteX2" fmla="*/ 12192000 w 12192000"/>
              <a:gd name="connsiteY2" fmla="*/ 1126894 h 1846894"/>
              <a:gd name="connsiteX3" fmla="*/ 12192000 w 12192000"/>
              <a:gd name="connsiteY3" fmla="*/ 1486894 h 1846894"/>
              <a:gd name="connsiteX4" fmla="*/ 12192000 w 12192000"/>
              <a:gd name="connsiteY4" fmla="*/ 1846894 h 1846894"/>
              <a:gd name="connsiteX5" fmla="*/ 12012000 w 12192000"/>
              <a:gd name="connsiteY5" fmla="*/ 1846894 h 1846894"/>
              <a:gd name="connsiteX6" fmla="*/ 12012000 w 12192000"/>
              <a:gd name="connsiteY6" fmla="*/ 1486894 h 1846894"/>
              <a:gd name="connsiteX7" fmla="*/ 180000 w 12192000"/>
              <a:gd name="connsiteY7" fmla="*/ 1486894 h 1846894"/>
              <a:gd name="connsiteX8" fmla="*/ 180000 w 12192000"/>
              <a:gd name="connsiteY8" fmla="*/ 1846894 h 1846894"/>
              <a:gd name="connsiteX9" fmla="*/ 0 w 12192000"/>
              <a:gd name="connsiteY9" fmla="*/ 1846894 h 1846894"/>
              <a:gd name="connsiteX10" fmla="*/ 0 w 12192000"/>
              <a:gd name="connsiteY10" fmla="*/ 1126894 h 1846894"/>
              <a:gd name="connsiteX11" fmla="*/ 0 w 12192000"/>
              <a:gd name="connsiteY11" fmla="*/ 1126894 h 18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46894">
                <a:moveTo>
                  <a:pt x="0" y="0"/>
                </a:moveTo>
                <a:lnTo>
                  <a:pt x="12192000" y="0"/>
                </a:lnTo>
                <a:lnTo>
                  <a:pt x="12192000" y="1126894"/>
                </a:lnTo>
                <a:lnTo>
                  <a:pt x="12192000" y="1486894"/>
                </a:lnTo>
                <a:lnTo>
                  <a:pt x="12192000" y="1846894"/>
                </a:lnTo>
                <a:lnTo>
                  <a:pt x="12012000" y="1846894"/>
                </a:lnTo>
                <a:lnTo>
                  <a:pt x="12012000" y="1486894"/>
                </a:lnTo>
                <a:lnTo>
                  <a:pt x="180000" y="1486894"/>
                </a:lnTo>
                <a:lnTo>
                  <a:pt x="180000" y="1846894"/>
                </a:lnTo>
                <a:lnTo>
                  <a:pt x="0" y="1846894"/>
                </a:lnTo>
                <a:lnTo>
                  <a:pt x="0" y="1126894"/>
                </a:lnTo>
                <a:lnTo>
                  <a:pt x="0" y="1126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A0DE"/>
              </a:solidFill>
            </a:endParaRPr>
          </a:p>
        </p:txBody>
      </p:sp>
      <p:sp>
        <p:nvSpPr>
          <p:cNvPr id="2" name="Titel 1"/>
          <p:cNvSpPr>
            <a:spLocks noGrp="1"/>
          </p:cNvSpPr>
          <p:nvPr>
            <p:ph type="title" hasCustomPrompt="1"/>
          </p:nvPr>
        </p:nvSpPr>
        <p:spPr>
          <a:xfrm>
            <a:off x="371475" y="296863"/>
            <a:ext cx="11449050" cy="936625"/>
          </a:xfrm>
          <a:prstGeom prst="rect">
            <a:avLst/>
          </a:prstGeom>
        </p:spPr>
        <p:txBody>
          <a:bodyPr lIns="0" tIns="0" rIns="0" bIns="0" anchor="ctr" anchorCtr="0">
            <a:noAutofit/>
          </a:bodyPr>
          <a:lstStyle>
            <a:lvl1pPr>
              <a:defRPr sz="4000" cap="all" baseline="0">
                <a:solidFill>
                  <a:schemeClr val="bg2"/>
                </a:solidFill>
                <a:latin typeface="Roboto Condensed Light" panose="02000000000000000000" pitchFamily="2" charset="0"/>
                <a:ea typeface="Roboto Condensed Light" panose="02000000000000000000" pitchFamily="2" charset="0"/>
              </a:defRPr>
            </a:lvl1pPr>
          </a:lstStyle>
          <a:p>
            <a:r>
              <a:rPr lang="de-DE" dirty="0" smtClean="0"/>
              <a:t>TITEL</a:t>
            </a:r>
            <a:endParaRPr lang="de-DE" dirty="0"/>
          </a:p>
        </p:txBody>
      </p:sp>
      <p:sp>
        <p:nvSpPr>
          <p:cNvPr id="9" name="Foliennummernplatzhalter 5"/>
          <p:cNvSpPr txBox="1">
            <a:spLocks/>
          </p:cNvSpPr>
          <p:nvPr userDrawn="1"/>
        </p:nvSpPr>
        <p:spPr>
          <a:xfrm>
            <a:off x="6604331" y="6183359"/>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4EB47-4E84-4DB2-AC43-F48E31E4B581}" type="slidenum">
              <a:rPr lang="de-DE" smtClean="0"/>
              <a:pPr/>
              <a:t>‹Nr.›</a:t>
            </a:fld>
            <a:endParaRPr lang="de-DE" dirty="0"/>
          </a:p>
        </p:txBody>
      </p:sp>
      <p:sp>
        <p:nvSpPr>
          <p:cNvPr id="10" name="Textplatzhalter 14"/>
          <p:cNvSpPr>
            <a:spLocks noGrp="1"/>
          </p:cNvSpPr>
          <p:nvPr>
            <p:ph type="body" sz="quarter" idx="14" hasCustomPrompt="1"/>
          </p:nvPr>
        </p:nvSpPr>
        <p:spPr>
          <a:xfrm>
            <a:off x="371475" y="2528888"/>
            <a:ext cx="11449050" cy="2033587"/>
          </a:xfrm>
          <a:prstGeom prst="rect">
            <a:avLst/>
          </a:prstGeom>
        </p:spPr>
        <p:txBody>
          <a:bodyPr lIns="0" tIns="0" rIns="0" bIns="0">
            <a:noAutofit/>
          </a:bodyPr>
          <a:lstStyle>
            <a:lvl1pPr marL="0" indent="0">
              <a:buNone/>
              <a:defRPr sz="1800">
                <a:solidFill>
                  <a:schemeClr val="tx2"/>
                </a:solidFill>
                <a:latin typeface="Roboto" panose="02000000000000000000" pitchFamily="2" charset="0"/>
                <a:ea typeface="Roboto" panose="02000000000000000000" pitchFamily="2" charset="0"/>
              </a:defRPr>
            </a:lvl1pPr>
            <a:lvl2pPr marL="355600" indent="-355600">
              <a:buClr>
                <a:schemeClr val="tx1"/>
              </a:buClr>
              <a:buFont typeface="Wingdings" panose="05000000000000000000" pitchFamily="2" charset="2"/>
              <a:buChar char="§"/>
              <a:defRPr sz="1800">
                <a:solidFill>
                  <a:schemeClr val="tx2"/>
                </a:solidFill>
                <a:latin typeface="Roboto" panose="02000000000000000000" pitchFamily="2" charset="0"/>
                <a:ea typeface="Roboto" panose="02000000000000000000" pitchFamily="2" charset="0"/>
              </a:defRPr>
            </a:lvl2pPr>
            <a:lvl3pPr marL="1143000" indent="-228600">
              <a:buClr>
                <a:srgbClr val="AF272F"/>
              </a:buClr>
              <a:buFont typeface="Wingdings" panose="05000000000000000000" pitchFamily="2" charset="2"/>
              <a:buChar char="§"/>
              <a:defRPr/>
            </a:lvl3pPr>
            <a:lvl4pPr marL="1600200" indent="-228600">
              <a:buClr>
                <a:srgbClr val="AF272F"/>
              </a:buClr>
              <a:buFont typeface="Wingdings" panose="05000000000000000000" pitchFamily="2" charset="2"/>
              <a:buChar char="§"/>
              <a:defRPr/>
            </a:lvl4pPr>
            <a:lvl5pPr marL="2057400" indent="-228600">
              <a:buClr>
                <a:srgbClr val="AF272F"/>
              </a:buClr>
              <a:buFont typeface="Wingdings" panose="05000000000000000000" pitchFamily="2" charset="2"/>
              <a:buChar char="§"/>
              <a:defRPr/>
            </a:lvl5pPr>
          </a:lstStyle>
          <a:p>
            <a:pPr lvl="0"/>
            <a:r>
              <a:rPr lang="de-DE" dirty="0" err="1" smtClean="0"/>
              <a:t>Bodytext</a:t>
            </a:r>
            <a:r>
              <a:rPr lang="de-DE" dirty="0" smtClean="0"/>
              <a:t> 18 </a:t>
            </a:r>
            <a:r>
              <a:rPr lang="de-DE" dirty="0" err="1" smtClean="0"/>
              <a:t>Pkt</a:t>
            </a:r>
            <a:endParaRPr lang="de-DE" dirty="0" smtClean="0"/>
          </a:p>
          <a:p>
            <a:pPr lvl="1"/>
            <a:r>
              <a:rPr lang="de-DE" dirty="0" smtClean="0"/>
              <a:t>Zweite Ebene</a:t>
            </a:r>
          </a:p>
        </p:txBody>
      </p:sp>
      <p:sp>
        <p:nvSpPr>
          <p:cNvPr id="11" name="Inhaltsplatzhalter 2"/>
          <p:cNvSpPr>
            <a:spLocks noGrp="1"/>
          </p:cNvSpPr>
          <p:nvPr>
            <p:ph sz="half" idx="1" hasCustomPrompt="1"/>
          </p:nvPr>
        </p:nvSpPr>
        <p:spPr>
          <a:xfrm>
            <a:off x="371475" y="1626844"/>
            <a:ext cx="11449049" cy="578194"/>
          </a:xfrm>
          <a:prstGeom prst="rect">
            <a:avLst/>
          </a:prstGeom>
        </p:spPr>
        <p:txBody>
          <a:bodyPr lIns="0" tIns="0" rIns="0" bIns="0"/>
          <a:lstStyle>
            <a:lvl1pPr marL="0" indent="0">
              <a:lnSpc>
                <a:spcPct val="100000"/>
              </a:lnSpc>
              <a:spcBef>
                <a:spcPts val="0"/>
              </a:spcBef>
              <a:buNone/>
              <a:defRPr sz="2400">
                <a:solidFill>
                  <a:schemeClr val="tx1"/>
                </a:solidFill>
                <a:latin typeface="+mj-lt"/>
              </a:defRPr>
            </a:lvl1pPr>
          </a:lstStyle>
          <a:p>
            <a:pPr lvl="0"/>
            <a:r>
              <a:rPr lang="de-DE" dirty="0" smtClean="0"/>
              <a:t>Überschrift 24 </a:t>
            </a:r>
            <a:r>
              <a:rPr lang="de-DE" dirty="0" err="1" smtClean="0"/>
              <a:t>Pkt</a:t>
            </a:r>
            <a:endParaRPr lang="de-DE" dirty="0"/>
          </a:p>
        </p:txBody>
      </p:sp>
      <p:sp>
        <p:nvSpPr>
          <p:cNvPr id="8" name="Datumsplatzhalter 3"/>
          <p:cNvSpPr>
            <a:spLocks noGrp="1"/>
          </p:cNvSpPr>
          <p:nvPr>
            <p:ph type="dt" sz="half" idx="2"/>
          </p:nvPr>
        </p:nvSpPr>
        <p:spPr>
          <a:xfrm>
            <a:off x="297288" y="61875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0E0AF-6245-4219-A78E-61F94238F2E8}" type="datetime4">
              <a:rPr lang="de-DE" smtClean="0"/>
              <a:t>1. Dezember 2021</a:t>
            </a:fld>
            <a:endParaRPr lang="de-DE" dirty="0"/>
          </a:p>
        </p:txBody>
      </p:sp>
    </p:spTree>
    <p:extLst>
      <p:ext uri="{BB962C8B-B14F-4D97-AF65-F5344CB8AC3E}">
        <p14:creationId xmlns:p14="http://schemas.microsoft.com/office/powerpoint/2010/main" val="3996378576"/>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0" name="Freihandform 9"/>
          <p:cNvSpPr/>
          <p:nvPr userDrawn="1"/>
        </p:nvSpPr>
        <p:spPr>
          <a:xfrm>
            <a:off x="0" y="0"/>
            <a:ext cx="12192000" cy="1846894"/>
          </a:xfrm>
          <a:custGeom>
            <a:avLst/>
            <a:gdLst>
              <a:gd name="connsiteX0" fmla="*/ 0 w 12192000"/>
              <a:gd name="connsiteY0" fmla="*/ 0 h 1846894"/>
              <a:gd name="connsiteX1" fmla="*/ 12192000 w 12192000"/>
              <a:gd name="connsiteY1" fmla="*/ 0 h 1846894"/>
              <a:gd name="connsiteX2" fmla="*/ 12192000 w 12192000"/>
              <a:gd name="connsiteY2" fmla="*/ 1126894 h 1846894"/>
              <a:gd name="connsiteX3" fmla="*/ 12192000 w 12192000"/>
              <a:gd name="connsiteY3" fmla="*/ 1486894 h 1846894"/>
              <a:gd name="connsiteX4" fmla="*/ 12192000 w 12192000"/>
              <a:gd name="connsiteY4" fmla="*/ 1846894 h 1846894"/>
              <a:gd name="connsiteX5" fmla="*/ 12012000 w 12192000"/>
              <a:gd name="connsiteY5" fmla="*/ 1846894 h 1846894"/>
              <a:gd name="connsiteX6" fmla="*/ 12012000 w 12192000"/>
              <a:gd name="connsiteY6" fmla="*/ 1486894 h 1846894"/>
              <a:gd name="connsiteX7" fmla="*/ 180000 w 12192000"/>
              <a:gd name="connsiteY7" fmla="*/ 1486894 h 1846894"/>
              <a:gd name="connsiteX8" fmla="*/ 180000 w 12192000"/>
              <a:gd name="connsiteY8" fmla="*/ 1846894 h 1846894"/>
              <a:gd name="connsiteX9" fmla="*/ 0 w 12192000"/>
              <a:gd name="connsiteY9" fmla="*/ 1846894 h 1846894"/>
              <a:gd name="connsiteX10" fmla="*/ 0 w 12192000"/>
              <a:gd name="connsiteY10" fmla="*/ 1126894 h 1846894"/>
              <a:gd name="connsiteX11" fmla="*/ 0 w 12192000"/>
              <a:gd name="connsiteY11" fmla="*/ 1126894 h 18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46894">
                <a:moveTo>
                  <a:pt x="0" y="0"/>
                </a:moveTo>
                <a:lnTo>
                  <a:pt x="12192000" y="0"/>
                </a:lnTo>
                <a:lnTo>
                  <a:pt x="12192000" y="1126894"/>
                </a:lnTo>
                <a:lnTo>
                  <a:pt x="12192000" y="1486894"/>
                </a:lnTo>
                <a:lnTo>
                  <a:pt x="12192000" y="1846894"/>
                </a:lnTo>
                <a:lnTo>
                  <a:pt x="12012000" y="1846894"/>
                </a:lnTo>
                <a:lnTo>
                  <a:pt x="12012000" y="1486894"/>
                </a:lnTo>
                <a:lnTo>
                  <a:pt x="180000" y="1486894"/>
                </a:lnTo>
                <a:lnTo>
                  <a:pt x="180000" y="1846894"/>
                </a:lnTo>
                <a:lnTo>
                  <a:pt x="0" y="1846894"/>
                </a:lnTo>
                <a:lnTo>
                  <a:pt x="0" y="1126894"/>
                </a:lnTo>
                <a:lnTo>
                  <a:pt x="0" y="1126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a:xfrm>
            <a:off x="371475" y="296863"/>
            <a:ext cx="11449050" cy="936625"/>
          </a:xfrm>
          <a:prstGeom prst="rect">
            <a:avLst/>
          </a:prstGeom>
        </p:spPr>
        <p:txBody>
          <a:bodyPr lIns="0" tIns="0" rIns="0" bIns="0" anchor="ctr" anchorCtr="0">
            <a:noAutofit/>
          </a:bodyPr>
          <a:lstStyle>
            <a:lvl1pPr>
              <a:defRPr sz="4000" cap="all" baseline="0">
                <a:solidFill>
                  <a:schemeClr val="bg2"/>
                </a:solidFill>
                <a:latin typeface="Roboto Condensed Light" panose="02000000000000000000" pitchFamily="2" charset="0"/>
                <a:ea typeface="Roboto Condensed Light" panose="02000000000000000000" pitchFamily="2" charset="0"/>
              </a:defRPr>
            </a:lvl1pPr>
          </a:lstStyle>
          <a:p>
            <a:r>
              <a:rPr lang="de-DE" dirty="0" smtClean="0"/>
              <a:t>TITEL </a:t>
            </a:r>
            <a:endParaRPr lang="de-DE" dirty="0"/>
          </a:p>
        </p:txBody>
      </p:sp>
      <p:sp>
        <p:nvSpPr>
          <p:cNvPr id="3" name="Inhaltsplatzhalter 2"/>
          <p:cNvSpPr>
            <a:spLocks noGrp="1"/>
          </p:cNvSpPr>
          <p:nvPr>
            <p:ph sz="half" idx="1" hasCustomPrompt="1"/>
          </p:nvPr>
        </p:nvSpPr>
        <p:spPr>
          <a:xfrm>
            <a:off x="371476" y="1626844"/>
            <a:ext cx="5545138" cy="578194"/>
          </a:xfrm>
          <a:prstGeom prst="rect">
            <a:avLst/>
          </a:prstGeom>
        </p:spPr>
        <p:txBody>
          <a:bodyPr lIns="0" tIns="0" rIns="0" bIns="0"/>
          <a:lstStyle>
            <a:lvl1pPr marL="0" indent="0">
              <a:lnSpc>
                <a:spcPct val="100000"/>
              </a:lnSpc>
              <a:spcBef>
                <a:spcPts val="0"/>
              </a:spcBef>
              <a:buNone/>
              <a:defRPr sz="2400">
                <a:solidFill>
                  <a:schemeClr val="tx1"/>
                </a:solidFill>
                <a:latin typeface="+mj-lt"/>
              </a:defRPr>
            </a:lvl1pPr>
          </a:lstStyle>
          <a:p>
            <a:pPr lvl="0"/>
            <a:r>
              <a:rPr lang="de-DE" dirty="0" smtClean="0"/>
              <a:t>Überschrift 24 </a:t>
            </a:r>
            <a:r>
              <a:rPr lang="de-DE" dirty="0" err="1" smtClean="0"/>
              <a:t>Pkt</a:t>
            </a:r>
            <a:endParaRPr lang="de-DE" dirty="0"/>
          </a:p>
        </p:txBody>
      </p:sp>
      <p:sp>
        <p:nvSpPr>
          <p:cNvPr id="4" name="Inhaltsplatzhalter 3"/>
          <p:cNvSpPr>
            <a:spLocks noGrp="1"/>
          </p:cNvSpPr>
          <p:nvPr>
            <p:ph sz="half" idx="2" hasCustomPrompt="1"/>
          </p:nvPr>
        </p:nvSpPr>
        <p:spPr>
          <a:xfrm>
            <a:off x="6288090" y="1626844"/>
            <a:ext cx="5532436" cy="578194"/>
          </a:xfrm>
          <a:prstGeom prst="rect">
            <a:avLst/>
          </a:prstGeom>
        </p:spPr>
        <p:txBody>
          <a:bodyPr lIns="0" tIns="0" rIns="0" bIns="0">
            <a:noAutofit/>
          </a:bodyPr>
          <a:lstStyle>
            <a:lvl1pPr marL="0" indent="0">
              <a:lnSpc>
                <a:spcPct val="100000"/>
              </a:lnSpc>
              <a:spcBef>
                <a:spcPts val="0"/>
              </a:spcBef>
              <a:buNone/>
              <a:defRPr sz="2400">
                <a:solidFill>
                  <a:schemeClr val="tx1"/>
                </a:solidFill>
                <a:latin typeface="+mj-lt"/>
              </a:defRPr>
            </a:lvl1pPr>
          </a:lstStyle>
          <a:p>
            <a:pPr lvl="0"/>
            <a:r>
              <a:rPr lang="de-DE" dirty="0" smtClean="0"/>
              <a:t>Überschrift 24 </a:t>
            </a:r>
            <a:r>
              <a:rPr lang="de-DE" dirty="0" err="1" smtClean="0"/>
              <a:t>Pkt</a:t>
            </a:r>
            <a:endParaRPr lang="de-DE" dirty="0"/>
          </a:p>
        </p:txBody>
      </p:sp>
      <p:sp>
        <p:nvSpPr>
          <p:cNvPr id="15" name="Textplatzhalter 14"/>
          <p:cNvSpPr>
            <a:spLocks noGrp="1"/>
          </p:cNvSpPr>
          <p:nvPr>
            <p:ph type="body" sz="quarter" idx="14" hasCustomPrompt="1"/>
          </p:nvPr>
        </p:nvSpPr>
        <p:spPr>
          <a:xfrm>
            <a:off x="371475" y="2528888"/>
            <a:ext cx="5545138" cy="2033587"/>
          </a:xfrm>
          <a:prstGeom prst="rect">
            <a:avLst/>
          </a:prstGeom>
        </p:spPr>
        <p:txBody>
          <a:bodyPr lIns="0" tIns="0" rIns="0" bIns="0">
            <a:noAutofit/>
          </a:bodyPr>
          <a:lstStyle>
            <a:lvl1pPr marL="0" indent="0">
              <a:buNone/>
              <a:defRPr sz="1800">
                <a:solidFill>
                  <a:schemeClr val="tx2"/>
                </a:solidFill>
                <a:latin typeface="Roboto" panose="02000000000000000000" pitchFamily="2" charset="0"/>
                <a:ea typeface="Roboto" panose="02000000000000000000" pitchFamily="2" charset="0"/>
              </a:defRPr>
            </a:lvl1pPr>
            <a:lvl2pPr marL="355600" indent="-355600">
              <a:buClr>
                <a:schemeClr val="tx1"/>
              </a:buClr>
              <a:buFont typeface="Wingdings" panose="05000000000000000000" pitchFamily="2" charset="2"/>
              <a:buChar char="§"/>
              <a:defRPr sz="1800">
                <a:solidFill>
                  <a:schemeClr val="tx2"/>
                </a:solidFill>
                <a:latin typeface="Roboto" panose="02000000000000000000" pitchFamily="2" charset="0"/>
                <a:ea typeface="Roboto" panose="02000000000000000000" pitchFamily="2" charset="0"/>
              </a:defRPr>
            </a:lvl2pPr>
            <a:lvl3pPr marL="1143000" indent="-228600">
              <a:buClr>
                <a:srgbClr val="AF272F"/>
              </a:buClr>
              <a:buFont typeface="Wingdings" panose="05000000000000000000" pitchFamily="2" charset="2"/>
              <a:buChar char="§"/>
              <a:defRPr/>
            </a:lvl3pPr>
            <a:lvl4pPr marL="1600200" indent="-228600">
              <a:buClr>
                <a:srgbClr val="AF272F"/>
              </a:buClr>
              <a:buFont typeface="Wingdings" panose="05000000000000000000" pitchFamily="2" charset="2"/>
              <a:buChar char="§"/>
              <a:defRPr/>
            </a:lvl4pPr>
            <a:lvl5pPr marL="2057400" indent="-228600">
              <a:buClr>
                <a:srgbClr val="AF272F"/>
              </a:buClr>
              <a:buFont typeface="Wingdings" panose="05000000000000000000" pitchFamily="2" charset="2"/>
              <a:buChar char="§"/>
              <a:defRPr/>
            </a:lvl5pPr>
          </a:lstStyle>
          <a:p>
            <a:pPr lvl="0"/>
            <a:r>
              <a:rPr lang="de-DE" dirty="0" err="1" smtClean="0"/>
              <a:t>Bodytext</a:t>
            </a:r>
            <a:r>
              <a:rPr lang="de-DE" dirty="0" smtClean="0"/>
              <a:t> 18 </a:t>
            </a:r>
            <a:r>
              <a:rPr lang="de-DE" dirty="0" err="1" smtClean="0"/>
              <a:t>Pkt</a:t>
            </a:r>
            <a:endParaRPr lang="de-DE" dirty="0" smtClean="0"/>
          </a:p>
          <a:p>
            <a:pPr lvl="1"/>
            <a:r>
              <a:rPr lang="de-DE" dirty="0" smtClean="0"/>
              <a:t>Zweite Ebene</a:t>
            </a:r>
          </a:p>
        </p:txBody>
      </p:sp>
      <p:sp>
        <p:nvSpPr>
          <p:cNvPr id="16" name="Textplatzhalter 14"/>
          <p:cNvSpPr>
            <a:spLocks noGrp="1"/>
          </p:cNvSpPr>
          <p:nvPr>
            <p:ph type="body" sz="quarter" idx="15" hasCustomPrompt="1"/>
          </p:nvPr>
        </p:nvSpPr>
        <p:spPr>
          <a:xfrm>
            <a:off x="6288090" y="2528888"/>
            <a:ext cx="5545138" cy="2033587"/>
          </a:xfrm>
          <a:prstGeom prst="rect">
            <a:avLst/>
          </a:prstGeom>
        </p:spPr>
        <p:txBody>
          <a:bodyPr lIns="0" tIns="0" rIns="0" bIns="0">
            <a:noAutofit/>
          </a:bodyPr>
          <a:lstStyle>
            <a:lvl1pPr marL="0" indent="0">
              <a:buNone/>
              <a:defRPr sz="1800">
                <a:solidFill>
                  <a:schemeClr val="tx2"/>
                </a:solidFill>
                <a:latin typeface="Roboto" panose="02000000000000000000" pitchFamily="2" charset="0"/>
                <a:ea typeface="Roboto" panose="02000000000000000000" pitchFamily="2" charset="0"/>
              </a:defRPr>
            </a:lvl1pPr>
            <a:lvl2pPr marL="355600" indent="-355600">
              <a:buClr>
                <a:schemeClr val="tx1"/>
              </a:buClr>
              <a:buFont typeface="Wingdings" panose="05000000000000000000" pitchFamily="2" charset="2"/>
              <a:buChar char="§"/>
              <a:defRPr sz="1800">
                <a:solidFill>
                  <a:schemeClr val="tx2"/>
                </a:solidFill>
                <a:latin typeface="Roboto" panose="02000000000000000000" pitchFamily="2" charset="0"/>
                <a:ea typeface="Roboto" panose="02000000000000000000" pitchFamily="2" charset="0"/>
              </a:defRPr>
            </a:lvl2pPr>
            <a:lvl3pPr marL="1143000" indent="-228600">
              <a:buClr>
                <a:srgbClr val="AF272F"/>
              </a:buClr>
              <a:buFont typeface="Wingdings" panose="05000000000000000000" pitchFamily="2" charset="2"/>
              <a:buChar char="§"/>
              <a:defRPr/>
            </a:lvl3pPr>
            <a:lvl4pPr marL="1600200" indent="-228600">
              <a:buClr>
                <a:srgbClr val="AF272F"/>
              </a:buClr>
              <a:buFont typeface="Wingdings" panose="05000000000000000000" pitchFamily="2" charset="2"/>
              <a:buChar char="§"/>
              <a:defRPr/>
            </a:lvl4pPr>
            <a:lvl5pPr marL="2057400" indent="-228600">
              <a:buClr>
                <a:srgbClr val="AF272F"/>
              </a:buClr>
              <a:buFont typeface="Wingdings" panose="05000000000000000000" pitchFamily="2" charset="2"/>
              <a:buChar char="§"/>
              <a:defRPr/>
            </a:lvl5pPr>
          </a:lstStyle>
          <a:p>
            <a:pPr lvl="0"/>
            <a:r>
              <a:rPr lang="de-DE" dirty="0" err="1" smtClean="0"/>
              <a:t>Bodytext</a:t>
            </a:r>
            <a:r>
              <a:rPr lang="de-DE" dirty="0" smtClean="0"/>
              <a:t> 18 </a:t>
            </a:r>
            <a:r>
              <a:rPr lang="de-DE" dirty="0" err="1" smtClean="0"/>
              <a:t>Pkt</a:t>
            </a:r>
            <a:endParaRPr lang="de-DE" dirty="0" smtClean="0"/>
          </a:p>
          <a:p>
            <a:pPr lvl="1"/>
            <a:r>
              <a:rPr lang="de-DE" dirty="0" smtClean="0"/>
              <a:t>Zweite Ebene</a:t>
            </a:r>
          </a:p>
        </p:txBody>
      </p:sp>
      <p:sp>
        <p:nvSpPr>
          <p:cNvPr id="12" name="Foliennummernplatzhalter 5"/>
          <p:cNvSpPr txBox="1">
            <a:spLocks/>
          </p:cNvSpPr>
          <p:nvPr userDrawn="1"/>
        </p:nvSpPr>
        <p:spPr>
          <a:xfrm>
            <a:off x="6604331" y="6183369"/>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4EB47-4E84-4DB2-AC43-F48E31E4B581}" type="slidenum">
              <a:rPr lang="de-DE" smtClean="0"/>
              <a:pPr/>
              <a:t>‹Nr.›</a:t>
            </a:fld>
            <a:endParaRPr lang="de-DE" dirty="0"/>
          </a:p>
        </p:txBody>
      </p:sp>
      <p:sp>
        <p:nvSpPr>
          <p:cNvPr id="11" name="Datumsplatzhalter 3"/>
          <p:cNvSpPr>
            <a:spLocks noGrp="1"/>
          </p:cNvSpPr>
          <p:nvPr>
            <p:ph type="dt" sz="half" idx="16"/>
          </p:nvPr>
        </p:nvSpPr>
        <p:spPr>
          <a:xfrm>
            <a:off x="297288" y="61875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01A07-A257-435E-8675-FCF4A4BBE4A9}" type="datetime4">
              <a:rPr lang="de-DE" smtClean="0"/>
              <a:t>1. Dezember 2021</a:t>
            </a:fld>
            <a:endParaRPr lang="de-DE" dirty="0"/>
          </a:p>
        </p:txBody>
      </p:sp>
    </p:spTree>
    <p:extLst>
      <p:ext uri="{BB962C8B-B14F-4D97-AF65-F5344CB8AC3E}">
        <p14:creationId xmlns:p14="http://schemas.microsoft.com/office/powerpoint/2010/main" val="45020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Inhalt">
    <p:spTree>
      <p:nvGrpSpPr>
        <p:cNvPr id="1" name=""/>
        <p:cNvGrpSpPr/>
        <p:nvPr/>
      </p:nvGrpSpPr>
      <p:grpSpPr>
        <a:xfrm>
          <a:off x="0" y="0"/>
          <a:ext cx="0" cy="0"/>
          <a:chOff x="0" y="0"/>
          <a:chExt cx="0" cy="0"/>
        </a:xfrm>
      </p:grpSpPr>
      <p:sp>
        <p:nvSpPr>
          <p:cNvPr id="10" name="Freihandform 9"/>
          <p:cNvSpPr/>
          <p:nvPr userDrawn="1"/>
        </p:nvSpPr>
        <p:spPr>
          <a:xfrm>
            <a:off x="0" y="0"/>
            <a:ext cx="12192000" cy="1846894"/>
          </a:xfrm>
          <a:custGeom>
            <a:avLst/>
            <a:gdLst>
              <a:gd name="connsiteX0" fmla="*/ 0 w 12192000"/>
              <a:gd name="connsiteY0" fmla="*/ 0 h 1846894"/>
              <a:gd name="connsiteX1" fmla="*/ 12192000 w 12192000"/>
              <a:gd name="connsiteY1" fmla="*/ 0 h 1846894"/>
              <a:gd name="connsiteX2" fmla="*/ 12192000 w 12192000"/>
              <a:gd name="connsiteY2" fmla="*/ 1126894 h 1846894"/>
              <a:gd name="connsiteX3" fmla="*/ 12192000 w 12192000"/>
              <a:gd name="connsiteY3" fmla="*/ 1486894 h 1846894"/>
              <a:gd name="connsiteX4" fmla="*/ 12192000 w 12192000"/>
              <a:gd name="connsiteY4" fmla="*/ 1846894 h 1846894"/>
              <a:gd name="connsiteX5" fmla="*/ 12012000 w 12192000"/>
              <a:gd name="connsiteY5" fmla="*/ 1846894 h 1846894"/>
              <a:gd name="connsiteX6" fmla="*/ 12012000 w 12192000"/>
              <a:gd name="connsiteY6" fmla="*/ 1486894 h 1846894"/>
              <a:gd name="connsiteX7" fmla="*/ 180000 w 12192000"/>
              <a:gd name="connsiteY7" fmla="*/ 1486894 h 1846894"/>
              <a:gd name="connsiteX8" fmla="*/ 180000 w 12192000"/>
              <a:gd name="connsiteY8" fmla="*/ 1846894 h 1846894"/>
              <a:gd name="connsiteX9" fmla="*/ 0 w 12192000"/>
              <a:gd name="connsiteY9" fmla="*/ 1846894 h 1846894"/>
              <a:gd name="connsiteX10" fmla="*/ 0 w 12192000"/>
              <a:gd name="connsiteY10" fmla="*/ 1126894 h 1846894"/>
              <a:gd name="connsiteX11" fmla="*/ 0 w 12192000"/>
              <a:gd name="connsiteY11" fmla="*/ 1126894 h 18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46894">
                <a:moveTo>
                  <a:pt x="0" y="0"/>
                </a:moveTo>
                <a:lnTo>
                  <a:pt x="12192000" y="0"/>
                </a:lnTo>
                <a:lnTo>
                  <a:pt x="12192000" y="1126894"/>
                </a:lnTo>
                <a:lnTo>
                  <a:pt x="12192000" y="1486894"/>
                </a:lnTo>
                <a:lnTo>
                  <a:pt x="12192000" y="1846894"/>
                </a:lnTo>
                <a:lnTo>
                  <a:pt x="12012000" y="1846894"/>
                </a:lnTo>
                <a:lnTo>
                  <a:pt x="12012000" y="1486894"/>
                </a:lnTo>
                <a:lnTo>
                  <a:pt x="180000" y="1486894"/>
                </a:lnTo>
                <a:lnTo>
                  <a:pt x="180000" y="1846894"/>
                </a:lnTo>
                <a:lnTo>
                  <a:pt x="0" y="1846894"/>
                </a:lnTo>
                <a:lnTo>
                  <a:pt x="0" y="1126894"/>
                </a:lnTo>
                <a:lnTo>
                  <a:pt x="0" y="1126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a:xfrm>
            <a:off x="371475" y="320675"/>
            <a:ext cx="11449050" cy="912813"/>
          </a:xfrm>
          <a:prstGeom prst="rect">
            <a:avLst/>
          </a:prstGeom>
        </p:spPr>
        <p:txBody>
          <a:bodyPr lIns="0" tIns="0" rIns="0" bIns="0" anchor="ctr" anchorCtr="0">
            <a:normAutofit/>
          </a:bodyPr>
          <a:lstStyle>
            <a:lvl1pPr>
              <a:defRPr sz="4000" cap="all" baseline="0">
                <a:solidFill>
                  <a:schemeClr val="bg2"/>
                </a:solidFill>
                <a:latin typeface="Roboto Condensed Light" panose="02000000000000000000" pitchFamily="2" charset="0"/>
                <a:ea typeface="Roboto Condensed Light" panose="02000000000000000000" pitchFamily="2" charset="0"/>
              </a:defRPr>
            </a:lvl1pPr>
          </a:lstStyle>
          <a:p>
            <a:r>
              <a:rPr lang="de-DE" dirty="0" smtClean="0"/>
              <a:t>TITEL</a:t>
            </a:r>
            <a:endParaRPr lang="de-DE" dirty="0"/>
          </a:p>
        </p:txBody>
      </p:sp>
      <p:sp>
        <p:nvSpPr>
          <p:cNvPr id="3" name="Inhaltsplatzhalter 2"/>
          <p:cNvSpPr>
            <a:spLocks noGrp="1"/>
          </p:cNvSpPr>
          <p:nvPr>
            <p:ph sz="half" idx="1" hasCustomPrompt="1"/>
          </p:nvPr>
        </p:nvSpPr>
        <p:spPr>
          <a:xfrm>
            <a:off x="371476" y="1626844"/>
            <a:ext cx="5545138" cy="578194"/>
          </a:xfrm>
          <a:prstGeom prst="rect">
            <a:avLst/>
          </a:prstGeom>
        </p:spPr>
        <p:txBody>
          <a:bodyPr lIns="0" tIns="0" rIns="0" bIns="0"/>
          <a:lstStyle>
            <a:lvl1pPr marL="0" indent="0">
              <a:lnSpc>
                <a:spcPct val="100000"/>
              </a:lnSpc>
              <a:spcBef>
                <a:spcPts val="0"/>
              </a:spcBef>
              <a:buNone/>
              <a:defRPr sz="2400">
                <a:solidFill>
                  <a:schemeClr val="tx1"/>
                </a:solidFill>
                <a:latin typeface="+mj-lt"/>
              </a:defRPr>
            </a:lvl1pPr>
          </a:lstStyle>
          <a:p>
            <a:pPr lvl="0"/>
            <a:r>
              <a:rPr lang="de-DE" dirty="0" smtClean="0"/>
              <a:t>Überschrift 24 </a:t>
            </a:r>
            <a:r>
              <a:rPr lang="de-DE" dirty="0" err="1" smtClean="0"/>
              <a:t>Pkt</a:t>
            </a:r>
            <a:endParaRPr lang="de-DE" dirty="0"/>
          </a:p>
        </p:txBody>
      </p:sp>
      <p:sp>
        <p:nvSpPr>
          <p:cNvPr id="4" name="Inhaltsplatzhalter 3"/>
          <p:cNvSpPr>
            <a:spLocks noGrp="1"/>
          </p:cNvSpPr>
          <p:nvPr>
            <p:ph sz="half" idx="2" hasCustomPrompt="1"/>
          </p:nvPr>
        </p:nvSpPr>
        <p:spPr>
          <a:xfrm>
            <a:off x="6288090" y="1626844"/>
            <a:ext cx="5532436" cy="578194"/>
          </a:xfrm>
          <a:prstGeom prst="rect">
            <a:avLst/>
          </a:prstGeom>
        </p:spPr>
        <p:txBody>
          <a:bodyPr lIns="0" tIns="0" rIns="0" bIns="0">
            <a:normAutofit/>
          </a:bodyPr>
          <a:lstStyle>
            <a:lvl1pPr marL="0" indent="0">
              <a:lnSpc>
                <a:spcPct val="100000"/>
              </a:lnSpc>
              <a:spcBef>
                <a:spcPts val="0"/>
              </a:spcBef>
              <a:buNone/>
              <a:defRPr sz="2400">
                <a:solidFill>
                  <a:schemeClr val="tx1"/>
                </a:solidFill>
                <a:latin typeface="+mj-lt"/>
              </a:defRPr>
            </a:lvl1pPr>
          </a:lstStyle>
          <a:p>
            <a:pPr lvl="0"/>
            <a:r>
              <a:rPr lang="de-DE" dirty="0" smtClean="0"/>
              <a:t>Überschrift 24 </a:t>
            </a:r>
            <a:r>
              <a:rPr lang="de-DE" dirty="0" err="1" smtClean="0"/>
              <a:t>Pkt</a:t>
            </a:r>
            <a:endParaRPr lang="de-DE" dirty="0"/>
          </a:p>
        </p:txBody>
      </p:sp>
      <p:sp>
        <p:nvSpPr>
          <p:cNvPr id="8" name="Bildplatzhalter 7"/>
          <p:cNvSpPr>
            <a:spLocks noGrp="1"/>
          </p:cNvSpPr>
          <p:nvPr>
            <p:ph type="pic" sz="quarter" idx="14"/>
          </p:nvPr>
        </p:nvSpPr>
        <p:spPr>
          <a:xfrm>
            <a:off x="551475" y="2706480"/>
            <a:ext cx="4320000" cy="2520000"/>
          </a:xfrm>
          <a:prstGeom prst="rect">
            <a:avLst/>
          </a:prstGeom>
        </p:spPr>
        <p:txBody>
          <a:bodyPr/>
          <a:lstStyle>
            <a:lvl1pPr>
              <a:defRPr>
                <a:solidFill>
                  <a:schemeClr val="tx2"/>
                </a:solidFill>
                <a:latin typeface="Roboto" panose="02000000000000000000" pitchFamily="2" charset="0"/>
                <a:ea typeface="Roboto" panose="02000000000000000000" pitchFamily="2" charset="0"/>
              </a:defRPr>
            </a:lvl1pPr>
          </a:lstStyle>
          <a:p>
            <a:r>
              <a:rPr lang="de-DE" dirty="0" smtClean="0"/>
              <a:t>Bild durch Klicken auf Symbol hinzufügen</a:t>
            </a:r>
            <a:endParaRPr lang="de-DE" dirty="0"/>
          </a:p>
        </p:txBody>
      </p:sp>
      <p:sp>
        <p:nvSpPr>
          <p:cNvPr id="16" name="Freihandform 15"/>
          <p:cNvSpPr/>
          <p:nvPr userDrawn="1"/>
        </p:nvSpPr>
        <p:spPr>
          <a:xfrm>
            <a:off x="371475" y="2530375"/>
            <a:ext cx="360613" cy="3347674"/>
          </a:xfrm>
          <a:custGeom>
            <a:avLst/>
            <a:gdLst>
              <a:gd name="connsiteX0" fmla="*/ 613 w 360613"/>
              <a:gd name="connsiteY0" fmla="*/ 0 h 2880000"/>
              <a:gd name="connsiteX1" fmla="*/ 180000 w 360613"/>
              <a:gd name="connsiteY1" fmla="*/ 0 h 2880000"/>
              <a:gd name="connsiteX2" fmla="*/ 360613 w 360613"/>
              <a:gd name="connsiteY2" fmla="*/ 0 h 2880000"/>
              <a:gd name="connsiteX3" fmla="*/ 360613 w 360613"/>
              <a:gd name="connsiteY3" fmla="*/ 180000 h 2880000"/>
              <a:gd name="connsiteX4" fmla="*/ 180000 w 360613"/>
              <a:gd name="connsiteY4" fmla="*/ 180000 h 2880000"/>
              <a:gd name="connsiteX5" fmla="*/ 180000 w 360613"/>
              <a:gd name="connsiteY5" fmla="*/ 2700000 h 2880000"/>
              <a:gd name="connsiteX6" fmla="*/ 360000 w 360613"/>
              <a:gd name="connsiteY6" fmla="*/ 2700000 h 2880000"/>
              <a:gd name="connsiteX7" fmla="*/ 360000 w 360613"/>
              <a:gd name="connsiteY7" fmla="*/ 2880000 h 2880000"/>
              <a:gd name="connsiteX8" fmla="*/ 180000 w 360613"/>
              <a:gd name="connsiteY8" fmla="*/ 2880000 h 2880000"/>
              <a:gd name="connsiteX9" fmla="*/ 613 w 360613"/>
              <a:gd name="connsiteY9" fmla="*/ 2880000 h 2880000"/>
              <a:gd name="connsiteX10" fmla="*/ 0 w 360613"/>
              <a:gd name="connsiteY10" fmla="*/ 2880000 h 2880000"/>
              <a:gd name="connsiteX11" fmla="*/ 0 w 360613"/>
              <a:gd name="connsiteY11" fmla="*/ 2700000 h 2880000"/>
              <a:gd name="connsiteX12" fmla="*/ 613 w 360613"/>
              <a:gd name="connsiteY12" fmla="*/ 2700000 h 2880000"/>
              <a:gd name="connsiteX13" fmla="*/ 613 w 360613"/>
              <a:gd name="connsiteY13" fmla="*/ 18000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613" h="2880000">
                <a:moveTo>
                  <a:pt x="613" y="0"/>
                </a:moveTo>
                <a:lnTo>
                  <a:pt x="180000" y="0"/>
                </a:lnTo>
                <a:lnTo>
                  <a:pt x="360613" y="0"/>
                </a:lnTo>
                <a:lnTo>
                  <a:pt x="360613" y="180000"/>
                </a:lnTo>
                <a:lnTo>
                  <a:pt x="180000" y="180000"/>
                </a:lnTo>
                <a:lnTo>
                  <a:pt x="180000" y="2700000"/>
                </a:lnTo>
                <a:lnTo>
                  <a:pt x="360000" y="2700000"/>
                </a:lnTo>
                <a:lnTo>
                  <a:pt x="360000" y="2880000"/>
                </a:lnTo>
                <a:lnTo>
                  <a:pt x="180000" y="2880000"/>
                </a:lnTo>
                <a:lnTo>
                  <a:pt x="613" y="2880000"/>
                </a:lnTo>
                <a:lnTo>
                  <a:pt x="0" y="2880000"/>
                </a:lnTo>
                <a:lnTo>
                  <a:pt x="0" y="2700000"/>
                </a:lnTo>
                <a:lnTo>
                  <a:pt x="613" y="2700000"/>
                </a:lnTo>
                <a:lnTo>
                  <a:pt x="613" y="18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platzhalter 14"/>
          <p:cNvSpPr>
            <a:spLocks noGrp="1"/>
          </p:cNvSpPr>
          <p:nvPr>
            <p:ph type="body" sz="quarter" idx="15" hasCustomPrompt="1"/>
          </p:nvPr>
        </p:nvSpPr>
        <p:spPr>
          <a:xfrm>
            <a:off x="6288090" y="2528888"/>
            <a:ext cx="5545138" cy="2033587"/>
          </a:xfrm>
          <a:prstGeom prst="rect">
            <a:avLst/>
          </a:prstGeom>
        </p:spPr>
        <p:txBody>
          <a:bodyPr lIns="0" tIns="0" rIns="0" bIns="0">
            <a:normAutofit/>
          </a:bodyPr>
          <a:lstStyle>
            <a:lvl1pPr marL="0" indent="0">
              <a:buNone/>
              <a:defRPr sz="1800">
                <a:solidFill>
                  <a:schemeClr val="tx2"/>
                </a:solidFill>
                <a:latin typeface="Roboto" panose="02000000000000000000" pitchFamily="2" charset="0"/>
                <a:ea typeface="Roboto" panose="02000000000000000000" pitchFamily="2" charset="0"/>
              </a:defRPr>
            </a:lvl1pPr>
            <a:lvl2pPr marL="355600" indent="-355600">
              <a:buClr>
                <a:schemeClr val="tx1"/>
              </a:buClr>
              <a:buFont typeface="Wingdings" panose="05000000000000000000" pitchFamily="2" charset="2"/>
              <a:buChar char="§"/>
              <a:defRPr sz="1800">
                <a:solidFill>
                  <a:schemeClr val="tx2"/>
                </a:solidFill>
                <a:latin typeface="Roboto" panose="02000000000000000000" pitchFamily="2" charset="0"/>
                <a:ea typeface="Roboto" panose="02000000000000000000" pitchFamily="2" charset="0"/>
              </a:defRPr>
            </a:lvl2pPr>
            <a:lvl3pPr marL="1143000" indent="-228600">
              <a:buClr>
                <a:srgbClr val="AF272F"/>
              </a:buClr>
              <a:buFont typeface="Wingdings" panose="05000000000000000000" pitchFamily="2" charset="2"/>
              <a:buChar char="§"/>
              <a:defRPr/>
            </a:lvl3pPr>
            <a:lvl4pPr marL="1600200" indent="-228600">
              <a:buClr>
                <a:srgbClr val="AF272F"/>
              </a:buClr>
              <a:buFont typeface="Wingdings" panose="05000000000000000000" pitchFamily="2" charset="2"/>
              <a:buChar char="§"/>
              <a:defRPr/>
            </a:lvl4pPr>
            <a:lvl5pPr marL="2057400" indent="-228600">
              <a:buClr>
                <a:srgbClr val="AF272F"/>
              </a:buClr>
              <a:buFont typeface="Wingdings" panose="05000000000000000000" pitchFamily="2" charset="2"/>
              <a:buChar char="§"/>
              <a:defRPr/>
            </a:lvl5pPr>
          </a:lstStyle>
          <a:p>
            <a:pPr lvl="0"/>
            <a:r>
              <a:rPr lang="de-DE" dirty="0" err="1" smtClean="0"/>
              <a:t>Bodytext</a:t>
            </a:r>
            <a:r>
              <a:rPr lang="de-DE" dirty="0" smtClean="0"/>
              <a:t> 18 </a:t>
            </a:r>
            <a:r>
              <a:rPr lang="de-DE" dirty="0" err="1" smtClean="0"/>
              <a:t>Pkt</a:t>
            </a:r>
            <a:endParaRPr lang="de-DE" dirty="0" smtClean="0"/>
          </a:p>
          <a:p>
            <a:pPr lvl="1"/>
            <a:r>
              <a:rPr lang="de-DE" dirty="0" smtClean="0"/>
              <a:t>Zweite Ebene</a:t>
            </a:r>
          </a:p>
        </p:txBody>
      </p:sp>
      <p:sp>
        <p:nvSpPr>
          <p:cNvPr id="14" name="Foliennummernplatzhalter 5"/>
          <p:cNvSpPr txBox="1">
            <a:spLocks/>
          </p:cNvSpPr>
          <p:nvPr userDrawn="1"/>
        </p:nvSpPr>
        <p:spPr>
          <a:xfrm>
            <a:off x="6604331" y="6189805"/>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4EB47-4E84-4DB2-AC43-F48E31E4B581}" type="slidenum">
              <a:rPr lang="de-DE" smtClean="0"/>
              <a:pPr/>
              <a:t>‹Nr.›</a:t>
            </a:fld>
            <a:endParaRPr lang="de-DE" dirty="0"/>
          </a:p>
        </p:txBody>
      </p:sp>
      <p:sp>
        <p:nvSpPr>
          <p:cNvPr id="11" name="Datumsplatzhalter 3"/>
          <p:cNvSpPr>
            <a:spLocks noGrp="1"/>
          </p:cNvSpPr>
          <p:nvPr>
            <p:ph type="dt" sz="half" idx="16"/>
          </p:nvPr>
        </p:nvSpPr>
        <p:spPr>
          <a:xfrm>
            <a:off x="297288" y="61875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9B69-0658-4679-B25A-B7367A61264D}" type="datetime4">
              <a:rPr lang="de-DE" smtClean="0"/>
              <a:t>1. Dezember 2021</a:t>
            </a:fld>
            <a:endParaRPr lang="de-DE" dirty="0"/>
          </a:p>
        </p:txBody>
      </p:sp>
    </p:spTree>
    <p:extLst>
      <p:ext uri="{BB962C8B-B14F-4D97-AF65-F5344CB8AC3E}">
        <p14:creationId xmlns:p14="http://schemas.microsoft.com/office/powerpoint/2010/main" val="397369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folie mit Headlin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4038600" y="6384925"/>
            <a:ext cx="4114800" cy="365125"/>
          </a:xfrm>
          <a:prstGeom prst="rect">
            <a:avLst/>
          </a:prstGeom>
        </p:spPr>
        <p:txBody>
          <a:bodyPr/>
          <a:lstStyle/>
          <a:p>
            <a:endParaRPr lang="de-DE" dirty="0"/>
          </a:p>
        </p:txBody>
      </p:sp>
      <p:sp>
        <p:nvSpPr>
          <p:cNvPr id="8" name="Rechteck 7"/>
          <p:cNvSpPr/>
          <p:nvPr userDrawn="1"/>
        </p:nvSpPr>
        <p:spPr>
          <a:xfrm>
            <a:off x="-5316" y="0"/>
            <a:ext cx="122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Freihandform 12"/>
          <p:cNvSpPr/>
          <p:nvPr userDrawn="1"/>
        </p:nvSpPr>
        <p:spPr>
          <a:xfrm>
            <a:off x="-19050" y="-10318"/>
            <a:ext cx="360001" cy="6868318"/>
          </a:xfrm>
          <a:custGeom>
            <a:avLst/>
            <a:gdLst>
              <a:gd name="connsiteX0" fmla="*/ 0 w 360001"/>
              <a:gd name="connsiteY0" fmla="*/ 0 h 6868318"/>
              <a:gd name="connsiteX1" fmla="*/ 360000 w 360001"/>
              <a:gd name="connsiteY1" fmla="*/ 0 h 6868318"/>
              <a:gd name="connsiteX2" fmla="*/ 360000 w 360001"/>
              <a:gd name="connsiteY2" fmla="*/ 180000 h 6868318"/>
              <a:gd name="connsiteX3" fmla="*/ 192088 w 360001"/>
              <a:gd name="connsiteY3" fmla="*/ 180000 h 6868318"/>
              <a:gd name="connsiteX4" fmla="*/ 192088 w 360001"/>
              <a:gd name="connsiteY4" fmla="*/ 6688318 h 6868318"/>
              <a:gd name="connsiteX5" fmla="*/ 360001 w 360001"/>
              <a:gd name="connsiteY5" fmla="*/ 6688318 h 6868318"/>
              <a:gd name="connsiteX6" fmla="*/ 360001 w 360001"/>
              <a:gd name="connsiteY6" fmla="*/ 6868318 h 6868318"/>
              <a:gd name="connsiteX7" fmla="*/ 192088 w 360001"/>
              <a:gd name="connsiteY7" fmla="*/ 6868318 h 6868318"/>
              <a:gd name="connsiteX8" fmla="*/ 1 w 360001"/>
              <a:gd name="connsiteY8" fmla="*/ 6868318 h 6868318"/>
              <a:gd name="connsiteX9" fmla="*/ 0 w 360001"/>
              <a:gd name="connsiteY9" fmla="*/ 6868318 h 6868318"/>
              <a:gd name="connsiteX10" fmla="*/ 0 w 360001"/>
              <a:gd name="connsiteY10" fmla="*/ 180000 h 6868318"/>
              <a:gd name="connsiteX11" fmla="*/ 0 w 360001"/>
              <a:gd name="connsiteY11" fmla="*/ 10318 h 686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01" h="6868318">
                <a:moveTo>
                  <a:pt x="0" y="0"/>
                </a:moveTo>
                <a:lnTo>
                  <a:pt x="360000" y="0"/>
                </a:lnTo>
                <a:lnTo>
                  <a:pt x="360000" y="180000"/>
                </a:lnTo>
                <a:lnTo>
                  <a:pt x="192088" y="180000"/>
                </a:lnTo>
                <a:lnTo>
                  <a:pt x="192088" y="6688318"/>
                </a:lnTo>
                <a:lnTo>
                  <a:pt x="360001" y="6688318"/>
                </a:lnTo>
                <a:lnTo>
                  <a:pt x="360001" y="6868318"/>
                </a:lnTo>
                <a:lnTo>
                  <a:pt x="192088" y="6868318"/>
                </a:lnTo>
                <a:lnTo>
                  <a:pt x="1" y="6868318"/>
                </a:lnTo>
                <a:lnTo>
                  <a:pt x="0" y="6868318"/>
                </a:lnTo>
                <a:lnTo>
                  <a:pt x="0" y="180000"/>
                </a:lnTo>
                <a:lnTo>
                  <a:pt x="0" y="1031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platzhalter 8"/>
          <p:cNvSpPr>
            <a:spLocks noGrp="1"/>
          </p:cNvSpPr>
          <p:nvPr>
            <p:ph type="body" sz="quarter" idx="13" hasCustomPrompt="1"/>
          </p:nvPr>
        </p:nvSpPr>
        <p:spPr>
          <a:xfrm>
            <a:off x="911225" y="2540618"/>
            <a:ext cx="8353425" cy="2519362"/>
          </a:xfrm>
          <a:prstGeom prst="rect">
            <a:avLst/>
          </a:prstGeom>
        </p:spPr>
        <p:txBody>
          <a:bodyPr lIns="0" tIns="0" rIns="0" bIns="0">
            <a:noAutofit/>
          </a:bodyPr>
          <a:lstStyle>
            <a:lvl1pPr marL="0" indent="0">
              <a:buNone/>
              <a:defRPr sz="5400" cap="all" baseline="0">
                <a:solidFill>
                  <a:schemeClr val="bg2"/>
                </a:solidFill>
                <a:latin typeface="Roboto Condensed Light" panose="02000000000000000000" pitchFamily="2" charset="0"/>
                <a:ea typeface="Roboto Condensed Light" panose="02000000000000000000" pitchFamily="2" charset="0"/>
              </a:defRPr>
            </a:lvl1pPr>
          </a:lstStyle>
          <a:p>
            <a:pPr lvl="0"/>
            <a:r>
              <a:rPr lang="de-DE" dirty="0" smtClean="0"/>
              <a:t>ZWISCHENFOLIE MIT HEADLINE</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8303" y="5927678"/>
            <a:ext cx="2478367" cy="948100"/>
          </a:xfrm>
          <a:prstGeom prst="rect">
            <a:avLst/>
          </a:prstGeom>
        </p:spPr>
      </p:pic>
    </p:spTree>
    <p:extLst>
      <p:ext uri="{BB962C8B-B14F-4D97-AF65-F5344CB8AC3E}">
        <p14:creationId xmlns:p14="http://schemas.microsoft.com/office/powerpoint/2010/main" val="200460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folie mit Bild und Headline">
    <p:spTree>
      <p:nvGrpSpPr>
        <p:cNvPr id="1" name=""/>
        <p:cNvGrpSpPr/>
        <p:nvPr/>
      </p:nvGrpSpPr>
      <p:grpSpPr>
        <a:xfrm>
          <a:off x="0" y="0"/>
          <a:ext cx="0" cy="0"/>
          <a:chOff x="0" y="0"/>
          <a:chExt cx="0" cy="0"/>
        </a:xfrm>
      </p:grpSpPr>
      <p:sp>
        <p:nvSpPr>
          <p:cNvPr id="7" name="Freihandform 6"/>
          <p:cNvSpPr/>
          <p:nvPr userDrawn="1"/>
        </p:nvSpPr>
        <p:spPr>
          <a:xfrm>
            <a:off x="0" y="0"/>
            <a:ext cx="12192000" cy="2763891"/>
          </a:xfrm>
          <a:custGeom>
            <a:avLst/>
            <a:gdLst>
              <a:gd name="connsiteX0" fmla="*/ 0 w 12192000"/>
              <a:gd name="connsiteY0" fmla="*/ 0 h 2763891"/>
              <a:gd name="connsiteX1" fmla="*/ 12192000 w 12192000"/>
              <a:gd name="connsiteY1" fmla="*/ 0 h 2763891"/>
              <a:gd name="connsiteX2" fmla="*/ 12192000 w 12192000"/>
              <a:gd name="connsiteY2" fmla="*/ 2043891 h 2763891"/>
              <a:gd name="connsiteX3" fmla="*/ 12192000 w 12192000"/>
              <a:gd name="connsiteY3" fmla="*/ 2408971 h 2763891"/>
              <a:gd name="connsiteX4" fmla="*/ 12192000 w 12192000"/>
              <a:gd name="connsiteY4" fmla="*/ 2763891 h 2763891"/>
              <a:gd name="connsiteX5" fmla="*/ 12012000 w 12192000"/>
              <a:gd name="connsiteY5" fmla="*/ 2763891 h 2763891"/>
              <a:gd name="connsiteX6" fmla="*/ 12012000 w 12192000"/>
              <a:gd name="connsiteY6" fmla="*/ 2408971 h 2763891"/>
              <a:gd name="connsiteX7" fmla="*/ 180000 w 12192000"/>
              <a:gd name="connsiteY7" fmla="*/ 2408971 h 2763891"/>
              <a:gd name="connsiteX8" fmla="*/ 180000 w 12192000"/>
              <a:gd name="connsiteY8" fmla="*/ 2763891 h 2763891"/>
              <a:gd name="connsiteX9" fmla="*/ 0 w 12192000"/>
              <a:gd name="connsiteY9" fmla="*/ 2763891 h 2763891"/>
              <a:gd name="connsiteX10" fmla="*/ 0 w 12192000"/>
              <a:gd name="connsiteY10" fmla="*/ 2408971 h 2763891"/>
              <a:gd name="connsiteX11" fmla="*/ 0 w 12192000"/>
              <a:gd name="connsiteY11" fmla="*/ 2043891 h 276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763891">
                <a:moveTo>
                  <a:pt x="0" y="0"/>
                </a:moveTo>
                <a:lnTo>
                  <a:pt x="12192000" y="0"/>
                </a:lnTo>
                <a:lnTo>
                  <a:pt x="12192000" y="2043891"/>
                </a:lnTo>
                <a:lnTo>
                  <a:pt x="12192000" y="2408971"/>
                </a:lnTo>
                <a:lnTo>
                  <a:pt x="12192000" y="2763891"/>
                </a:lnTo>
                <a:lnTo>
                  <a:pt x="12012000" y="2763891"/>
                </a:lnTo>
                <a:lnTo>
                  <a:pt x="12012000" y="2408971"/>
                </a:lnTo>
                <a:lnTo>
                  <a:pt x="180000" y="2408971"/>
                </a:lnTo>
                <a:lnTo>
                  <a:pt x="180000" y="2763891"/>
                </a:lnTo>
                <a:lnTo>
                  <a:pt x="0" y="2763891"/>
                </a:lnTo>
                <a:lnTo>
                  <a:pt x="0" y="2408971"/>
                </a:lnTo>
                <a:lnTo>
                  <a:pt x="0" y="2043891"/>
                </a:ln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platzhalter 8"/>
          <p:cNvSpPr>
            <a:spLocks noGrp="1"/>
          </p:cNvSpPr>
          <p:nvPr>
            <p:ph type="body" sz="quarter" idx="13" hasCustomPrompt="1"/>
          </p:nvPr>
        </p:nvSpPr>
        <p:spPr>
          <a:xfrm>
            <a:off x="911225" y="3429000"/>
            <a:ext cx="8353425" cy="2519362"/>
          </a:xfrm>
          <a:prstGeom prst="rect">
            <a:avLst/>
          </a:prstGeom>
        </p:spPr>
        <p:txBody>
          <a:bodyPr lIns="0" tIns="0" rIns="0" bIns="0">
            <a:noAutofit/>
          </a:bodyPr>
          <a:lstStyle>
            <a:lvl1pPr marL="0" indent="0">
              <a:buNone/>
              <a:defRPr sz="5400" cap="all" baseline="0">
                <a:solidFill>
                  <a:schemeClr val="accent1"/>
                </a:solidFill>
                <a:latin typeface="Roboto Condensed Light" panose="02000000000000000000" pitchFamily="2" charset="0"/>
                <a:ea typeface="Roboto Condensed Light" panose="02000000000000000000" pitchFamily="2" charset="0"/>
              </a:defRPr>
            </a:lvl1pPr>
          </a:lstStyle>
          <a:p>
            <a:pPr lvl="0"/>
            <a:r>
              <a:rPr lang="de-DE" dirty="0" smtClean="0"/>
              <a:t>ZWISCHENFOLIE MIT BILD UND HEADLINE</a:t>
            </a:r>
          </a:p>
        </p:txBody>
      </p:sp>
      <p:sp>
        <p:nvSpPr>
          <p:cNvPr id="12" name="Foliennummernplatzhalter 5"/>
          <p:cNvSpPr txBox="1">
            <a:spLocks/>
          </p:cNvSpPr>
          <p:nvPr userDrawn="1"/>
        </p:nvSpPr>
        <p:spPr>
          <a:xfrm>
            <a:off x="6604331" y="6183365"/>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4EB47-4E84-4DB2-AC43-F48E31E4B581}" type="slidenum">
              <a:rPr lang="de-DE" smtClean="0"/>
              <a:pPr/>
              <a:t>‹Nr.›</a:t>
            </a:fld>
            <a:endParaRPr lang="de-DE" dirty="0"/>
          </a:p>
        </p:txBody>
      </p:sp>
    </p:spTree>
    <p:extLst>
      <p:ext uri="{BB962C8B-B14F-4D97-AF65-F5344CB8AC3E}">
        <p14:creationId xmlns:p14="http://schemas.microsoft.com/office/powerpoint/2010/main" val="303802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folie mit Headline">
    <p:spTree>
      <p:nvGrpSpPr>
        <p:cNvPr id="1" name=""/>
        <p:cNvGrpSpPr/>
        <p:nvPr/>
      </p:nvGrpSpPr>
      <p:grpSpPr>
        <a:xfrm>
          <a:off x="0" y="0"/>
          <a:ext cx="0" cy="0"/>
          <a:chOff x="0" y="0"/>
          <a:chExt cx="0" cy="0"/>
        </a:xfrm>
      </p:grpSpPr>
      <p:sp>
        <p:nvSpPr>
          <p:cNvPr id="9" name="Textplatzhalter 8"/>
          <p:cNvSpPr>
            <a:spLocks noGrp="1"/>
          </p:cNvSpPr>
          <p:nvPr>
            <p:ph type="body" sz="quarter" idx="13" hasCustomPrompt="1"/>
          </p:nvPr>
        </p:nvSpPr>
        <p:spPr>
          <a:xfrm>
            <a:off x="911225" y="2528888"/>
            <a:ext cx="8353425" cy="2519362"/>
          </a:xfrm>
          <a:prstGeom prst="rect">
            <a:avLst/>
          </a:prstGeom>
        </p:spPr>
        <p:txBody>
          <a:bodyPr lIns="0" tIns="0" rIns="0" bIns="0">
            <a:noAutofit/>
          </a:bodyPr>
          <a:lstStyle>
            <a:lvl1pPr marL="0" indent="0">
              <a:buNone/>
              <a:defRPr sz="5400" cap="all" baseline="0">
                <a:solidFill>
                  <a:schemeClr val="accent1"/>
                </a:solidFill>
                <a:latin typeface="Roboto Condensed Light" panose="02000000000000000000" pitchFamily="2" charset="0"/>
                <a:ea typeface="Roboto Condensed Light" panose="02000000000000000000" pitchFamily="2" charset="0"/>
              </a:defRPr>
            </a:lvl1pPr>
          </a:lstStyle>
          <a:p>
            <a:pPr lvl="0"/>
            <a:r>
              <a:rPr lang="de-DE" dirty="0" smtClean="0"/>
              <a:t>ZWISCHENFOLIE MIT</a:t>
            </a:r>
            <a:br>
              <a:rPr lang="de-DE" dirty="0" smtClean="0"/>
            </a:br>
            <a:r>
              <a:rPr lang="de-DE" dirty="0" smtClean="0"/>
              <a:t>HEADLINE</a:t>
            </a:r>
          </a:p>
        </p:txBody>
      </p:sp>
      <p:sp>
        <p:nvSpPr>
          <p:cNvPr id="8" name="Freihandform 7"/>
          <p:cNvSpPr/>
          <p:nvPr userDrawn="1"/>
        </p:nvSpPr>
        <p:spPr>
          <a:xfrm>
            <a:off x="0" y="-10318"/>
            <a:ext cx="360001" cy="6868318"/>
          </a:xfrm>
          <a:custGeom>
            <a:avLst/>
            <a:gdLst>
              <a:gd name="connsiteX0" fmla="*/ 0 w 360001"/>
              <a:gd name="connsiteY0" fmla="*/ 0 h 6868318"/>
              <a:gd name="connsiteX1" fmla="*/ 360000 w 360001"/>
              <a:gd name="connsiteY1" fmla="*/ 0 h 6868318"/>
              <a:gd name="connsiteX2" fmla="*/ 360000 w 360001"/>
              <a:gd name="connsiteY2" fmla="*/ 180000 h 6868318"/>
              <a:gd name="connsiteX3" fmla="*/ 192088 w 360001"/>
              <a:gd name="connsiteY3" fmla="*/ 180000 h 6868318"/>
              <a:gd name="connsiteX4" fmla="*/ 192088 w 360001"/>
              <a:gd name="connsiteY4" fmla="*/ 6688318 h 6868318"/>
              <a:gd name="connsiteX5" fmla="*/ 360001 w 360001"/>
              <a:gd name="connsiteY5" fmla="*/ 6688318 h 6868318"/>
              <a:gd name="connsiteX6" fmla="*/ 360001 w 360001"/>
              <a:gd name="connsiteY6" fmla="*/ 6868318 h 6868318"/>
              <a:gd name="connsiteX7" fmla="*/ 192088 w 360001"/>
              <a:gd name="connsiteY7" fmla="*/ 6868318 h 6868318"/>
              <a:gd name="connsiteX8" fmla="*/ 1 w 360001"/>
              <a:gd name="connsiteY8" fmla="*/ 6868318 h 6868318"/>
              <a:gd name="connsiteX9" fmla="*/ 0 w 360001"/>
              <a:gd name="connsiteY9" fmla="*/ 6868318 h 6868318"/>
              <a:gd name="connsiteX10" fmla="*/ 0 w 360001"/>
              <a:gd name="connsiteY10" fmla="*/ 180000 h 6868318"/>
              <a:gd name="connsiteX11" fmla="*/ 0 w 360001"/>
              <a:gd name="connsiteY11" fmla="*/ 10318 h 686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01" h="6868318">
                <a:moveTo>
                  <a:pt x="0" y="0"/>
                </a:moveTo>
                <a:lnTo>
                  <a:pt x="360000" y="0"/>
                </a:lnTo>
                <a:lnTo>
                  <a:pt x="360000" y="180000"/>
                </a:lnTo>
                <a:lnTo>
                  <a:pt x="192088" y="180000"/>
                </a:lnTo>
                <a:lnTo>
                  <a:pt x="192088" y="6688318"/>
                </a:lnTo>
                <a:lnTo>
                  <a:pt x="360001" y="6688318"/>
                </a:lnTo>
                <a:lnTo>
                  <a:pt x="360001" y="6868318"/>
                </a:lnTo>
                <a:lnTo>
                  <a:pt x="192088" y="6868318"/>
                </a:lnTo>
                <a:lnTo>
                  <a:pt x="1" y="6868318"/>
                </a:lnTo>
                <a:lnTo>
                  <a:pt x="0" y="6868318"/>
                </a:lnTo>
                <a:lnTo>
                  <a:pt x="0" y="180000"/>
                </a:lnTo>
                <a:lnTo>
                  <a:pt x="0" y="103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Foliennummernplatzhalter 5"/>
          <p:cNvSpPr txBox="1">
            <a:spLocks/>
          </p:cNvSpPr>
          <p:nvPr userDrawn="1"/>
        </p:nvSpPr>
        <p:spPr>
          <a:xfrm>
            <a:off x="6604331" y="6189805"/>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4EB47-4E84-4DB2-AC43-F48E31E4B581}" type="slidenum">
              <a:rPr lang="de-DE" smtClean="0"/>
              <a:pPr/>
              <a:t>‹Nr.›</a:t>
            </a:fld>
            <a:endParaRPr lang="de-DE" dirty="0"/>
          </a:p>
        </p:txBody>
      </p:sp>
    </p:spTree>
    <p:extLst>
      <p:ext uri="{BB962C8B-B14F-4D97-AF65-F5344CB8AC3E}">
        <p14:creationId xmlns:p14="http://schemas.microsoft.com/office/powerpoint/2010/main" val="168991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5" name="Freihandform 4"/>
          <p:cNvSpPr/>
          <p:nvPr userDrawn="1"/>
        </p:nvSpPr>
        <p:spPr>
          <a:xfrm>
            <a:off x="0" y="0"/>
            <a:ext cx="12192000" cy="1846894"/>
          </a:xfrm>
          <a:custGeom>
            <a:avLst/>
            <a:gdLst>
              <a:gd name="connsiteX0" fmla="*/ 0 w 12192000"/>
              <a:gd name="connsiteY0" fmla="*/ 0 h 1846894"/>
              <a:gd name="connsiteX1" fmla="*/ 12192000 w 12192000"/>
              <a:gd name="connsiteY1" fmla="*/ 0 h 1846894"/>
              <a:gd name="connsiteX2" fmla="*/ 12192000 w 12192000"/>
              <a:gd name="connsiteY2" fmla="*/ 1126894 h 1846894"/>
              <a:gd name="connsiteX3" fmla="*/ 12192000 w 12192000"/>
              <a:gd name="connsiteY3" fmla="*/ 1486894 h 1846894"/>
              <a:gd name="connsiteX4" fmla="*/ 12192000 w 12192000"/>
              <a:gd name="connsiteY4" fmla="*/ 1846894 h 1846894"/>
              <a:gd name="connsiteX5" fmla="*/ 12012000 w 12192000"/>
              <a:gd name="connsiteY5" fmla="*/ 1846894 h 1846894"/>
              <a:gd name="connsiteX6" fmla="*/ 12012000 w 12192000"/>
              <a:gd name="connsiteY6" fmla="*/ 1486894 h 1846894"/>
              <a:gd name="connsiteX7" fmla="*/ 180000 w 12192000"/>
              <a:gd name="connsiteY7" fmla="*/ 1486894 h 1846894"/>
              <a:gd name="connsiteX8" fmla="*/ 180000 w 12192000"/>
              <a:gd name="connsiteY8" fmla="*/ 1846894 h 1846894"/>
              <a:gd name="connsiteX9" fmla="*/ 0 w 12192000"/>
              <a:gd name="connsiteY9" fmla="*/ 1846894 h 1846894"/>
              <a:gd name="connsiteX10" fmla="*/ 0 w 12192000"/>
              <a:gd name="connsiteY10" fmla="*/ 1126894 h 1846894"/>
              <a:gd name="connsiteX11" fmla="*/ 0 w 12192000"/>
              <a:gd name="connsiteY11" fmla="*/ 1126894 h 18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846894">
                <a:moveTo>
                  <a:pt x="0" y="0"/>
                </a:moveTo>
                <a:lnTo>
                  <a:pt x="12192000" y="0"/>
                </a:lnTo>
                <a:lnTo>
                  <a:pt x="12192000" y="1126894"/>
                </a:lnTo>
                <a:lnTo>
                  <a:pt x="12192000" y="1486894"/>
                </a:lnTo>
                <a:lnTo>
                  <a:pt x="12192000" y="1846894"/>
                </a:lnTo>
                <a:lnTo>
                  <a:pt x="12012000" y="1846894"/>
                </a:lnTo>
                <a:lnTo>
                  <a:pt x="12012000" y="1486894"/>
                </a:lnTo>
                <a:lnTo>
                  <a:pt x="180000" y="1486894"/>
                </a:lnTo>
                <a:lnTo>
                  <a:pt x="180000" y="1846894"/>
                </a:lnTo>
                <a:lnTo>
                  <a:pt x="0" y="1846894"/>
                </a:lnTo>
                <a:lnTo>
                  <a:pt x="0" y="1126894"/>
                </a:lnTo>
                <a:lnTo>
                  <a:pt x="0" y="1126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userDrawn="1"/>
        </p:nvSpPr>
        <p:spPr>
          <a:xfrm>
            <a:off x="911225" y="2403093"/>
            <a:ext cx="8353425" cy="1661993"/>
          </a:xfrm>
          <a:prstGeom prst="rect">
            <a:avLst/>
          </a:prstGeom>
          <a:noFill/>
        </p:spPr>
        <p:txBody>
          <a:bodyPr wrap="square" lIns="0" tIns="0" rIns="0" bIns="0" rtlCol="0">
            <a:noAutofit/>
          </a:bodyPr>
          <a:lstStyle/>
          <a:p>
            <a:r>
              <a:rPr lang="de-DE" sz="5400" dirty="0" smtClean="0">
                <a:solidFill>
                  <a:schemeClr val="accent1"/>
                </a:solidFill>
                <a:latin typeface="Roboto Condensed Light" panose="02000000000000000000" pitchFamily="2" charset="0"/>
                <a:ea typeface="Roboto Condensed Light" panose="02000000000000000000" pitchFamily="2" charset="0"/>
              </a:rPr>
              <a:t>VIELEN DANK FÜR</a:t>
            </a:r>
            <a:br>
              <a:rPr lang="de-DE" sz="5400" dirty="0" smtClean="0">
                <a:solidFill>
                  <a:schemeClr val="accent1"/>
                </a:solidFill>
                <a:latin typeface="Roboto Condensed Light" panose="02000000000000000000" pitchFamily="2" charset="0"/>
                <a:ea typeface="Roboto Condensed Light" panose="02000000000000000000" pitchFamily="2" charset="0"/>
              </a:rPr>
            </a:br>
            <a:r>
              <a:rPr lang="de-DE" sz="5400" dirty="0" smtClean="0">
                <a:solidFill>
                  <a:schemeClr val="accent1"/>
                </a:solidFill>
                <a:latin typeface="Roboto Condensed Light" panose="02000000000000000000" pitchFamily="2" charset="0"/>
                <a:ea typeface="Roboto Condensed Light" panose="02000000000000000000" pitchFamily="2" charset="0"/>
              </a:rPr>
              <a:t>IHRE</a:t>
            </a:r>
            <a:r>
              <a:rPr lang="de-DE" sz="5400" baseline="0" dirty="0" smtClean="0">
                <a:solidFill>
                  <a:schemeClr val="accent1"/>
                </a:solidFill>
                <a:latin typeface="Roboto Condensed Light" panose="02000000000000000000" pitchFamily="2" charset="0"/>
                <a:ea typeface="Roboto Condensed Light" panose="02000000000000000000" pitchFamily="2" charset="0"/>
              </a:rPr>
              <a:t> </a:t>
            </a:r>
            <a:r>
              <a:rPr lang="de-DE" sz="5400" cap="all" baseline="0" dirty="0" smtClean="0">
                <a:solidFill>
                  <a:schemeClr val="accent1"/>
                </a:solidFill>
                <a:latin typeface="Roboto Condensed Light" panose="02000000000000000000" pitchFamily="2" charset="0"/>
                <a:ea typeface="Roboto Condensed Light" panose="02000000000000000000" pitchFamily="2" charset="0"/>
              </a:rPr>
              <a:t>AUFMERKSAMKEIT</a:t>
            </a:r>
            <a:r>
              <a:rPr lang="de-DE" sz="5400" baseline="0" dirty="0" smtClean="0">
                <a:solidFill>
                  <a:schemeClr val="accent1"/>
                </a:solidFill>
                <a:latin typeface="Roboto Condensed Light" panose="02000000000000000000" pitchFamily="2" charset="0"/>
                <a:ea typeface="Roboto Condensed Light" panose="02000000000000000000" pitchFamily="2" charset="0"/>
              </a:rPr>
              <a:t>!</a:t>
            </a:r>
            <a:endParaRPr lang="de-DE" sz="5400" dirty="0">
              <a:solidFill>
                <a:schemeClr val="accent1"/>
              </a:solidFill>
              <a:latin typeface="Roboto Condensed Light" panose="02000000000000000000" pitchFamily="2" charset="0"/>
              <a:ea typeface="Roboto Condensed Light" panose="02000000000000000000" pitchFamily="2" charset="0"/>
            </a:endParaRPr>
          </a:p>
        </p:txBody>
      </p:sp>
      <p:sp>
        <p:nvSpPr>
          <p:cNvPr id="12" name="Textfeld 11"/>
          <p:cNvSpPr txBox="1"/>
          <p:nvPr userDrawn="1"/>
        </p:nvSpPr>
        <p:spPr>
          <a:xfrm>
            <a:off x="362960" y="416885"/>
            <a:ext cx="3050959" cy="710067"/>
          </a:xfrm>
          <a:prstGeom prst="rect">
            <a:avLst/>
          </a:prstGeom>
          <a:noFill/>
        </p:spPr>
        <p:txBody>
          <a:bodyPr wrap="square" lIns="0" tIns="46800" rIns="0" bIns="46800" rtlCol="0" anchor="ctr" anchorCtr="0">
            <a:spAutoFit/>
          </a:bodyPr>
          <a:lstStyle/>
          <a:p>
            <a:r>
              <a:rPr lang="de-DE" sz="4000" cap="all" baseline="0" dirty="0" smtClean="0">
                <a:solidFill>
                  <a:schemeClr val="bg2"/>
                </a:solidFill>
                <a:latin typeface="Roboto Condensed Light" panose="02000000000000000000" pitchFamily="2" charset="0"/>
                <a:ea typeface="Roboto Condensed Light" panose="02000000000000000000" pitchFamily="2" charset="0"/>
              </a:rPr>
              <a:t>KONTAKT</a:t>
            </a:r>
            <a:endParaRPr lang="de-DE" sz="4000" cap="all" baseline="0" dirty="0">
              <a:solidFill>
                <a:schemeClr val="bg2"/>
              </a:solidFill>
              <a:latin typeface="Roboto Condensed Light" panose="02000000000000000000" pitchFamily="2" charset="0"/>
              <a:ea typeface="Roboto Condensed Light" panose="02000000000000000000" pitchFamily="2" charset="0"/>
            </a:endParaRPr>
          </a:p>
        </p:txBody>
      </p:sp>
      <p:sp>
        <p:nvSpPr>
          <p:cNvPr id="9" name="Datumsplatzhalter 3"/>
          <p:cNvSpPr>
            <a:spLocks noGrp="1"/>
          </p:cNvSpPr>
          <p:nvPr>
            <p:ph type="dt" sz="half" idx="2"/>
          </p:nvPr>
        </p:nvSpPr>
        <p:spPr>
          <a:xfrm>
            <a:off x="844639" y="619712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A06E1-E253-456A-BF1E-08B57FC6C8D1}" type="datetime4">
              <a:rPr lang="de-DE" smtClean="0"/>
              <a:t>1. Dezember 2021</a:t>
            </a:fld>
            <a:endParaRPr lang="de-DE" dirty="0"/>
          </a:p>
        </p:txBody>
      </p:sp>
      <p:sp>
        <p:nvSpPr>
          <p:cNvPr id="19" name="Untertitel 2"/>
          <p:cNvSpPr>
            <a:spLocks noGrp="1"/>
          </p:cNvSpPr>
          <p:nvPr>
            <p:ph type="subTitle" idx="13" hasCustomPrompt="1"/>
          </p:nvPr>
        </p:nvSpPr>
        <p:spPr>
          <a:xfrm>
            <a:off x="2346325" y="4748532"/>
            <a:ext cx="3570288" cy="1231106"/>
          </a:xfrm>
          <a:prstGeom prst="rect">
            <a:avLst/>
          </a:prstGeom>
        </p:spPr>
        <p:txBody>
          <a:bodyPr wrap="square" lIns="0" tIns="0" rIns="0" bIns="0">
            <a:noAutofit/>
          </a:bodyPr>
          <a:lstStyle>
            <a:lvl1pPr marL="0" indent="0" algn="l">
              <a:lnSpc>
                <a:spcPct val="100000"/>
              </a:lnSpc>
              <a:spcBef>
                <a:spcPts val="0"/>
              </a:spcBef>
              <a:buNone/>
              <a:defRPr sz="18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Vorname Nachname</a:t>
            </a:r>
            <a:br>
              <a:rPr lang="de-DE" dirty="0" smtClean="0"/>
            </a:br>
            <a:r>
              <a:rPr lang="de-DE" dirty="0" smtClean="0"/>
              <a:t>Funktionsbezeichnung</a:t>
            </a:r>
            <a:br>
              <a:rPr lang="de-DE" dirty="0" smtClean="0"/>
            </a:br>
            <a:r>
              <a:rPr lang="de-DE" dirty="0" smtClean="0"/>
              <a:t>Tel</a:t>
            </a:r>
            <a:br>
              <a:rPr lang="de-DE" dirty="0" smtClean="0"/>
            </a:br>
            <a:r>
              <a:rPr lang="de-DE" dirty="0" smtClean="0"/>
              <a:t>E-Mail</a:t>
            </a:r>
            <a:endParaRPr lang="de-DE" dirty="0"/>
          </a:p>
        </p:txBody>
      </p:sp>
      <p:sp>
        <p:nvSpPr>
          <p:cNvPr id="20" name="Freihandform 19"/>
          <p:cNvSpPr/>
          <p:nvPr userDrawn="1"/>
        </p:nvSpPr>
        <p:spPr>
          <a:xfrm>
            <a:off x="911225" y="4719942"/>
            <a:ext cx="154947" cy="1237471"/>
          </a:xfrm>
          <a:custGeom>
            <a:avLst/>
            <a:gdLst>
              <a:gd name="connsiteX0" fmla="*/ 613 w 360613"/>
              <a:gd name="connsiteY0" fmla="*/ 0 h 2880000"/>
              <a:gd name="connsiteX1" fmla="*/ 180000 w 360613"/>
              <a:gd name="connsiteY1" fmla="*/ 0 h 2880000"/>
              <a:gd name="connsiteX2" fmla="*/ 360613 w 360613"/>
              <a:gd name="connsiteY2" fmla="*/ 0 h 2880000"/>
              <a:gd name="connsiteX3" fmla="*/ 360613 w 360613"/>
              <a:gd name="connsiteY3" fmla="*/ 180000 h 2880000"/>
              <a:gd name="connsiteX4" fmla="*/ 180000 w 360613"/>
              <a:gd name="connsiteY4" fmla="*/ 180000 h 2880000"/>
              <a:gd name="connsiteX5" fmla="*/ 180000 w 360613"/>
              <a:gd name="connsiteY5" fmla="*/ 2700000 h 2880000"/>
              <a:gd name="connsiteX6" fmla="*/ 360000 w 360613"/>
              <a:gd name="connsiteY6" fmla="*/ 2700000 h 2880000"/>
              <a:gd name="connsiteX7" fmla="*/ 360000 w 360613"/>
              <a:gd name="connsiteY7" fmla="*/ 2880000 h 2880000"/>
              <a:gd name="connsiteX8" fmla="*/ 180000 w 360613"/>
              <a:gd name="connsiteY8" fmla="*/ 2880000 h 2880000"/>
              <a:gd name="connsiteX9" fmla="*/ 613 w 360613"/>
              <a:gd name="connsiteY9" fmla="*/ 2880000 h 2880000"/>
              <a:gd name="connsiteX10" fmla="*/ 0 w 360613"/>
              <a:gd name="connsiteY10" fmla="*/ 2880000 h 2880000"/>
              <a:gd name="connsiteX11" fmla="*/ 0 w 360613"/>
              <a:gd name="connsiteY11" fmla="*/ 2700000 h 2880000"/>
              <a:gd name="connsiteX12" fmla="*/ 613 w 360613"/>
              <a:gd name="connsiteY12" fmla="*/ 2700000 h 2880000"/>
              <a:gd name="connsiteX13" fmla="*/ 613 w 360613"/>
              <a:gd name="connsiteY13" fmla="*/ 18000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613" h="2880000">
                <a:moveTo>
                  <a:pt x="613" y="0"/>
                </a:moveTo>
                <a:lnTo>
                  <a:pt x="180000" y="0"/>
                </a:lnTo>
                <a:lnTo>
                  <a:pt x="360613" y="0"/>
                </a:lnTo>
                <a:lnTo>
                  <a:pt x="360613" y="180000"/>
                </a:lnTo>
                <a:lnTo>
                  <a:pt x="180000" y="180000"/>
                </a:lnTo>
                <a:lnTo>
                  <a:pt x="180000" y="2700000"/>
                </a:lnTo>
                <a:lnTo>
                  <a:pt x="360000" y="2700000"/>
                </a:lnTo>
                <a:lnTo>
                  <a:pt x="360000" y="2880000"/>
                </a:lnTo>
                <a:lnTo>
                  <a:pt x="180000" y="2880000"/>
                </a:lnTo>
                <a:lnTo>
                  <a:pt x="613" y="2880000"/>
                </a:lnTo>
                <a:lnTo>
                  <a:pt x="0" y="2880000"/>
                </a:lnTo>
                <a:lnTo>
                  <a:pt x="0" y="2700000"/>
                </a:lnTo>
                <a:lnTo>
                  <a:pt x="613" y="2700000"/>
                </a:lnTo>
                <a:lnTo>
                  <a:pt x="613" y="18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p:cNvSpPr txBox="1"/>
          <p:nvPr userDrawn="1"/>
        </p:nvSpPr>
        <p:spPr>
          <a:xfrm>
            <a:off x="7260808" y="4719942"/>
            <a:ext cx="2989262" cy="1200329"/>
          </a:xfrm>
          <a:prstGeom prst="rect">
            <a:avLst/>
          </a:prstGeom>
          <a:noFill/>
        </p:spPr>
        <p:txBody>
          <a:bodyPr wrap="square" rtlCol="0">
            <a:noAutofit/>
          </a:bodyPr>
          <a:lstStyle/>
          <a:p>
            <a:r>
              <a:rPr lang="de-DE" dirty="0" smtClean="0">
                <a:latin typeface="+mj-lt"/>
              </a:rPr>
              <a:t>WM Datenservice</a:t>
            </a:r>
          </a:p>
          <a:p>
            <a:r>
              <a:rPr lang="de-DE" dirty="0" smtClean="0">
                <a:latin typeface="+mj-lt"/>
              </a:rPr>
              <a:t>Düsseldorfer</a:t>
            </a:r>
            <a:r>
              <a:rPr lang="de-DE" baseline="0" dirty="0" smtClean="0">
                <a:latin typeface="+mj-lt"/>
              </a:rPr>
              <a:t> Str. 16</a:t>
            </a:r>
          </a:p>
          <a:p>
            <a:r>
              <a:rPr lang="de-DE" baseline="0" dirty="0" smtClean="0">
                <a:latin typeface="+mj-lt"/>
              </a:rPr>
              <a:t>60329 Frankfurt am Main</a:t>
            </a:r>
          </a:p>
          <a:p>
            <a:r>
              <a:rPr lang="de-DE" baseline="0" dirty="0" smtClean="0">
                <a:latin typeface="+mj-lt"/>
              </a:rPr>
              <a:t>Tel +49 69 2732 0</a:t>
            </a:r>
            <a:endParaRPr lang="de-DE" dirty="0">
              <a:latin typeface="+mj-lt"/>
            </a:endParaRPr>
          </a:p>
        </p:txBody>
      </p:sp>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2193" y="4770389"/>
            <a:ext cx="1163247" cy="1163247"/>
          </a:xfrm>
          <a:prstGeom prst="rect">
            <a:avLst/>
          </a:prstGeom>
        </p:spPr>
      </p:pic>
      <p:sp>
        <p:nvSpPr>
          <p:cNvPr id="8" name="Bildplatzhalter 7"/>
          <p:cNvSpPr>
            <a:spLocks noGrp="1"/>
          </p:cNvSpPr>
          <p:nvPr>
            <p:ph type="pic" sz="quarter" idx="14" hasCustomPrompt="1"/>
          </p:nvPr>
        </p:nvSpPr>
        <p:spPr>
          <a:xfrm>
            <a:off x="989013" y="4789356"/>
            <a:ext cx="1093787" cy="1093787"/>
          </a:xfrm>
          <a:prstGeom prst="rect">
            <a:avLst/>
          </a:prstGeom>
        </p:spPr>
        <p:txBody>
          <a:bodyPr/>
          <a:lstStyle>
            <a:lvl1pPr marL="0" indent="0">
              <a:buFontTx/>
              <a:buNone/>
              <a:defRPr/>
            </a:lvl1pPr>
          </a:lstStyle>
          <a:p>
            <a:r>
              <a:rPr lang="de-DE" dirty="0" smtClean="0"/>
              <a:t>Foto</a:t>
            </a:r>
            <a:endParaRPr lang="de-DE" dirty="0"/>
          </a:p>
        </p:txBody>
      </p:sp>
    </p:spTree>
    <p:extLst>
      <p:ext uri="{BB962C8B-B14F-4D97-AF65-F5344CB8AC3E}">
        <p14:creationId xmlns:p14="http://schemas.microsoft.com/office/powerpoint/2010/main" val="68109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556693" y="5918486"/>
            <a:ext cx="2455922" cy="939514"/>
          </a:xfrm>
          <a:prstGeom prst="rect">
            <a:avLst/>
          </a:prstGeom>
        </p:spPr>
      </p:pic>
      <p:sp>
        <p:nvSpPr>
          <p:cNvPr id="7" name="Datumsplatzhalter 3"/>
          <p:cNvSpPr>
            <a:spLocks noGrp="1"/>
          </p:cNvSpPr>
          <p:nvPr>
            <p:ph type="dt" sz="half" idx="2"/>
          </p:nvPr>
        </p:nvSpPr>
        <p:spPr>
          <a:xfrm>
            <a:off x="812976" y="61810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1869F-D2C8-4C09-86C5-6FD143D84187}" type="datetime4">
              <a:rPr lang="de-DE" smtClean="0"/>
              <a:t>1. Dezember 2021</a:t>
            </a:fld>
            <a:endParaRPr lang="de-DE" dirty="0"/>
          </a:p>
        </p:txBody>
      </p:sp>
    </p:spTree>
    <p:extLst>
      <p:ext uri="{BB962C8B-B14F-4D97-AF65-F5344CB8AC3E}">
        <p14:creationId xmlns:p14="http://schemas.microsoft.com/office/powerpoint/2010/main" val="5886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51" r:id="rId5"/>
    <p:sldLayoutId id="2147483654" r:id="rId6"/>
    <p:sldLayoutId id="2147483660" r:id="rId7"/>
    <p:sldLayoutId id="2147483655"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727" userDrawn="1">
          <p15:clr>
            <a:srgbClr val="F26B43"/>
          </p15:clr>
        </p15:guide>
        <p15:guide id="3" orient="horz" pos="4201" userDrawn="1">
          <p15:clr>
            <a:srgbClr val="F26B43"/>
          </p15:clr>
        </p15:guide>
        <p15:guide id="4" orient="horz" pos="3974" userDrawn="1">
          <p15:clr>
            <a:srgbClr val="F26B43"/>
          </p15:clr>
        </p15:guide>
        <p15:guide id="5" orient="horz" pos="3861" userDrawn="1">
          <p15:clr>
            <a:srgbClr val="F26B43"/>
          </p15:clr>
        </p15:guide>
        <p15:guide id="6" pos="121" userDrawn="1">
          <p15:clr>
            <a:srgbClr val="F26B43"/>
          </p15:clr>
        </p15:guide>
        <p15:guide id="7" pos="234" userDrawn="1">
          <p15:clr>
            <a:srgbClr val="F26B43"/>
          </p15:clr>
        </p15:guide>
        <p15:guide id="8" pos="7559" userDrawn="1">
          <p15:clr>
            <a:srgbClr val="F26B43"/>
          </p15:clr>
        </p15:guide>
        <p15:guide id="9" pos="7446" userDrawn="1">
          <p15:clr>
            <a:srgbClr val="F26B43"/>
          </p15:clr>
        </p15:guide>
        <p15:guide id="10" pos="574" userDrawn="1">
          <p15:clr>
            <a:srgbClr val="F26B43"/>
          </p15:clr>
        </p15:guide>
        <p15:guide id="11" pos="5949" userDrawn="1">
          <p15:clr>
            <a:srgbClr val="F26B43"/>
          </p15:clr>
        </p15:guide>
        <p15:guide id="12" pos="5836" userDrawn="1">
          <p15:clr>
            <a:srgbClr val="F26B43"/>
          </p15:clr>
        </p15:guide>
        <p15:guide id="13" orient="horz" pos="4042" userDrawn="1">
          <p15:clr>
            <a:srgbClr val="F26B43"/>
          </p15:clr>
        </p15:guide>
        <p15:guide id="14" orient="horz" pos="187" userDrawn="1">
          <p15:clr>
            <a:srgbClr val="F26B43"/>
          </p15:clr>
        </p15:guide>
        <p15:guide id="15" orient="horz" pos="777" userDrawn="1">
          <p15:clr>
            <a:srgbClr val="F26B43"/>
          </p15:clr>
        </p15:guide>
        <p15:guide id="16" pos="3953" userDrawn="1">
          <p15:clr>
            <a:srgbClr val="F26B43"/>
          </p15:clr>
        </p15:guide>
        <p15:guide id="17" pos="3840" userDrawn="1">
          <p15:clr>
            <a:srgbClr val="F26B43"/>
          </p15:clr>
        </p15:guide>
        <p15:guide id="18" orient="horz" pos="1026" userDrawn="1">
          <p15:clr>
            <a:srgbClr val="F26B43"/>
          </p15:clr>
        </p15:guide>
        <p15:guide id="19" orient="horz" pos="15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law.cornell.edu/uscode/text/26/881#c_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irs.gov/pub/irs-drop/n-21-51.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hyperlink" Target="https://www.law.cornell.edu/uscode/text/26/881#c_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links.sgx.com/1.0.0/ipo-prospectus/3319" TargetMode="External"/><Relationship Id="rId2" Type="http://schemas.openxmlformats.org/officeDocument/2006/relationships/hyperlink" Target="https://links.sgx.com/1.0.0/ipo-prospectus/3256" TargetMode="External"/><Relationship Id="rId1" Type="http://schemas.openxmlformats.org/officeDocument/2006/relationships/slideLayout" Target="../slideLayouts/slideLayout2.xml"/><Relationship Id="rId6" Type="http://schemas.openxmlformats.org/officeDocument/2006/relationships/hyperlink" Target="https://links.sgx.com/1.0.0/ipo-prospectus/3313" TargetMode="External"/><Relationship Id="rId5" Type="http://schemas.openxmlformats.org/officeDocument/2006/relationships/hyperlink" Target="https://links.sgx.com/1.0.0/ipo-prospectus/3314" TargetMode="External"/><Relationship Id="rId4" Type="http://schemas.openxmlformats.org/officeDocument/2006/relationships/hyperlink" Target="https://links.sgx.com/1.0.0/ipo-prospectus/33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0459" y="2884692"/>
            <a:ext cx="10909300" cy="1585748"/>
          </a:xfrm>
        </p:spPr>
        <p:txBody>
          <a:bodyPr anchor="ctr" anchorCtr="0"/>
          <a:lstStyle/>
          <a:p>
            <a:r>
              <a:rPr lang="de-DE" altLang="de-DE" sz="4400" dirty="0" smtClean="0">
                <a:latin typeface="Roboto" panose="02000000000000000000" pitchFamily="2" charset="0"/>
                <a:ea typeface="Roboto" panose="02000000000000000000" pitchFamily="2" charset="0"/>
              </a:rPr>
              <a:t>WM-Arbeitskreis </a:t>
            </a:r>
            <a:br>
              <a:rPr lang="de-DE" altLang="de-DE" sz="4400" dirty="0" smtClean="0">
                <a:latin typeface="Roboto" panose="02000000000000000000" pitchFamily="2" charset="0"/>
                <a:ea typeface="Roboto" panose="02000000000000000000" pitchFamily="2" charset="0"/>
              </a:rPr>
            </a:br>
            <a:r>
              <a:rPr lang="de-DE" altLang="de-DE" sz="4400" dirty="0" smtClean="0">
                <a:latin typeface="Roboto" panose="02000000000000000000" pitchFamily="2" charset="0"/>
                <a:ea typeface="Roboto" panose="02000000000000000000" pitchFamily="2" charset="0"/>
              </a:rPr>
              <a:t>US-Quellensteuer / MeldeweseN</a:t>
            </a:r>
            <a:endParaRPr lang="de-DE" sz="4400" dirty="0"/>
          </a:p>
        </p:txBody>
      </p:sp>
      <p:sp>
        <p:nvSpPr>
          <p:cNvPr id="3" name="Untertitel 2"/>
          <p:cNvSpPr>
            <a:spLocks noGrp="1"/>
          </p:cNvSpPr>
          <p:nvPr>
            <p:ph type="subTitle" idx="1"/>
          </p:nvPr>
        </p:nvSpPr>
        <p:spPr>
          <a:xfrm>
            <a:off x="920459" y="4832645"/>
            <a:ext cx="5626424" cy="1351339"/>
          </a:xfrm>
        </p:spPr>
        <p:txBody>
          <a:bodyPr/>
          <a:lstStyle/>
          <a:p>
            <a:r>
              <a:rPr lang="de-DE" dirty="0">
                <a:solidFill>
                  <a:schemeClr val="tx1"/>
                </a:solidFill>
                <a:latin typeface="Roboto" panose="02000000000000000000" pitchFamily="2" charset="0"/>
                <a:ea typeface="Roboto" panose="02000000000000000000" pitchFamily="2" charset="0"/>
              </a:rPr>
              <a:t>Frankfurt </a:t>
            </a:r>
            <a:r>
              <a:rPr lang="de-DE" dirty="0" smtClean="0">
                <a:solidFill>
                  <a:schemeClr val="tx1"/>
                </a:solidFill>
                <a:latin typeface="Roboto" panose="02000000000000000000" pitchFamily="2" charset="0"/>
                <a:ea typeface="Roboto" panose="02000000000000000000" pitchFamily="2" charset="0"/>
              </a:rPr>
              <a:t>16. </a:t>
            </a:r>
            <a:r>
              <a:rPr lang="de-DE" dirty="0">
                <a:solidFill>
                  <a:schemeClr val="tx1"/>
                </a:solidFill>
                <a:latin typeface="Roboto" panose="02000000000000000000" pitchFamily="2" charset="0"/>
                <a:ea typeface="Roboto" panose="02000000000000000000" pitchFamily="2" charset="0"/>
              </a:rPr>
              <a:t>November 2021 (Webex</a:t>
            </a:r>
            <a:r>
              <a:rPr lang="de-DE" dirty="0" smtClean="0">
                <a:solidFill>
                  <a:schemeClr val="tx1"/>
                </a:solidFill>
                <a:latin typeface="Roboto" panose="02000000000000000000" pitchFamily="2" charset="0"/>
                <a:ea typeface="Roboto" panose="02000000000000000000" pitchFamily="2" charset="0"/>
              </a:rPr>
              <a:t>)</a:t>
            </a:r>
          </a:p>
          <a:p>
            <a:endParaRPr lang="de-DE" dirty="0" smtClean="0">
              <a:solidFill>
                <a:schemeClr val="tx1"/>
              </a:solidFill>
              <a:latin typeface="Roboto" panose="02000000000000000000" pitchFamily="2" charset="0"/>
              <a:ea typeface="Roboto" panose="02000000000000000000" pitchFamily="2" charset="0"/>
            </a:endParaRPr>
          </a:p>
          <a:p>
            <a:r>
              <a:rPr lang="de-DE" dirty="0" smtClean="0">
                <a:solidFill>
                  <a:schemeClr val="tx1"/>
                </a:solidFill>
                <a:latin typeface="Roboto" panose="02000000000000000000" pitchFamily="2" charset="0"/>
                <a:ea typeface="Roboto" panose="02000000000000000000" pitchFamily="2" charset="0"/>
              </a:rPr>
              <a:t>Dipl</a:t>
            </a:r>
            <a:r>
              <a:rPr lang="de-DE" dirty="0">
                <a:solidFill>
                  <a:schemeClr val="tx1"/>
                </a:solidFill>
                <a:latin typeface="Roboto" panose="02000000000000000000" pitchFamily="2" charset="0"/>
                <a:ea typeface="Roboto" panose="02000000000000000000" pitchFamily="2" charset="0"/>
              </a:rPr>
              <a:t>.-</a:t>
            </a:r>
            <a:r>
              <a:rPr lang="de-DE" dirty="0" smtClean="0">
                <a:solidFill>
                  <a:schemeClr val="tx1"/>
                </a:solidFill>
                <a:latin typeface="Roboto" panose="02000000000000000000" pitchFamily="2" charset="0"/>
                <a:ea typeface="Roboto" panose="02000000000000000000" pitchFamily="2" charset="0"/>
              </a:rPr>
              <a:t>Betriebswirt      	Dipl.-Kfm.</a:t>
            </a:r>
            <a:endParaRPr lang="de-DE" dirty="0">
              <a:solidFill>
                <a:schemeClr val="tx1"/>
              </a:solidFill>
              <a:latin typeface="Roboto" panose="02000000000000000000" pitchFamily="2" charset="0"/>
              <a:ea typeface="Roboto" panose="02000000000000000000" pitchFamily="2" charset="0"/>
            </a:endParaRPr>
          </a:p>
          <a:p>
            <a:r>
              <a:rPr lang="de-DE" dirty="0" smtClean="0">
                <a:solidFill>
                  <a:schemeClr val="tx1"/>
                </a:solidFill>
                <a:latin typeface="Roboto" panose="02000000000000000000" pitchFamily="2" charset="0"/>
                <a:ea typeface="Roboto" panose="02000000000000000000" pitchFamily="2" charset="0"/>
              </a:rPr>
              <a:t>Thorsten Pohl             	Klaus Schuld, LL.M.</a:t>
            </a:r>
            <a:endParaRPr lang="de-DE" dirty="0">
              <a:solidFill>
                <a:schemeClr val="tx1"/>
              </a:solidFill>
              <a:latin typeface="Roboto" panose="02000000000000000000" pitchFamily="2" charset="0"/>
              <a:ea typeface="Roboto" panose="02000000000000000000" pitchFamily="2" charset="0"/>
            </a:endParaRPr>
          </a:p>
        </p:txBody>
      </p:sp>
      <p:sp>
        <p:nvSpPr>
          <p:cNvPr id="4" name="Datumsplatzhalter 3"/>
          <p:cNvSpPr>
            <a:spLocks noGrp="1"/>
          </p:cNvSpPr>
          <p:nvPr>
            <p:ph type="dt" sz="half" idx="2"/>
          </p:nvPr>
        </p:nvSpPr>
        <p:spPr/>
        <p:txBody>
          <a:bodyPr/>
          <a:lstStyle/>
          <a:p>
            <a:fld id="{AF2F170C-FAAA-4E85-B4BF-BAA7109D4683}" type="datetime4">
              <a:rPr lang="de-DE" smtClean="0"/>
              <a:t>1. Dezember 2021</a:t>
            </a:fld>
            <a:endParaRPr lang="de-DE" dirty="0"/>
          </a:p>
        </p:txBody>
      </p:sp>
    </p:spTree>
    <p:extLst>
      <p:ext uri="{BB962C8B-B14F-4D97-AF65-F5344CB8AC3E}">
        <p14:creationId xmlns:p14="http://schemas.microsoft.com/office/powerpoint/2010/main" val="2828731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Eingereichte </a:t>
            </a:r>
            <a:r>
              <a:rPr lang="de-DE" dirty="0" smtClean="0"/>
              <a:t>Themen (1) </a:t>
            </a:r>
            <a:endParaRPr lang="de-DE" dirty="0"/>
          </a:p>
        </p:txBody>
      </p:sp>
      <p:sp>
        <p:nvSpPr>
          <p:cNvPr id="4" name="Textplatzhalter 3"/>
          <p:cNvSpPr>
            <a:spLocks noGrp="1"/>
          </p:cNvSpPr>
          <p:nvPr>
            <p:ph type="body" sz="quarter" idx="14"/>
          </p:nvPr>
        </p:nvSpPr>
        <p:spPr>
          <a:xfrm>
            <a:off x="371475" y="2441543"/>
            <a:ext cx="11449050" cy="3928562"/>
          </a:xfrm>
        </p:spPr>
        <p:txBody>
          <a:bodyPr/>
          <a:lstStyle/>
          <a:p>
            <a:pPr lvl="0"/>
            <a:r>
              <a:rPr lang="de-DE" b="1" dirty="0"/>
              <a:t>Classification of Keppel-KBS US REIT as a Partnership for US Federal Income Tax Purposes </a:t>
            </a:r>
            <a:endParaRPr lang="de-DE" b="1" dirty="0" smtClean="0"/>
          </a:p>
          <a:p>
            <a:pPr lvl="0"/>
            <a:r>
              <a:rPr lang="de-DE" dirty="0" smtClean="0"/>
              <a:t>Although </a:t>
            </a:r>
            <a:r>
              <a:rPr lang="de-DE" dirty="0"/>
              <a:t>Keppel-KBS US REIT </a:t>
            </a:r>
            <a:r>
              <a:rPr lang="de-DE" dirty="0">
                <a:solidFill>
                  <a:srgbClr val="FF0000"/>
                </a:solidFill>
              </a:rPr>
              <a:t>will be organised as a trust in Singapore, </a:t>
            </a:r>
            <a:r>
              <a:rPr lang="de-DE" dirty="0"/>
              <a:t>it has </a:t>
            </a:r>
            <a:r>
              <a:rPr lang="de-DE" dirty="0">
                <a:solidFill>
                  <a:srgbClr val="FF0000"/>
                </a:solidFill>
              </a:rPr>
              <a:t>elected to be treated as a partnership for US federal income tax purposes</a:t>
            </a:r>
            <a:r>
              <a:rPr lang="de-DE" dirty="0"/>
              <a:t>. While publicly traded partnerships are generally taxable as corporations under applicable US tax rules, an exception exists with respect to publicly traded partnerships that would not be a regulated investment company were it organised as a US corporation and of which 90.0% or more of the gross income for every taxable year consists of “qualifying income.” Qualifying income includes, among other things, income and gains derived from (i) interest (other than that from a financial business), (ii) dividends, (iii) the sale of real property and (iv) the sale or other disposition of capital assets that otherwise produce qualifying income. </a:t>
            </a:r>
            <a:r>
              <a:rPr lang="de-DE" dirty="0">
                <a:solidFill>
                  <a:srgbClr val="FF0000"/>
                </a:solidFill>
              </a:rPr>
              <a:t>Keppel-KBS US REIT expects it will meet both of these requirements and will therefore be taxable as a partnership</a:t>
            </a:r>
            <a:r>
              <a:rPr lang="de-DE" dirty="0"/>
              <a:t>. </a:t>
            </a:r>
            <a:endParaRPr lang="de-DE" sz="1400" dirty="0">
              <a:sym typeface="Wingdings" panose="05000000000000000000" pitchFamily="2" charset="2"/>
            </a:endParaRPr>
          </a:p>
        </p:txBody>
      </p:sp>
      <p:sp>
        <p:nvSpPr>
          <p:cNvPr id="6" name="Datumsplatzhalter 5"/>
          <p:cNvSpPr>
            <a:spLocks noGrp="1"/>
          </p:cNvSpPr>
          <p:nvPr>
            <p:ph type="dt" sz="half" idx="2"/>
          </p:nvPr>
        </p:nvSpPr>
        <p:spPr/>
        <p:txBody>
          <a:bodyPr/>
          <a:lstStyle/>
          <a:p>
            <a:fld id="{5021CC8C-F248-4687-A200-036F61AE2F8F}" type="datetime4">
              <a:rPr lang="de-DE" smtClean="0"/>
              <a:t>1. Dezember 2021</a:t>
            </a:fld>
            <a:endParaRPr lang="de-DE" dirty="0"/>
          </a:p>
        </p:txBody>
      </p:sp>
      <p:sp>
        <p:nvSpPr>
          <p:cNvPr id="3" name="Rectangle 1"/>
          <p:cNvSpPr>
            <a:spLocks noGrp="1" noChangeArrowheads="1"/>
          </p:cNvSpPr>
          <p:nvPr>
            <p:ph sz="half" idx="1"/>
          </p:nvPr>
        </p:nvSpPr>
        <p:spPr bwMode="auto">
          <a:xfrm>
            <a:off x="297288" y="1243781"/>
            <a:ext cx="106566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e-DE" altLang="de-DE" dirty="0" smtClean="0"/>
          </a:p>
          <a:p>
            <a:pPr eaLnBrk="0" fontAlgn="base" hangingPunct="0">
              <a:spcBef>
                <a:spcPct val="0"/>
              </a:spcBef>
              <a:spcAft>
                <a:spcPct val="0"/>
              </a:spcAft>
            </a:pPr>
            <a:r>
              <a:rPr lang="de-DE" altLang="de-DE" dirty="0" smtClean="0"/>
              <a:t>Prospekt zu </a:t>
            </a:r>
            <a:r>
              <a:rPr lang="de-DE" dirty="0" smtClean="0">
                <a:sym typeface="Wingdings" panose="05000000000000000000" pitchFamily="2" charset="2"/>
              </a:rPr>
              <a:t>Keppel </a:t>
            </a:r>
            <a:r>
              <a:rPr lang="de-DE" dirty="0">
                <a:sym typeface="Wingdings" panose="05000000000000000000" pitchFamily="2" charset="2"/>
              </a:rPr>
              <a:t>Pacific Oak US REIT </a:t>
            </a:r>
            <a:r>
              <a:rPr lang="de-DE" dirty="0" smtClean="0">
                <a:sym typeface="Wingdings" panose="05000000000000000000" pitchFamily="2" charset="2"/>
              </a:rPr>
              <a:t>ISIN</a:t>
            </a:r>
            <a:r>
              <a:rPr lang="de-DE" dirty="0">
                <a:sym typeface="Wingdings" panose="05000000000000000000" pitchFamily="2" charset="2"/>
              </a:rPr>
              <a:t>: SG1EA1000007</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p>
        </p:txBody>
      </p:sp>
    </p:spTree>
    <p:extLst>
      <p:ext uri="{BB962C8B-B14F-4D97-AF65-F5344CB8AC3E}">
        <p14:creationId xmlns:p14="http://schemas.microsoft.com/office/powerpoint/2010/main" val="3729640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Eingereichte Themen </a:t>
            </a:r>
            <a:r>
              <a:rPr lang="de-DE" dirty="0" smtClean="0"/>
              <a:t>(1)</a:t>
            </a:r>
            <a:endParaRPr lang="de-DE" dirty="0"/>
          </a:p>
        </p:txBody>
      </p:sp>
      <p:sp>
        <p:nvSpPr>
          <p:cNvPr id="4" name="Textplatzhalter 3"/>
          <p:cNvSpPr>
            <a:spLocks noGrp="1"/>
          </p:cNvSpPr>
          <p:nvPr>
            <p:ph type="body" sz="quarter" idx="14"/>
          </p:nvPr>
        </p:nvSpPr>
        <p:spPr>
          <a:xfrm>
            <a:off x="371475" y="2441543"/>
            <a:ext cx="11449050" cy="3928562"/>
          </a:xfrm>
        </p:spPr>
        <p:txBody>
          <a:bodyPr/>
          <a:lstStyle/>
          <a:p>
            <a:pPr lvl="0"/>
            <a:r>
              <a:rPr lang="de-DE" dirty="0"/>
              <a:t>Keppel-KBS US REIT as a </a:t>
            </a:r>
            <a:r>
              <a:rPr lang="de-DE" b="1" i="1" u="sng" dirty="0"/>
              <a:t>Withholding Foreign Partnership</a:t>
            </a:r>
            <a:r>
              <a:rPr lang="de-DE" dirty="0"/>
              <a:t> </a:t>
            </a:r>
            <a:endParaRPr lang="de-DE" dirty="0" smtClean="0"/>
          </a:p>
          <a:p>
            <a:pPr lvl="0"/>
            <a:r>
              <a:rPr lang="de-DE" dirty="0" smtClean="0"/>
              <a:t>Keppel-KBS </a:t>
            </a:r>
            <a:r>
              <a:rPr lang="de-DE" dirty="0"/>
              <a:t>US REIT has entered into an </a:t>
            </a:r>
            <a:r>
              <a:rPr lang="de-DE" dirty="0">
                <a:solidFill>
                  <a:srgbClr val="FF0000"/>
                </a:solidFill>
              </a:rPr>
              <a:t>agreement with the IRS to be a withholding foreign partnership (“WFP”) </a:t>
            </a:r>
            <a:r>
              <a:rPr lang="de-DE" dirty="0"/>
              <a:t>for US federal income tax purposes. Under the agreement, Keppel-KBS US REIT intends to assume primary withholding responsibility with respect to distributions it makes to Unitholders. The withholding partnership agreement expands the scope of payments for which Keppel-KBS US REIT can act as a withholding partnership to reportable amounts. As a result, documentation collected by Keppel-KBS US REIT from Non-US Unitholders is retained and does not get transferred by Keppel-KBS US REIT to other funds, portfolio companies, up-stream withholding agents, or the IRS, and US tax reporting and compliance will thus be simplified. 323 As a WFP, Keppel-KBS US REIT also must agree to assume certain obligations, including applying the appropriate US withholding tax amounts to all partners. The Parent US REIT will generally pay all interest to Singapore Sub 2 in the gross amount (that is, without reduction for any US withholding taxes). Similarly, Singapore Sub 1 and Singapore Sub 2 will generally pay all dividends to Keppel-KBS US REIT in the gross amount. </a:t>
            </a:r>
            <a:r>
              <a:rPr lang="de-DE" dirty="0">
                <a:solidFill>
                  <a:srgbClr val="FF0000"/>
                </a:solidFill>
              </a:rPr>
              <a:t>Keppel-KBS US REIT will then be required to apply the appropriate amount of withholding tax based on the type of income received and the specific makeup of the Unitholders</a:t>
            </a:r>
            <a:r>
              <a:rPr lang="de-DE" dirty="0"/>
              <a:t>. Keppel-KBS US REIT may be liable for any under-withholding.</a:t>
            </a:r>
          </a:p>
        </p:txBody>
      </p:sp>
      <p:sp>
        <p:nvSpPr>
          <p:cNvPr id="6" name="Datumsplatzhalter 5"/>
          <p:cNvSpPr>
            <a:spLocks noGrp="1"/>
          </p:cNvSpPr>
          <p:nvPr>
            <p:ph type="dt" sz="half" idx="2"/>
          </p:nvPr>
        </p:nvSpPr>
        <p:spPr/>
        <p:txBody>
          <a:bodyPr/>
          <a:lstStyle/>
          <a:p>
            <a:fld id="{5021CC8C-F248-4687-A200-036F61AE2F8F}" type="datetime4">
              <a:rPr lang="de-DE" smtClean="0"/>
              <a:t>1. Dezember 2021</a:t>
            </a:fld>
            <a:endParaRPr lang="de-DE" dirty="0"/>
          </a:p>
        </p:txBody>
      </p:sp>
      <p:sp>
        <p:nvSpPr>
          <p:cNvPr id="3" name="Rectangle 1"/>
          <p:cNvSpPr>
            <a:spLocks noGrp="1" noChangeArrowheads="1"/>
          </p:cNvSpPr>
          <p:nvPr>
            <p:ph sz="half" idx="1"/>
          </p:nvPr>
        </p:nvSpPr>
        <p:spPr bwMode="auto">
          <a:xfrm>
            <a:off x="297288" y="786317"/>
            <a:ext cx="1105258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e-DE" altLang="de-DE" dirty="0" smtClean="0"/>
          </a:p>
          <a:p>
            <a:pPr eaLnBrk="0" fontAlgn="base" hangingPunct="0">
              <a:spcBef>
                <a:spcPct val="0"/>
              </a:spcBef>
              <a:spcAft>
                <a:spcPct val="0"/>
              </a:spcAft>
            </a:pPr>
            <a:endParaRPr lang="de-DE" altLang="de-DE" dirty="0" smtClean="0"/>
          </a:p>
          <a:p>
            <a:pPr eaLnBrk="0" fontAlgn="base" hangingPunct="0">
              <a:spcBef>
                <a:spcPct val="0"/>
              </a:spcBef>
              <a:spcAft>
                <a:spcPct val="0"/>
              </a:spcAft>
            </a:pPr>
            <a:r>
              <a:rPr lang="de-DE" altLang="de-DE" dirty="0" smtClean="0"/>
              <a:t>Prospekt zu </a:t>
            </a:r>
            <a:r>
              <a:rPr lang="de-DE" dirty="0" smtClean="0">
                <a:sym typeface="Wingdings" panose="05000000000000000000" pitchFamily="2" charset="2"/>
              </a:rPr>
              <a:t>Keppel </a:t>
            </a:r>
            <a:r>
              <a:rPr lang="de-DE" dirty="0">
                <a:sym typeface="Wingdings" panose="05000000000000000000" pitchFamily="2" charset="2"/>
              </a:rPr>
              <a:t>Pacific Oak US REIT </a:t>
            </a:r>
            <a:r>
              <a:rPr lang="de-DE" dirty="0" smtClean="0">
                <a:sym typeface="Wingdings" panose="05000000000000000000" pitchFamily="2" charset="2"/>
              </a:rPr>
              <a:t>ISIN</a:t>
            </a:r>
            <a:r>
              <a:rPr lang="de-DE" dirty="0">
                <a:sym typeface="Wingdings" panose="05000000000000000000" pitchFamily="2" charset="2"/>
              </a:rPr>
              <a:t>: SG1EA1000007</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smtClean="0"/>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p>
        </p:txBody>
      </p:sp>
    </p:spTree>
    <p:extLst>
      <p:ext uri="{BB962C8B-B14F-4D97-AF65-F5344CB8AC3E}">
        <p14:creationId xmlns:p14="http://schemas.microsoft.com/office/powerpoint/2010/main" val="3527925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Eingereichte </a:t>
            </a:r>
            <a:r>
              <a:rPr lang="de-DE" dirty="0" smtClean="0"/>
              <a:t>Themen (1) </a:t>
            </a:r>
            <a:endParaRPr lang="de-DE" dirty="0"/>
          </a:p>
        </p:txBody>
      </p:sp>
      <p:sp>
        <p:nvSpPr>
          <p:cNvPr id="4" name="Textplatzhalter 3"/>
          <p:cNvSpPr>
            <a:spLocks noGrp="1"/>
          </p:cNvSpPr>
          <p:nvPr>
            <p:ph type="body" sz="quarter" idx="14"/>
          </p:nvPr>
        </p:nvSpPr>
        <p:spPr>
          <a:xfrm>
            <a:off x="371475" y="2456943"/>
            <a:ext cx="11449050" cy="3730599"/>
          </a:xfrm>
        </p:spPr>
        <p:txBody>
          <a:bodyPr/>
          <a:lstStyle/>
          <a:p>
            <a:pPr lvl="0"/>
            <a:r>
              <a:rPr lang="en-US" sz="1400" b="1" dirty="0" smtClean="0"/>
              <a:t>Is the company a publicly traded partnership and bearing U.S. withholding tax consequences ?</a:t>
            </a:r>
            <a:r>
              <a:rPr lang="de-DE" sz="1400" dirty="0" smtClean="0"/>
              <a:t> </a:t>
            </a:r>
          </a:p>
          <a:p>
            <a:pPr lvl="0"/>
            <a:r>
              <a:rPr lang="en-US" sz="1400" dirty="0" smtClean="0"/>
              <a:t>While Keppel Pacific Oak US REIT (“KORE”) is a Publicly Traded Partnership (“PTP”), based on our preliminary consultation with our tax advisors, </a:t>
            </a:r>
            <a:r>
              <a:rPr lang="en-US" sz="1400" dirty="0" smtClean="0">
                <a:solidFill>
                  <a:srgbClr val="FF0000"/>
                </a:solidFill>
              </a:rPr>
              <a:t>they have advised that KORE may be exempted from the withholding tax rules</a:t>
            </a:r>
            <a:r>
              <a:rPr lang="en-US" sz="1400" dirty="0" smtClean="0"/>
              <a:t>. (…) As part of the exemption requirement, KORE will be providing a “Qualified Notice” to show that the S-REIT has no effective US connected income and is exempted from the new withholding regime.This Notice shall be uploaded on our website and provided to relevant nominees once it is firmed up. (…) Section 1446 regulations will be effective from January 1, 2023 (delayed from January 1, 2022), so PTP, including </a:t>
            </a:r>
            <a:r>
              <a:rPr lang="en-US" sz="1400" b="1" dirty="0" smtClean="0">
                <a:solidFill>
                  <a:srgbClr val="FF0000"/>
                </a:solidFill>
              </a:rPr>
              <a:t>KORE will have another year or so to prepare the Qualified Notice</a:t>
            </a:r>
            <a:r>
              <a:rPr lang="en-US" sz="1400" dirty="0" smtClean="0">
                <a:solidFill>
                  <a:srgbClr val="FF0000"/>
                </a:solidFill>
              </a:rPr>
              <a:t>.</a:t>
            </a:r>
            <a:r>
              <a:rPr lang="de-DE" sz="1400" dirty="0" smtClean="0">
                <a:solidFill>
                  <a:srgbClr val="FF0000"/>
                </a:solidFill>
              </a:rPr>
              <a:t> </a:t>
            </a:r>
            <a:r>
              <a:rPr lang="en-US" sz="1400" dirty="0" smtClean="0">
                <a:solidFill>
                  <a:srgbClr val="FF0000"/>
                </a:solidFill>
              </a:rPr>
              <a:t> </a:t>
            </a:r>
            <a:endParaRPr lang="de-DE" sz="1400" dirty="0" smtClean="0">
              <a:solidFill>
                <a:srgbClr val="FF0000"/>
              </a:solidFill>
            </a:endParaRPr>
          </a:p>
          <a:p>
            <a:pPr lvl="0"/>
            <a:r>
              <a:rPr lang="en-US" sz="1400" b="1" dirty="0" smtClean="0"/>
              <a:t>Does the Withholding Foreign Partnership (“WFP”) Agreement with the IRS lead to upfront withholding resulting in a net distribution after withholding tax?</a:t>
            </a:r>
            <a:r>
              <a:rPr lang="de-DE" sz="1400" b="1" dirty="0" smtClean="0"/>
              <a:t> </a:t>
            </a:r>
          </a:p>
          <a:p>
            <a:pPr lvl="0"/>
            <a:r>
              <a:rPr lang="en-US" sz="1400" dirty="0" smtClean="0"/>
              <a:t>As a WFP, while the REIT assumes primary withholding responsibility for distributions to Unitholders, this does not mean that distributions to all Unitholders are subjected to the 30% withholding tax.</a:t>
            </a:r>
            <a:endParaRPr lang="de-DE" sz="1400" dirty="0" smtClean="0"/>
          </a:p>
          <a:p>
            <a:r>
              <a:rPr lang="en-US" sz="1400" dirty="0" smtClean="0"/>
              <a:t>Just to recap, to fund distributions, KORE streams funds out from the US to SG via interest paid for shareholder loan extended to US Parent REIT and return of capital from tax depreciation claimed (plus capital gain from sale of properties, if any) (Not taxable)</a:t>
            </a:r>
            <a:endParaRPr lang="de-DE" sz="1400" dirty="0" smtClean="0"/>
          </a:p>
          <a:p>
            <a:r>
              <a:rPr lang="en-US" sz="1400" dirty="0" smtClean="0"/>
              <a:t>The </a:t>
            </a:r>
            <a:r>
              <a:rPr lang="en-US" sz="1400" dirty="0" smtClean="0">
                <a:solidFill>
                  <a:srgbClr val="FF0000"/>
                </a:solidFill>
              </a:rPr>
              <a:t>interest income paid out of the US is ultimately received in the form of tax-exempt distributions in the hands of Unitholders and is exempted from the 30% US withholding tax to the extent that KORE qualifies for the “US Portfolio Interest” exemption</a:t>
            </a:r>
            <a:r>
              <a:rPr lang="en-US" sz="1400" dirty="0" smtClean="0"/>
              <a:t>. </a:t>
            </a:r>
            <a:endParaRPr lang="de-DE" sz="1400" dirty="0">
              <a:sym typeface="Wingdings" panose="05000000000000000000" pitchFamily="2" charset="2"/>
            </a:endParaRPr>
          </a:p>
        </p:txBody>
      </p:sp>
      <p:sp>
        <p:nvSpPr>
          <p:cNvPr id="6" name="Datumsplatzhalter 5"/>
          <p:cNvSpPr>
            <a:spLocks noGrp="1"/>
          </p:cNvSpPr>
          <p:nvPr>
            <p:ph type="dt" sz="half" idx="2"/>
          </p:nvPr>
        </p:nvSpPr>
        <p:spPr/>
        <p:txBody>
          <a:bodyPr/>
          <a:lstStyle/>
          <a:p>
            <a:fld id="{5021CC8C-F248-4687-A200-036F61AE2F8F}" type="datetime4">
              <a:rPr lang="de-DE" smtClean="0"/>
              <a:t>1. Dezember 2021</a:t>
            </a:fld>
            <a:endParaRPr lang="de-DE" dirty="0"/>
          </a:p>
        </p:txBody>
      </p:sp>
      <p:sp>
        <p:nvSpPr>
          <p:cNvPr id="3" name="Rectangle 1"/>
          <p:cNvSpPr>
            <a:spLocks noGrp="1" noChangeArrowheads="1"/>
          </p:cNvSpPr>
          <p:nvPr>
            <p:ph sz="half" idx="1"/>
          </p:nvPr>
        </p:nvSpPr>
        <p:spPr bwMode="auto">
          <a:xfrm>
            <a:off x="297288" y="1048387"/>
            <a:ext cx="8243397" cy="159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e-DE" altLang="de-DE" dirty="0" smtClean="0"/>
          </a:p>
          <a:p>
            <a:pPr eaLnBrk="0" fontAlgn="base" hangingPunct="0">
              <a:spcBef>
                <a:spcPct val="0"/>
              </a:spcBef>
              <a:spcAft>
                <a:spcPct val="0"/>
              </a:spcAft>
            </a:pPr>
            <a:r>
              <a:rPr lang="de-DE" altLang="de-DE" dirty="0" smtClean="0"/>
              <a:t>Bsp. Antwort auf WM Rückfrage beim Emittenten </a:t>
            </a:r>
            <a:r>
              <a:rPr lang="de-DE" altLang="de-DE" dirty="0" smtClean="0">
                <a:sym typeface="Wingdings" panose="05000000000000000000" pitchFamily="2" charset="2"/>
              </a:rPr>
              <a:t>zu  </a:t>
            </a:r>
            <a:r>
              <a:rPr lang="de-DE" dirty="0" smtClean="0">
                <a:sym typeface="Wingdings" panose="05000000000000000000" pitchFamily="2" charset="2"/>
              </a:rPr>
              <a:t>Keppel </a:t>
            </a:r>
            <a:r>
              <a:rPr lang="de-DE" dirty="0">
                <a:sym typeface="Wingdings" panose="05000000000000000000" pitchFamily="2" charset="2"/>
              </a:rPr>
              <a:t>Pacific Oak US REIT (ISIN: SG1EA1000007) </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p>
        </p:txBody>
      </p:sp>
    </p:spTree>
    <p:extLst>
      <p:ext uri="{BB962C8B-B14F-4D97-AF65-F5344CB8AC3E}">
        <p14:creationId xmlns:p14="http://schemas.microsoft.com/office/powerpoint/2010/main" val="556825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Eingereichte </a:t>
            </a:r>
            <a:r>
              <a:rPr lang="de-DE" dirty="0" smtClean="0"/>
              <a:t>Themen (1) </a:t>
            </a:r>
            <a:endParaRPr lang="de-DE" dirty="0"/>
          </a:p>
        </p:txBody>
      </p:sp>
      <p:sp>
        <p:nvSpPr>
          <p:cNvPr id="4" name="Textplatzhalter 3"/>
          <p:cNvSpPr>
            <a:spLocks noGrp="1"/>
          </p:cNvSpPr>
          <p:nvPr>
            <p:ph type="body" sz="quarter" idx="14"/>
          </p:nvPr>
        </p:nvSpPr>
        <p:spPr>
          <a:xfrm>
            <a:off x="371475" y="2456943"/>
            <a:ext cx="11449050" cy="3730599"/>
          </a:xfrm>
        </p:spPr>
        <p:txBody>
          <a:bodyPr/>
          <a:lstStyle/>
          <a:p>
            <a:pPr marL="342900" lvl="0" indent="-342900">
              <a:buFont typeface="Wingdings" panose="05000000000000000000" pitchFamily="2" charset="2"/>
              <a:buChar char="§"/>
            </a:pPr>
            <a:r>
              <a:rPr lang="de-DE" dirty="0" smtClean="0">
                <a:sym typeface="Wingdings" panose="05000000000000000000" pitchFamily="2" charset="2"/>
              </a:rPr>
              <a:t>Wenn Sie auf solche Fälle stoßen, bitte melden sie das an WM weiter, damit wir uns das anschauen können und ggf. die Daten aktualisieren können</a:t>
            </a:r>
          </a:p>
          <a:p>
            <a:pPr marL="342900" lvl="0" indent="-342900">
              <a:buFont typeface="Wingdings" panose="05000000000000000000" pitchFamily="2" charset="2"/>
              <a:buChar char="§"/>
            </a:pPr>
            <a:r>
              <a:rPr lang="de-DE" dirty="0" smtClean="0">
                <a:sym typeface="Wingdings" panose="05000000000000000000" pitchFamily="2" charset="2"/>
              </a:rPr>
              <a:t>Gibt es Vorschläge um eine strukturierte Suche nach ähnlichen Sachverhalten anstoßen zu können?</a:t>
            </a:r>
          </a:p>
          <a:p>
            <a:pPr marL="342900" lvl="0" indent="-342900">
              <a:buFont typeface="Wingdings" panose="05000000000000000000" pitchFamily="2" charset="2"/>
              <a:buChar char="§"/>
            </a:pPr>
            <a:r>
              <a:rPr lang="de-DE" dirty="0" smtClean="0">
                <a:sym typeface="Wingdings" panose="05000000000000000000" pitchFamily="2" charset="2"/>
              </a:rPr>
              <a:t>Haben Sie weitere Erkenntnisse zu Sachverhalten, die eine Gruppe bilden und in den WM-Daten ein update in diesem Kontext benötigen?</a:t>
            </a:r>
          </a:p>
          <a:p>
            <a:pPr marL="342900" lvl="0" indent="-342900">
              <a:buFont typeface="Wingdings" panose="05000000000000000000" pitchFamily="2" charset="2"/>
              <a:buChar char="§"/>
            </a:pPr>
            <a:r>
              <a:rPr lang="de-DE" dirty="0" smtClean="0">
                <a:sym typeface="Wingdings" panose="05000000000000000000" pitchFamily="2" charset="2"/>
              </a:rPr>
              <a:t>Externe </a:t>
            </a:r>
            <a:r>
              <a:rPr lang="de-DE" dirty="0">
                <a:sym typeface="Wingdings" panose="05000000000000000000" pitchFamily="2" charset="2"/>
              </a:rPr>
              <a:t>Quelle </a:t>
            </a:r>
            <a:r>
              <a:rPr lang="de-DE" dirty="0" smtClean="0">
                <a:sym typeface="Wingdings" panose="05000000000000000000" pitchFamily="2" charset="2"/>
              </a:rPr>
              <a:t>bzw. internes Screening für Informationen zu „</a:t>
            </a:r>
            <a:r>
              <a:rPr lang="de-DE" dirty="0" err="1" smtClean="0">
                <a:sym typeface="Wingdings" panose="05000000000000000000" pitchFamily="2" charset="2"/>
              </a:rPr>
              <a:t>effectively</a:t>
            </a:r>
            <a:r>
              <a:rPr lang="de-DE" dirty="0" smtClean="0">
                <a:sym typeface="Wingdings" panose="05000000000000000000" pitchFamily="2" charset="2"/>
              </a:rPr>
              <a:t> </a:t>
            </a:r>
            <a:r>
              <a:rPr lang="de-DE" dirty="0" err="1" smtClean="0">
                <a:sym typeface="Wingdings" panose="05000000000000000000" pitchFamily="2" charset="2"/>
              </a:rPr>
              <a:t>connected</a:t>
            </a:r>
            <a:r>
              <a:rPr lang="de-DE" dirty="0" smtClean="0">
                <a:sym typeface="Wingdings" panose="05000000000000000000" pitchFamily="2" charset="2"/>
              </a:rPr>
              <a:t> </a:t>
            </a:r>
            <a:r>
              <a:rPr lang="de-DE" dirty="0" err="1" smtClean="0">
                <a:sym typeface="Wingdings" panose="05000000000000000000" pitchFamily="2" charset="2"/>
              </a:rPr>
              <a:t>income</a:t>
            </a:r>
            <a:r>
              <a:rPr lang="de-DE" dirty="0" smtClean="0">
                <a:sym typeface="Wingdings" panose="05000000000000000000" pitchFamily="2" charset="2"/>
              </a:rPr>
              <a:t>“ möglich?</a:t>
            </a:r>
            <a:endParaRPr lang="de-DE" dirty="0">
              <a:sym typeface="Wingdings" panose="05000000000000000000" pitchFamily="2" charset="2"/>
            </a:endParaRPr>
          </a:p>
        </p:txBody>
      </p:sp>
      <p:sp>
        <p:nvSpPr>
          <p:cNvPr id="6" name="Datumsplatzhalter 5"/>
          <p:cNvSpPr>
            <a:spLocks noGrp="1"/>
          </p:cNvSpPr>
          <p:nvPr>
            <p:ph type="dt" sz="half" idx="2"/>
          </p:nvPr>
        </p:nvSpPr>
        <p:spPr/>
        <p:txBody>
          <a:bodyPr/>
          <a:lstStyle/>
          <a:p>
            <a:fld id="{5021CC8C-F248-4687-A200-036F61AE2F8F}" type="datetime4">
              <a:rPr lang="de-DE" smtClean="0"/>
              <a:t>1. Dezember 2021</a:t>
            </a:fld>
            <a:endParaRPr lang="de-DE" dirty="0"/>
          </a:p>
        </p:txBody>
      </p:sp>
      <p:sp>
        <p:nvSpPr>
          <p:cNvPr id="3" name="Rectangle 1"/>
          <p:cNvSpPr>
            <a:spLocks noGrp="1" noChangeArrowheads="1"/>
          </p:cNvSpPr>
          <p:nvPr>
            <p:ph sz="half" idx="1"/>
          </p:nvPr>
        </p:nvSpPr>
        <p:spPr bwMode="auto">
          <a:xfrm>
            <a:off x="297288" y="1059116"/>
            <a:ext cx="824339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e-DE" altLang="de-DE" dirty="0" smtClean="0"/>
          </a:p>
          <a:p>
            <a:pPr eaLnBrk="0" fontAlgn="base" hangingPunct="0">
              <a:spcBef>
                <a:spcPct val="0"/>
              </a:spcBef>
              <a:spcAft>
                <a:spcPct val="0"/>
              </a:spcAft>
            </a:pPr>
            <a:r>
              <a:rPr lang="de-DE" altLang="de-DE" dirty="0" smtClean="0"/>
              <a:t>Lösungsansätze zu </a:t>
            </a:r>
            <a:r>
              <a:rPr lang="de-DE" dirty="0" smtClean="0">
                <a:sym typeface="Wingdings" panose="05000000000000000000" pitchFamily="2" charset="2"/>
              </a:rPr>
              <a:t>Keppel </a:t>
            </a:r>
            <a:r>
              <a:rPr lang="de-DE" dirty="0">
                <a:sym typeface="Wingdings" panose="05000000000000000000" pitchFamily="2" charset="2"/>
              </a:rPr>
              <a:t>Pacific Oak US REIT (ISIN: SG1EA1000007) </a:t>
            </a:r>
            <a:r>
              <a:rPr lang="de-DE" dirty="0" smtClean="0">
                <a:sym typeface="Wingdings" panose="05000000000000000000" pitchFamily="2" charset="2"/>
              </a:rPr>
              <a:t>und ähnlichen Sachverhalten</a:t>
            </a:r>
            <a:endParaRPr lang="de-DE" dirty="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p>
        </p:txBody>
      </p:sp>
    </p:spTree>
    <p:extLst>
      <p:ext uri="{BB962C8B-B14F-4D97-AF65-F5344CB8AC3E}">
        <p14:creationId xmlns:p14="http://schemas.microsoft.com/office/powerpoint/2010/main" val="2553390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Eingereichte </a:t>
            </a:r>
            <a:r>
              <a:rPr lang="de-DE" dirty="0" smtClean="0"/>
              <a:t>Themen (2) </a:t>
            </a:r>
            <a:endParaRPr lang="de-DE" dirty="0"/>
          </a:p>
        </p:txBody>
      </p:sp>
      <p:sp>
        <p:nvSpPr>
          <p:cNvPr id="4" name="Textplatzhalter 3"/>
          <p:cNvSpPr>
            <a:spLocks noGrp="1"/>
          </p:cNvSpPr>
          <p:nvPr>
            <p:ph type="body" sz="quarter" idx="14"/>
          </p:nvPr>
        </p:nvSpPr>
        <p:spPr>
          <a:xfrm>
            <a:off x="371475" y="2456943"/>
            <a:ext cx="11449050" cy="3730599"/>
          </a:xfrm>
        </p:spPr>
        <p:txBody>
          <a:bodyPr/>
          <a:lstStyle/>
          <a:p>
            <a:pPr lvl="0"/>
            <a:r>
              <a:rPr lang="en-US" sz="1050" u="sng" dirty="0"/>
              <a:t>Praxis-</a:t>
            </a:r>
            <a:r>
              <a:rPr lang="en-US" sz="1050" u="sng" dirty="0" err="1"/>
              <a:t>Probleme</a:t>
            </a:r>
            <a:r>
              <a:rPr lang="en-US" sz="1050" u="sng" dirty="0"/>
              <a:t> </a:t>
            </a:r>
            <a:r>
              <a:rPr lang="en-US" sz="1050" u="sng" dirty="0" err="1"/>
              <a:t>mit</a:t>
            </a:r>
            <a:r>
              <a:rPr lang="en-US" sz="1050" u="sng" dirty="0"/>
              <a:t> Publicly traded Partnerships (PTPs)</a:t>
            </a:r>
            <a:r>
              <a:rPr lang="en-US" sz="1050" dirty="0"/>
              <a:t>:</a:t>
            </a:r>
            <a:endParaRPr lang="de-DE" sz="1050" dirty="0"/>
          </a:p>
          <a:p>
            <a:r>
              <a:rPr lang="de-DE" sz="1050" dirty="0"/>
              <a:t>Neben dem bereits aufgeführten zwei Unterpunkten sehen wir auch noch eine dritte Herausforderung: nämlich bei der nachträglichen </a:t>
            </a:r>
            <a:r>
              <a:rPr lang="de-DE" sz="1050" dirty="0" err="1"/>
              <a:t>Umklassifizierung</a:t>
            </a:r>
            <a:r>
              <a:rPr lang="de-DE" sz="1050" dirty="0"/>
              <a:t> von Wertpapieren. Wie viele andere Banken haben wir auch eine Art „Sperre“ für den Erwerb von PTPs eingebaut, welche an den WM-Daten basiert ist (Income Code 27) . Wenn aber am Zeitpunkt des Erwerbs diese Information nicht vorhanden ist, sondern lediglich durch eine nachträgliche Änderung, hat unser Kunde das Papier schon auf seinem Depot. Da solche Fälle sich naturgemäß nicht zu vermeiden sind, wäre eine kontinuierliche „Infokette“ an den WM-Arbeitskreis-Teilnehmer über den betroffenen sehr hilfreich. So hätte man zeitlich schneller eine Möglichkeit, die betroffenen Kunden aufzufordern, die Papiere noch vor dem Ausschüttungstermin zu veräußern. würde so ein „Info-Hotline“ aus Ihrer Sicht möglich?</a:t>
            </a:r>
          </a:p>
          <a:p>
            <a:r>
              <a:rPr lang="de-DE" sz="1050" dirty="0"/>
              <a:t> </a:t>
            </a:r>
          </a:p>
          <a:p>
            <a:pPr lvl="0"/>
            <a:r>
              <a:rPr lang="de-DE" sz="1050" u="sng" dirty="0"/>
              <a:t>„Sachverhalte mit Meldepflicht ohne Steuerpflicht:</a:t>
            </a:r>
            <a:r>
              <a:rPr lang="de-DE" sz="1050" dirty="0"/>
              <a:t> </a:t>
            </a:r>
            <a:endParaRPr lang="de-DE" sz="1050" dirty="0" smtClean="0"/>
          </a:p>
          <a:p>
            <a:pPr lvl="0"/>
            <a:r>
              <a:rPr lang="de-DE" sz="1050" dirty="0" smtClean="0"/>
              <a:t>Verstehen </a:t>
            </a:r>
            <a:r>
              <a:rPr lang="de-DE" sz="1050" dirty="0"/>
              <a:t>wir richtig, dass es hier um diejenige Einkünfte geht, die aus US-Sicht keinen Steuerrelevanz aber sehr wohl eine Melderelevanz mit sich ziehen (und die bisher mit Income Code „ZZ“ durch die WM übermittelt werden)? Dies wäre auch für uns ein relevantes Thema und würden uns um eine baldige Lösung freuen, dass wir hier auch bald den kompletten </a:t>
            </a:r>
            <a:r>
              <a:rPr lang="de-DE" sz="1050" dirty="0" err="1"/>
              <a:t>Datenset</a:t>
            </a:r>
            <a:r>
              <a:rPr lang="de-DE" sz="1050" dirty="0"/>
              <a:t> erhalten können</a:t>
            </a:r>
            <a:r>
              <a:rPr lang="de-DE" sz="1050" dirty="0" smtClean="0"/>
              <a:t>. =&gt; Beispiele auf Folie 18</a:t>
            </a:r>
            <a:endParaRPr lang="de-DE" sz="1050" dirty="0"/>
          </a:p>
          <a:p>
            <a:endParaRPr lang="de-DE" sz="1050" dirty="0"/>
          </a:p>
          <a:p>
            <a:pPr lvl="0"/>
            <a:r>
              <a:rPr lang="de-DE" sz="1050" u="sng" dirty="0"/>
              <a:t>Zusätzliches Thema: Nachträgliche Meldungskorrekturen wg. </a:t>
            </a:r>
            <a:r>
              <a:rPr lang="de-DE" sz="1050" u="sng" dirty="0" smtClean="0"/>
              <a:t>Publikumsfonds =&gt; </a:t>
            </a:r>
            <a:r>
              <a:rPr lang="de-DE" sz="1050" u="sng" dirty="0" smtClean="0">
                <a:solidFill>
                  <a:srgbClr val="FF0000"/>
                </a:solidFill>
              </a:rPr>
              <a:t>ggf. erneute Diskussion in einem späteren AK falls erforderlich</a:t>
            </a:r>
            <a:endParaRPr lang="de-DE" sz="1050" dirty="0">
              <a:solidFill>
                <a:srgbClr val="FF0000"/>
              </a:solidFill>
            </a:endParaRPr>
          </a:p>
          <a:p>
            <a:r>
              <a:rPr lang="de-DE" sz="1050" dirty="0"/>
              <a:t>Bei diesem Thema geht es darum, dass einige Publikumsfonds den QI nachträglich darüber informieren, dass sie doch für die DBA-Steuervergünstigung berechtigt wären (Erfüllung der relevanten Tests wurden nachträglich geprüft). In solchen Fällen verlangen die Publikumsfonds die Ausstellung von namentlichen 1042-S Formulare (manchmal 5 Jahre rückwirkend). Die Frage wäre an den anderen Banken, ob sie in solchen Fällen die Meldungen der bereits abgeschlossenen Steuerjahre (1042-S Poolmeldungen und das 1042-Meldung) ebenso immer wieder korrigieren). </a:t>
            </a:r>
          </a:p>
          <a:p>
            <a:r>
              <a:rPr lang="de-DE" sz="1050" dirty="0"/>
              <a:t>Falls es die Zeit zulässt, würden wir uns freuen wenn wir dieses Thema mit anderen betroffenen Banken diskutieren könnten.</a:t>
            </a:r>
          </a:p>
          <a:p>
            <a:pPr marL="342900" lvl="0" indent="-342900">
              <a:buFont typeface="Wingdings" panose="05000000000000000000" pitchFamily="2" charset="2"/>
              <a:buChar char="§"/>
            </a:pPr>
            <a:endParaRPr lang="de-DE" dirty="0">
              <a:sym typeface="Wingdings" panose="05000000000000000000" pitchFamily="2" charset="2"/>
            </a:endParaRPr>
          </a:p>
        </p:txBody>
      </p:sp>
      <p:sp>
        <p:nvSpPr>
          <p:cNvPr id="6" name="Datumsplatzhalter 5"/>
          <p:cNvSpPr>
            <a:spLocks noGrp="1"/>
          </p:cNvSpPr>
          <p:nvPr>
            <p:ph type="dt" sz="half" idx="2"/>
          </p:nvPr>
        </p:nvSpPr>
        <p:spPr/>
        <p:txBody>
          <a:bodyPr/>
          <a:lstStyle/>
          <a:p>
            <a:fld id="{5021CC8C-F248-4687-A200-036F61AE2F8F}" type="datetime4">
              <a:rPr lang="de-DE" smtClean="0"/>
              <a:t>1. Dezember 2021</a:t>
            </a:fld>
            <a:endParaRPr lang="de-DE" dirty="0"/>
          </a:p>
        </p:txBody>
      </p:sp>
      <p:sp>
        <p:nvSpPr>
          <p:cNvPr id="3" name="Rectangle 1"/>
          <p:cNvSpPr>
            <a:spLocks noGrp="1" noChangeArrowheads="1"/>
          </p:cNvSpPr>
          <p:nvPr>
            <p:ph sz="half" idx="1"/>
          </p:nvPr>
        </p:nvSpPr>
        <p:spPr bwMode="auto">
          <a:xfrm>
            <a:off x="297288" y="1428447"/>
            <a:ext cx="82433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e-DE" altLang="de-DE" dirty="0" smtClean="0"/>
          </a:p>
          <a:p>
            <a:pPr lvl="0" eaLnBrk="0" fontAlgn="base" hangingPunct="0">
              <a:spcBef>
                <a:spcPct val="0"/>
              </a:spcBef>
              <a:spcAft>
                <a:spcPct val="0"/>
              </a:spcAft>
            </a:pPr>
            <a:r>
              <a:rPr lang="de-DE" dirty="0"/>
              <a:t>Hauck &amp; </a:t>
            </a:r>
            <a:r>
              <a:rPr lang="de-DE" dirty="0" err="1"/>
              <a:t>Aufhäuser</a:t>
            </a:r>
            <a:r>
              <a:rPr lang="de-DE" dirty="0"/>
              <a:t> </a:t>
            </a:r>
            <a:endParaRPr lang="de-DE" altLang="de-DE" dirty="0"/>
          </a:p>
        </p:txBody>
      </p:sp>
    </p:spTree>
    <p:extLst>
      <p:ext uri="{BB962C8B-B14F-4D97-AF65-F5344CB8AC3E}">
        <p14:creationId xmlns:p14="http://schemas.microsoft.com/office/powerpoint/2010/main" val="378258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911225" y="3429000"/>
            <a:ext cx="10658734" cy="2519362"/>
          </a:xfrm>
        </p:spPr>
        <p:txBody>
          <a:bodyPr/>
          <a:lstStyle/>
          <a:p>
            <a:r>
              <a:rPr lang="de-DE" altLang="de-DE" dirty="0" smtClean="0"/>
              <a:t>Nächste Schritte</a:t>
            </a:r>
            <a:endParaRPr lang="de-DE" altLang="de-DE" dirty="0"/>
          </a:p>
          <a:p>
            <a:endParaRPr lang="de-DE" altLang="de-DE" b="1" dirty="0" smtClean="0"/>
          </a:p>
          <a:p>
            <a:endParaRPr lang="de-DE" b="1" dirty="0"/>
          </a:p>
          <a:p>
            <a:endParaRPr lang="de-DE" sz="1800" b="1" dirty="0"/>
          </a:p>
        </p:txBody>
      </p:sp>
    </p:spTree>
    <p:extLst>
      <p:ext uri="{BB962C8B-B14F-4D97-AF65-F5344CB8AC3E}">
        <p14:creationId xmlns:p14="http://schemas.microsoft.com/office/powerpoint/2010/main" val="3234131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Themen für Nachfolgetermin  </a:t>
            </a:r>
            <a:endParaRPr lang="de-DE" dirty="0"/>
          </a:p>
        </p:txBody>
      </p:sp>
      <p:sp>
        <p:nvSpPr>
          <p:cNvPr id="4" name="Textplatzhalter 3"/>
          <p:cNvSpPr>
            <a:spLocks noGrp="1"/>
          </p:cNvSpPr>
          <p:nvPr>
            <p:ph type="body" sz="quarter" idx="14"/>
          </p:nvPr>
        </p:nvSpPr>
        <p:spPr>
          <a:xfrm>
            <a:off x="371475" y="1611985"/>
            <a:ext cx="11449050" cy="4656840"/>
          </a:xfrm>
        </p:spPr>
        <p:txBody>
          <a:bodyPr/>
          <a:lstStyle/>
          <a:p>
            <a:pPr marL="342900" indent="-342900">
              <a:buFont typeface="+mj-lt"/>
              <a:buAutoNum type="arabicPeriod"/>
            </a:pPr>
            <a:r>
              <a:rPr lang="de-DE" dirty="0"/>
              <a:t>Praxis-Probleme mit </a:t>
            </a:r>
            <a:r>
              <a:rPr lang="de-DE" dirty="0" err="1"/>
              <a:t>Publicly</a:t>
            </a:r>
            <a:r>
              <a:rPr lang="de-DE" dirty="0"/>
              <a:t> </a:t>
            </a:r>
            <a:r>
              <a:rPr lang="de-DE" dirty="0" err="1"/>
              <a:t>Traded</a:t>
            </a:r>
            <a:r>
              <a:rPr lang="de-DE" dirty="0"/>
              <a:t> </a:t>
            </a:r>
            <a:r>
              <a:rPr lang="de-DE" dirty="0" err="1"/>
              <a:t>Partnerships</a:t>
            </a:r>
            <a:r>
              <a:rPr lang="de-DE" dirty="0"/>
              <a:t> (PTPs) </a:t>
            </a:r>
          </a:p>
          <a:p>
            <a:pPr marL="641350" lvl="1" indent="-285750"/>
            <a:r>
              <a:rPr lang="de-DE" dirty="0" smtClean="0"/>
              <a:t>Wie kann ggf. die Erkennung </a:t>
            </a:r>
            <a:r>
              <a:rPr lang="de-DE" dirty="0"/>
              <a:t>der </a:t>
            </a:r>
            <a:r>
              <a:rPr lang="de-DE" dirty="0" smtClean="0"/>
              <a:t>PTP bei WM strukturiert verbessert werden</a:t>
            </a:r>
          </a:p>
          <a:p>
            <a:pPr marL="1428750" lvl="2" indent="-285750"/>
            <a:r>
              <a:rPr lang="de-DE" sz="1800" dirty="0">
                <a:solidFill>
                  <a:schemeClr val="tx2"/>
                </a:solidFill>
                <a:latin typeface="Roboto" panose="02000000000000000000" pitchFamily="2" charset="0"/>
                <a:ea typeface="Roboto" panose="02000000000000000000" pitchFamily="2" charset="0"/>
              </a:rPr>
              <a:t>Welche PTP sind bei Kunden </a:t>
            </a:r>
            <a:r>
              <a:rPr lang="de-DE" sz="1800" dirty="0" smtClean="0">
                <a:solidFill>
                  <a:schemeClr val="tx2"/>
                </a:solidFill>
                <a:latin typeface="Roboto" panose="02000000000000000000" pitchFamily="2" charset="0"/>
                <a:ea typeface="Roboto" panose="02000000000000000000" pitchFamily="2" charset="0"/>
              </a:rPr>
              <a:t>identifiziert </a:t>
            </a:r>
            <a:r>
              <a:rPr lang="de-DE" sz="1800" dirty="0">
                <a:solidFill>
                  <a:schemeClr val="tx2"/>
                </a:solidFill>
                <a:latin typeface="Roboto" panose="02000000000000000000" pitchFamily="2" charset="0"/>
                <a:ea typeface="Roboto" panose="02000000000000000000" pitchFamily="2" charset="0"/>
              </a:rPr>
              <a:t>worden und können zur Prüfung an WM gemeldet werden?</a:t>
            </a:r>
          </a:p>
          <a:p>
            <a:pPr marL="641350" lvl="1" indent="-285750"/>
            <a:r>
              <a:rPr lang="de-DE" dirty="0" smtClean="0"/>
              <a:t>Ggf. Ansprache des IRS anstoßen, damit PTP möglichst zentral bei einer US-Stelle abgerufen werden können</a:t>
            </a:r>
          </a:p>
          <a:p>
            <a:pPr marL="641350" lvl="1" indent="-285750"/>
            <a:r>
              <a:rPr lang="de-DE" dirty="0" smtClean="0"/>
              <a:t>Ggf. Fallbesprechung </a:t>
            </a:r>
            <a:r>
              <a:rPr lang="de-DE" dirty="0"/>
              <a:t>und </a:t>
            </a:r>
            <a:r>
              <a:rPr lang="de-DE" dirty="0" smtClean="0"/>
              <a:t>gewünschter Datenausweis unterschiedlicher Fallgruppen bei WM</a:t>
            </a:r>
          </a:p>
          <a:p>
            <a:pPr marL="641350" lvl="1" indent="-285750"/>
            <a:r>
              <a:rPr lang="de-DE" dirty="0" smtClean="0"/>
              <a:t>Historisierung von PTP im Falle von </a:t>
            </a:r>
            <a:r>
              <a:rPr lang="de-DE" dirty="0" err="1" smtClean="0"/>
              <a:t>Umschlüsselungen</a:t>
            </a:r>
            <a:r>
              <a:rPr lang="de-DE" dirty="0"/>
              <a:t> </a:t>
            </a:r>
            <a:r>
              <a:rPr lang="de-DE" dirty="0" smtClean="0"/>
              <a:t>bei WM prüfen</a:t>
            </a:r>
            <a:endParaRPr lang="de-DE" dirty="0"/>
          </a:p>
          <a:p>
            <a:pPr marL="342900" indent="-342900">
              <a:buFont typeface="+mj-lt"/>
              <a:buAutoNum type="arabicPeriod"/>
            </a:pPr>
            <a:r>
              <a:rPr lang="de-DE" dirty="0" smtClean="0"/>
              <a:t>Sachverhalte </a:t>
            </a:r>
            <a:r>
              <a:rPr lang="de-DE" dirty="0"/>
              <a:t>mit Meldepflicht jedoch ohne Steuerpflicht </a:t>
            </a:r>
            <a:endParaRPr lang="de-DE" dirty="0" smtClean="0"/>
          </a:p>
          <a:p>
            <a:pPr marL="641350" lvl="1" indent="-285750"/>
            <a:r>
              <a:rPr lang="de-DE" dirty="0" smtClean="0"/>
              <a:t>Identifikation der Sachverhalte</a:t>
            </a:r>
          </a:p>
          <a:p>
            <a:pPr marL="641350" lvl="1" indent="-285750"/>
            <a:r>
              <a:rPr lang="de-DE" dirty="0" smtClean="0"/>
              <a:t>Gewünschter Datenausweis bei WM?</a:t>
            </a:r>
          </a:p>
          <a:p>
            <a:pPr marL="641350" lvl="1" indent="-285750"/>
            <a:r>
              <a:rPr lang="de-DE" dirty="0" smtClean="0"/>
              <a:t>Bsp</a:t>
            </a:r>
            <a:r>
              <a:rPr lang="de-DE" dirty="0"/>
              <a:t>. </a:t>
            </a:r>
            <a:r>
              <a:rPr lang="de-DE" dirty="0" smtClean="0"/>
              <a:t>ISINs auf Folie 18 (ist eine „</a:t>
            </a:r>
            <a:r>
              <a:rPr lang="de-DE" dirty="0" err="1" smtClean="0"/>
              <a:t>Clusterung</a:t>
            </a:r>
            <a:r>
              <a:rPr lang="de-DE" dirty="0" smtClean="0"/>
              <a:t>“ nach ggf. unterschiedlichem Sachverhalt erforderlich?)</a:t>
            </a:r>
            <a:endParaRPr lang="de-DE" dirty="0"/>
          </a:p>
          <a:p>
            <a:pPr marL="342900" indent="-342900">
              <a:buFont typeface="+mj-lt"/>
              <a:buAutoNum type="arabicPeriod"/>
            </a:pPr>
            <a:r>
              <a:rPr lang="de-DE" dirty="0"/>
              <a:t>Handhabung und Ausweis von Portfolio Interest Sachverhalten (U.S. Code </a:t>
            </a:r>
            <a:r>
              <a:rPr lang="de-DE" u="sng" dirty="0">
                <a:hlinkClick r:id="rId2"/>
              </a:rPr>
              <a:t>26 USC § 881(c)(2</a:t>
            </a:r>
            <a:r>
              <a:rPr lang="de-DE" u="sng" dirty="0" smtClean="0">
                <a:hlinkClick r:id="rId2"/>
              </a:rPr>
              <a:t>)</a:t>
            </a:r>
            <a:r>
              <a:rPr lang="de-DE" u="sng" dirty="0" smtClean="0"/>
              <a:t>)</a:t>
            </a:r>
          </a:p>
          <a:p>
            <a:pPr marL="641350" lvl="1" indent="-285750"/>
            <a:r>
              <a:rPr lang="de-DE" dirty="0" smtClean="0"/>
              <a:t>Gewünschter Datenausweis </a:t>
            </a:r>
            <a:r>
              <a:rPr lang="de-DE" dirty="0"/>
              <a:t>bei </a:t>
            </a:r>
            <a:r>
              <a:rPr lang="de-DE" dirty="0" smtClean="0"/>
              <a:t>WM?</a:t>
            </a:r>
            <a:endParaRPr lang="de-DE" dirty="0"/>
          </a:p>
        </p:txBody>
      </p:sp>
      <p:sp>
        <p:nvSpPr>
          <p:cNvPr id="6" name="Datumsplatzhalter 5"/>
          <p:cNvSpPr>
            <a:spLocks noGrp="1"/>
          </p:cNvSpPr>
          <p:nvPr>
            <p:ph type="dt" sz="half" idx="2"/>
          </p:nvPr>
        </p:nvSpPr>
        <p:spPr/>
        <p:txBody>
          <a:bodyPr/>
          <a:lstStyle/>
          <a:p>
            <a:fld id="{5021CC8C-F248-4687-A200-036F61AE2F8F}" type="datetime4">
              <a:rPr lang="de-DE" smtClean="0"/>
              <a:t>1. Dezember 2021</a:t>
            </a:fld>
            <a:endParaRPr lang="de-DE" dirty="0"/>
          </a:p>
        </p:txBody>
      </p:sp>
      <p:sp>
        <p:nvSpPr>
          <p:cNvPr id="3" name="Rectangle 1"/>
          <p:cNvSpPr>
            <a:spLocks noGrp="1" noChangeArrowheads="1"/>
          </p:cNvSpPr>
          <p:nvPr>
            <p:ph sz="half" idx="1"/>
          </p:nvPr>
        </p:nvSpPr>
        <p:spPr bwMode="auto">
          <a:xfrm>
            <a:off x="297288" y="1428447"/>
            <a:ext cx="82433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e-DE" altLang="de-DE" dirty="0" smtClean="0"/>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p>
        </p:txBody>
      </p:sp>
    </p:spTree>
    <p:extLst>
      <p:ext uri="{BB962C8B-B14F-4D97-AF65-F5344CB8AC3E}">
        <p14:creationId xmlns:p14="http://schemas.microsoft.com/office/powerpoint/2010/main" val="918971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Themen für Nachfolgetermin </a:t>
            </a:r>
            <a:endParaRPr lang="de-DE" dirty="0"/>
          </a:p>
        </p:txBody>
      </p:sp>
      <p:sp>
        <p:nvSpPr>
          <p:cNvPr id="4" name="Textplatzhalter 3"/>
          <p:cNvSpPr>
            <a:spLocks noGrp="1"/>
          </p:cNvSpPr>
          <p:nvPr>
            <p:ph type="body" sz="quarter" idx="14"/>
          </p:nvPr>
        </p:nvSpPr>
        <p:spPr>
          <a:xfrm>
            <a:off x="371475" y="1611985"/>
            <a:ext cx="11449050" cy="4656840"/>
          </a:xfrm>
        </p:spPr>
        <p:txBody>
          <a:bodyPr/>
          <a:lstStyle/>
          <a:p>
            <a:r>
              <a:rPr lang="de-DE" dirty="0"/>
              <a:t>4. Ggf. Besprechung </a:t>
            </a:r>
            <a:r>
              <a:rPr lang="de-DE" sz="1600" dirty="0"/>
              <a:t>der von Kunden an WM gemeldeten Sachverhalte bei denen WM auf „Klassifikationsprobleme“ stößt</a:t>
            </a:r>
          </a:p>
          <a:p>
            <a:pPr marL="641350" lvl="1" indent="-285750">
              <a:buFont typeface="Arial" panose="020B0604020202020204" pitchFamily="34" charset="0"/>
              <a:buChar char="•"/>
            </a:pPr>
            <a:r>
              <a:rPr lang="de-DE" sz="1600" dirty="0">
                <a:sym typeface="Wingdings" panose="05000000000000000000" pitchFamily="2" charset="2"/>
              </a:rPr>
              <a:t>Gewünschter Datenausweis des jeweiligen Sachverhaltes bei WM</a:t>
            </a:r>
          </a:p>
          <a:p>
            <a:r>
              <a:rPr lang="de-DE" dirty="0" smtClean="0"/>
              <a:t>5</a:t>
            </a:r>
            <a:r>
              <a:rPr lang="de-DE" sz="2400" dirty="0">
                <a:solidFill>
                  <a:schemeClr val="tx1"/>
                </a:solidFill>
                <a:latin typeface="+mj-lt"/>
                <a:ea typeface="+mn-ea"/>
              </a:rPr>
              <a:t>. </a:t>
            </a:r>
            <a:r>
              <a:rPr lang="de-DE" dirty="0" smtClean="0"/>
              <a:t>Externe Anfrage an WM: </a:t>
            </a:r>
          </a:p>
          <a:p>
            <a:pPr marL="285750" indent="-285750">
              <a:buFont typeface="Arial" panose="020B0604020202020204" pitchFamily="34" charset="0"/>
              <a:buChar char="•"/>
            </a:pPr>
            <a:r>
              <a:rPr lang="de-DE" dirty="0" smtClean="0"/>
              <a:t>Kann WM einen strukturierten Datenausweis von „Original </a:t>
            </a:r>
            <a:r>
              <a:rPr lang="de-DE" dirty="0" err="1" smtClean="0"/>
              <a:t>Issue</a:t>
            </a:r>
            <a:r>
              <a:rPr lang="de-DE" dirty="0" smtClean="0"/>
              <a:t> Discount“ (OID) Sachverhalten zur Verfügung stellen?</a:t>
            </a:r>
          </a:p>
          <a:p>
            <a:pPr marL="641350" lvl="1" indent="-285750">
              <a:buFont typeface="Arial" panose="020B0604020202020204" pitchFamily="34" charset="0"/>
              <a:buChar char="•"/>
            </a:pPr>
            <a:r>
              <a:rPr lang="de-DE" dirty="0" smtClean="0"/>
              <a:t>Stellen Sie hier Ihren Kunden bereits Informationen zur Verfügung? </a:t>
            </a:r>
          </a:p>
          <a:p>
            <a:pPr marL="641350" lvl="1" indent="-285750">
              <a:buFont typeface="Arial" panose="020B0604020202020204" pitchFamily="34" charset="0"/>
              <a:buChar char="•"/>
            </a:pPr>
            <a:r>
              <a:rPr lang="de-DE" dirty="0" smtClean="0"/>
              <a:t>Liegt der Fokus nur auf Kunden mit einer US-TIN?</a:t>
            </a:r>
          </a:p>
          <a:p>
            <a:pPr marL="641350" lvl="1" indent="-285750">
              <a:buFont typeface="Arial" panose="020B0604020202020204" pitchFamily="34" charset="0"/>
              <a:buChar char="•"/>
            </a:pPr>
            <a:r>
              <a:rPr lang="de-DE" dirty="0" smtClean="0"/>
              <a:t>Wäre es für Ihre Prozesse eine Unterstützung, wenn WM Informationen für die unterjährigen täglichen OID sowie den OID als Jahreswert auf ISIN-Ebene, inclusive einer Änderungshistorie, strukturiert ausweisen würde? </a:t>
            </a:r>
          </a:p>
          <a:p>
            <a:r>
              <a:rPr lang="de-DE" dirty="0" smtClean="0"/>
              <a:t>6</a:t>
            </a:r>
            <a:r>
              <a:rPr lang="de-DE" dirty="0"/>
              <a:t>. </a:t>
            </a:r>
            <a:r>
              <a:rPr lang="de-DE" dirty="0" err="1" smtClean="0"/>
              <a:t>Reklassifizierungen</a:t>
            </a:r>
            <a:r>
              <a:rPr lang="de-DE" dirty="0" smtClean="0"/>
              <a:t> 2022 </a:t>
            </a:r>
          </a:p>
          <a:p>
            <a:pPr marL="641350" lvl="1" indent="-285750">
              <a:buFont typeface="Arial" panose="020B0604020202020204" pitchFamily="34" charset="0"/>
              <a:buChar char="•"/>
            </a:pPr>
            <a:r>
              <a:rPr lang="de-DE" dirty="0" smtClean="0"/>
              <a:t>Optimierungen für die Zukunft erforderlich/machbar?</a:t>
            </a:r>
          </a:p>
          <a:p>
            <a:pPr marL="641350" lvl="1" indent="-285750">
              <a:buFont typeface="Arial" panose="020B0604020202020204" pitchFamily="34" charset="0"/>
              <a:buChar char="•"/>
            </a:pPr>
            <a:r>
              <a:rPr lang="de-DE" dirty="0" smtClean="0"/>
              <a:t>Siehe Kunden-Info K02 vom 02.02.2021</a:t>
            </a:r>
          </a:p>
          <a:p>
            <a:pPr marL="641350" lvl="1" indent="-285750">
              <a:buFont typeface="Arial" panose="020B0604020202020204" pitchFamily="34" charset="0"/>
              <a:buChar char="•"/>
            </a:pPr>
            <a:r>
              <a:rPr lang="de-DE" dirty="0"/>
              <a:t>	</a:t>
            </a:r>
            <a:r>
              <a:rPr lang="de-DE" dirty="0" smtClean="0"/>
              <a:t>	</a:t>
            </a:r>
            <a:endParaRPr lang="de-DE" dirty="0"/>
          </a:p>
        </p:txBody>
      </p:sp>
      <p:sp>
        <p:nvSpPr>
          <p:cNvPr id="6" name="Datumsplatzhalter 5"/>
          <p:cNvSpPr>
            <a:spLocks noGrp="1"/>
          </p:cNvSpPr>
          <p:nvPr>
            <p:ph type="dt" sz="half" idx="2"/>
          </p:nvPr>
        </p:nvSpPr>
        <p:spPr/>
        <p:txBody>
          <a:bodyPr/>
          <a:lstStyle/>
          <a:p>
            <a:fld id="{5021CC8C-F248-4687-A200-036F61AE2F8F}" type="datetime4">
              <a:rPr lang="de-DE" smtClean="0"/>
              <a:t>1. Dezember 2021</a:t>
            </a:fld>
            <a:endParaRPr lang="de-DE" dirty="0"/>
          </a:p>
        </p:txBody>
      </p:sp>
      <p:sp>
        <p:nvSpPr>
          <p:cNvPr id="3" name="Rectangle 1"/>
          <p:cNvSpPr>
            <a:spLocks noGrp="1" noChangeArrowheads="1"/>
          </p:cNvSpPr>
          <p:nvPr>
            <p:ph sz="half" idx="1"/>
          </p:nvPr>
        </p:nvSpPr>
        <p:spPr bwMode="auto">
          <a:xfrm>
            <a:off x="7202078" y="1214636"/>
            <a:ext cx="19607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de-DE" altLang="de-DE" dirty="0" smtClean="0"/>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p>
        </p:txBody>
      </p:sp>
      <p:graphicFrame>
        <p:nvGraphicFramePr>
          <p:cNvPr id="5" name="Objekt 4"/>
          <p:cNvGraphicFramePr>
            <a:graphicFrameLocks noChangeAspect="1"/>
          </p:cNvGraphicFramePr>
          <p:nvPr>
            <p:extLst>
              <p:ext uri="{D42A27DB-BD31-4B8C-83A1-F6EECF244321}">
                <p14:modId xmlns:p14="http://schemas.microsoft.com/office/powerpoint/2010/main" val="587237397"/>
              </p:ext>
            </p:extLst>
          </p:nvPr>
        </p:nvGraphicFramePr>
        <p:xfrm>
          <a:off x="450295" y="5714451"/>
          <a:ext cx="3829050" cy="378498"/>
        </p:xfrm>
        <a:graphic>
          <a:graphicData uri="http://schemas.openxmlformats.org/presentationml/2006/ole">
            <mc:AlternateContent xmlns:mc="http://schemas.openxmlformats.org/markup-compatibility/2006">
              <mc:Choice xmlns:v="urn:schemas-microsoft-com:vml" Requires="v">
                <p:oleObj spid="_x0000_s3078" name="Acrobat Document" r:id="rId3" imgW="5667480" imgH="8020080" progId="AcroExch.Document.DC">
                  <p:embed/>
                </p:oleObj>
              </mc:Choice>
              <mc:Fallback>
                <p:oleObj name="Acrobat Document" r:id="rId3" imgW="5667480" imgH="8020080" progId="AcroExch.Document.DC">
                  <p:embed/>
                  <p:pic>
                    <p:nvPicPr>
                      <p:cNvPr id="0" name=""/>
                      <p:cNvPicPr/>
                      <p:nvPr/>
                    </p:nvPicPr>
                    <p:blipFill>
                      <a:blip r:embed="rId4"/>
                      <a:stretch>
                        <a:fillRect/>
                      </a:stretch>
                    </p:blipFill>
                    <p:spPr>
                      <a:xfrm>
                        <a:off x="450295" y="5714451"/>
                        <a:ext cx="3829050" cy="378498"/>
                      </a:xfrm>
                      <a:prstGeom prst="rect">
                        <a:avLst/>
                      </a:prstGeom>
                    </p:spPr>
                  </p:pic>
                </p:oleObj>
              </mc:Fallback>
            </mc:AlternateContent>
          </a:graphicData>
        </a:graphic>
      </p:graphicFrame>
    </p:spTree>
    <p:extLst>
      <p:ext uri="{BB962C8B-B14F-4D97-AF65-F5344CB8AC3E}">
        <p14:creationId xmlns:p14="http://schemas.microsoft.com/office/powerpoint/2010/main" val="4289196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Themen für Nachfolgetermin </a:t>
            </a:r>
          </a:p>
        </p:txBody>
      </p:sp>
      <p:sp>
        <p:nvSpPr>
          <p:cNvPr id="3" name="Textplatzhalter 2"/>
          <p:cNvSpPr>
            <a:spLocks noGrp="1"/>
          </p:cNvSpPr>
          <p:nvPr>
            <p:ph type="body" sz="quarter" idx="14"/>
          </p:nvPr>
        </p:nvSpPr>
        <p:spPr>
          <a:xfrm>
            <a:off x="3610467" y="2528888"/>
            <a:ext cx="8210058" cy="2033587"/>
          </a:xfrm>
        </p:spPr>
        <p:txBody>
          <a:bodyPr/>
          <a:lstStyle/>
          <a:p>
            <a:r>
              <a:rPr lang="de-DE" dirty="0" smtClean="0"/>
              <a:t>Ist </a:t>
            </a:r>
            <a:r>
              <a:rPr lang="de-DE" dirty="0"/>
              <a:t>eine „</a:t>
            </a:r>
            <a:r>
              <a:rPr lang="de-DE" dirty="0" err="1"/>
              <a:t>Clusterung</a:t>
            </a:r>
            <a:r>
              <a:rPr lang="de-DE" dirty="0"/>
              <a:t>“ nach ggf. unterschiedlichem Sachverhalt erforderlich</a:t>
            </a:r>
            <a:r>
              <a:rPr lang="de-DE" dirty="0" smtClean="0"/>
              <a:t>?</a:t>
            </a:r>
          </a:p>
          <a:p>
            <a:r>
              <a:rPr lang="de-DE" dirty="0" smtClean="0"/>
              <a:t>(Im Sinne von: Je Sachverhalt könnten die US-Behörden ja ggf. einen eigenen Schlüssel verlangen…)</a:t>
            </a:r>
            <a:endParaRPr lang="de-DE" dirty="0"/>
          </a:p>
        </p:txBody>
      </p:sp>
      <p:sp>
        <p:nvSpPr>
          <p:cNvPr id="4" name="Inhaltsplatzhalter 3"/>
          <p:cNvSpPr>
            <a:spLocks noGrp="1"/>
          </p:cNvSpPr>
          <p:nvPr>
            <p:ph sz="half" idx="1"/>
          </p:nvPr>
        </p:nvSpPr>
        <p:spPr/>
        <p:txBody>
          <a:bodyPr/>
          <a:lstStyle/>
          <a:p>
            <a:r>
              <a:rPr lang="de-DE" dirty="0" smtClean="0"/>
              <a:t>Beispiel ISINs zu Sachverhalten </a:t>
            </a:r>
            <a:r>
              <a:rPr lang="de-DE" dirty="0"/>
              <a:t>mit Meldepflicht jedoch ohne Steuerpflicht </a:t>
            </a:r>
          </a:p>
          <a:p>
            <a:endParaRPr lang="de-DE" dirty="0"/>
          </a:p>
        </p:txBody>
      </p:sp>
      <p:sp>
        <p:nvSpPr>
          <p:cNvPr id="5" name="Datumsplatzhalter 4"/>
          <p:cNvSpPr>
            <a:spLocks noGrp="1"/>
          </p:cNvSpPr>
          <p:nvPr>
            <p:ph type="dt" sz="half" idx="2"/>
          </p:nvPr>
        </p:nvSpPr>
        <p:spPr/>
        <p:txBody>
          <a:bodyPr/>
          <a:lstStyle/>
          <a:p>
            <a:fld id="{E830E0AF-6245-4219-A78E-61F94238F2E8}" type="datetime4">
              <a:rPr lang="de-DE" smtClean="0"/>
              <a:t>1. Dezember 2021</a:t>
            </a:fld>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543454001"/>
              </p:ext>
            </p:extLst>
          </p:nvPr>
        </p:nvGraphicFramePr>
        <p:xfrm>
          <a:off x="357180" y="2115291"/>
          <a:ext cx="2623415" cy="4161999"/>
        </p:xfrm>
        <a:graphic>
          <a:graphicData uri="http://schemas.openxmlformats.org/drawingml/2006/table">
            <a:tbl>
              <a:tblPr firstRow="1" firstCol="1" bandRow="1">
                <a:tableStyleId>{5C22544A-7EE6-4342-B048-85BDC9FD1C3A}</a:tableStyleId>
              </a:tblPr>
              <a:tblGrid>
                <a:gridCol w="756754">
                  <a:extLst>
                    <a:ext uri="{9D8B030D-6E8A-4147-A177-3AD203B41FA5}">
                      <a16:colId xmlns:a16="http://schemas.microsoft.com/office/drawing/2014/main" val="2500706199"/>
                    </a:ext>
                  </a:extLst>
                </a:gridCol>
                <a:gridCol w="1866661">
                  <a:extLst>
                    <a:ext uri="{9D8B030D-6E8A-4147-A177-3AD203B41FA5}">
                      <a16:colId xmlns:a16="http://schemas.microsoft.com/office/drawing/2014/main" val="251749269"/>
                    </a:ext>
                  </a:extLst>
                </a:gridCol>
              </a:tblGrid>
              <a:tr h="151061">
                <a:tc>
                  <a:txBody>
                    <a:bodyPr/>
                    <a:lstStyle/>
                    <a:p>
                      <a:pPr>
                        <a:spcAft>
                          <a:spcPts val="0"/>
                        </a:spcAft>
                      </a:pPr>
                      <a:r>
                        <a:rPr lang="de-DE" sz="1100">
                          <a:effectLst/>
                        </a:rPr>
                        <a:t>INCOMEC</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dirty="0">
                          <a:effectLst/>
                        </a:rPr>
                        <a:t>UINFO</a:t>
                      </a:r>
                      <a:endParaRPr lang="de-DE" sz="1100" dirty="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4262246892"/>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dirty="0">
                          <a:effectLst/>
                        </a:rPr>
                        <a:t>US62010U1016USD0</a:t>
                      </a:r>
                      <a:endParaRPr lang="de-DE" sz="1100" dirty="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2880629365"/>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dirty="0">
                          <a:effectLst/>
                        </a:rPr>
                        <a:t>DE0009078337EUR0</a:t>
                      </a:r>
                      <a:endParaRPr lang="de-DE" sz="1100" dirty="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3640358938"/>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dirty="0">
                          <a:effectLst/>
                        </a:rPr>
                        <a:t>DE000A0DCXA0EUR0</a:t>
                      </a:r>
                      <a:endParaRPr lang="de-DE" sz="1100" dirty="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3552978842"/>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dirty="0">
                          <a:effectLst/>
                        </a:rPr>
                        <a:t>PR7331747001USD0</a:t>
                      </a:r>
                      <a:endParaRPr lang="de-DE" sz="1100" dirty="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537111402"/>
                  </a:ext>
                </a:extLst>
              </a:tr>
              <a:tr h="473919">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dirty="0">
                          <a:effectLst/>
                        </a:rPr>
                        <a:t>XS0319509294MXN0</a:t>
                      </a:r>
                      <a:endParaRPr lang="de-DE" sz="1100" dirty="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3717580852"/>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XS0415624716EUR0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1380152015"/>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XS0320690885MXN0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1726657753"/>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XS0453820366GBP0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723511202"/>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XS2056400299EUR0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458151541"/>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DE000A1ZZ010EUR0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450618951"/>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DE000A1ZZ028EUR0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157223087"/>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DE000A14J7G6EUR0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2420491973"/>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XS1028955844USD0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2555094623"/>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CA38141GWR15CAD0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1961494991"/>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XS0938722666USD0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3706526148"/>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DE000A0D24Z1EUR0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2663485708"/>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PR30040P1032USD0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1314505574"/>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XS2010331440EUR0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1711804467"/>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XS2009011771EUR0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3352289762"/>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DE000A0E5JD4EUR0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1942589756"/>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a:effectLst/>
                        </a:rPr>
                        <a:t>CH0247902916CHF0</a:t>
                      </a:r>
                      <a:endParaRPr lang="de-DE" sz="110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665686803"/>
                  </a:ext>
                </a:extLst>
              </a:tr>
              <a:tr h="151061">
                <a:tc>
                  <a:txBody>
                    <a:bodyPr/>
                    <a:lstStyle/>
                    <a:p>
                      <a:pPr>
                        <a:spcAft>
                          <a:spcPts val="0"/>
                        </a:spcAft>
                      </a:pPr>
                      <a:r>
                        <a:rPr lang="de-DE" sz="1100">
                          <a:effectLst/>
                        </a:rPr>
                        <a:t>ZZ</a:t>
                      </a:r>
                      <a:endParaRPr lang="de-DE" sz="1100">
                        <a:effectLst/>
                        <a:latin typeface="Calibri" panose="020F0502020204030204" pitchFamily="34" charset="0"/>
                        <a:ea typeface="Calibri" panose="020F0502020204030204" pitchFamily="34" charset="0"/>
                      </a:endParaRPr>
                    </a:p>
                  </a:txBody>
                  <a:tcPr marL="44144" marR="44144" marT="0" marB="0" anchor="b"/>
                </a:tc>
                <a:tc>
                  <a:txBody>
                    <a:bodyPr/>
                    <a:lstStyle/>
                    <a:p>
                      <a:pPr>
                        <a:spcAft>
                          <a:spcPts val="0"/>
                        </a:spcAft>
                      </a:pPr>
                      <a:r>
                        <a:rPr lang="de-DE" sz="1100" dirty="0">
                          <a:effectLst/>
                        </a:rPr>
                        <a:t>DE000A1Z6M12EUR0</a:t>
                      </a:r>
                      <a:endParaRPr lang="de-DE" sz="1100" dirty="0">
                        <a:effectLst/>
                        <a:latin typeface="Calibri" panose="020F0502020204030204" pitchFamily="34" charset="0"/>
                        <a:ea typeface="Calibri" panose="020F0502020204030204" pitchFamily="34" charset="0"/>
                      </a:endParaRPr>
                    </a:p>
                  </a:txBody>
                  <a:tcPr marL="44144" marR="44144" marT="0" marB="0" anchor="b"/>
                </a:tc>
                <a:extLst>
                  <a:ext uri="{0D108BD9-81ED-4DB2-BD59-A6C34878D82A}">
                    <a16:rowId xmlns:a16="http://schemas.microsoft.com/office/drawing/2014/main" val="3984862958"/>
                  </a:ext>
                </a:extLst>
              </a:tr>
            </a:tbl>
          </a:graphicData>
        </a:graphic>
      </p:graphicFrame>
    </p:spTree>
    <p:extLst>
      <p:ext uri="{BB962C8B-B14F-4D97-AF65-F5344CB8AC3E}">
        <p14:creationId xmlns:p14="http://schemas.microsoft.com/office/powerpoint/2010/main" val="275702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F291DE8E-BEB0-4486-A1E9-281BEB853243}" type="datetime4">
              <a:rPr lang="de-DE" smtClean="0"/>
              <a:t>1. Dezember 2021</a:t>
            </a:fld>
            <a:endParaRPr lang="de-DE" dirty="0"/>
          </a:p>
        </p:txBody>
      </p:sp>
      <p:sp>
        <p:nvSpPr>
          <p:cNvPr id="2" name="Untertitel 1"/>
          <p:cNvSpPr>
            <a:spLocks noGrp="1"/>
          </p:cNvSpPr>
          <p:nvPr>
            <p:ph type="subTitle" idx="13"/>
          </p:nvPr>
        </p:nvSpPr>
        <p:spPr>
          <a:xfrm>
            <a:off x="986400" y="4795666"/>
            <a:ext cx="5032800" cy="1231106"/>
          </a:xfrm>
        </p:spPr>
        <p:txBody>
          <a:bodyPr/>
          <a:lstStyle/>
          <a:p>
            <a:r>
              <a:rPr lang="de-DE" dirty="0" smtClean="0"/>
              <a:t>Thorsten Pohl | Klaus Schuld</a:t>
            </a:r>
          </a:p>
          <a:p>
            <a:endParaRPr lang="de-DE" dirty="0"/>
          </a:p>
          <a:p>
            <a:r>
              <a:rPr lang="de-DE" dirty="0" smtClean="0"/>
              <a:t>Steuern/ Investmentrecht</a:t>
            </a:r>
          </a:p>
          <a:p>
            <a:r>
              <a:rPr lang="de-DE" dirty="0" smtClean="0"/>
              <a:t>WM-Steuern@wmdaten.com</a:t>
            </a:r>
          </a:p>
        </p:txBody>
      </p:sp>
    </p:spTree>
    <p:extLst>
      <p:ext uri="{BB962C8B-B14F-4D97-AF65-F5344CB8AC3E}">
        <p14:creationId xmlns:p14="http://schemas.microsoft.com/office/powerpoint/2010/main" val="3894489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Agenda</a:t>
            </a:r>
            <a:endParaRPr lang="de-DE" sz="3600" dirty="0"/>
          </a:p>
        </p:txBody>
      </p:sp>
      <p:sp>
        <p:nvSpPr>
          <p:cNvPr id="4" name="Textplatzhalter 3"/>
          <p:cNvSpPr>
            <a:spLocks noGrp="1"/>
          </p:cNvSpPr>
          <p:nvPr>
            <p:ph type="body" sz="quarter" idx="14"/>
          </p:nvPr>
        </p:nvSpPr>
        <p:spPr>
          <a:xfrm>
            <a:off x="377696" y="2093460"/>
            <a:ext cx="11449050" cy="2516247"/>
          </a:xfrm>
        </p:spPr>
        <p:txBody>
          <a:bodyPr/>
          <a:lstStyle/>
          <a:p>
            <a:pPr marL="457200" indent="-457200">
              <a:buFont typeface="+mj-lt"/>
              <a:buAutoNum type="arabicPeriod"/>
            </a:pPr>
            <a:r>
              <a:rPr lang="de-DE" altLang="de-DE" sz="2800" dirty="0"/>
              <a:t>Vorstellungsrunde</a:t>
            </a:r>
          </a:p>
          <a:p>
            <a:pPr marL="457200" indent="-457200">
              <a:buFont typeface="+mj-lt"/>
              <a:buAutoNum type="arabicPeriod"/>
            </a:pPr>
            <a:r>
              <a:rPr lang="de-DE" altLang="de-DE" sz="2800" dirty="0"/>
              <a:t>Inhalte/ Zielsetzung des neuen </a:t>
            </a:r>
            <a:r>
              <a:rPr lang="de-DE" altLang="de-DE" sz="2800" dirty="0" smtClean="0"/>
              <a:t>Arbeitskreises</a:t>
            </a:r>
          </a:p>
          <a:p>
            <a:pPr marL="457200" indent="-457200">
              <a:buFont typeface="+mj-lt"/>
              <a:buAutoNum type="arabicPeriod"/>
            </a:pPr>
            <a:r>
              <a:rPr lang="de-DE" altLang="de-DE" sz="2800" dirty="0"/>
              <a:t>Themen aus Sicht von WM</a:t>
            </a:r>
          </a:p>
          <a:p>
            <a:pPr marL="457200" indent="-457200">
              <a:buFont typeface="+mj-lt"/>
              <a:buAutoNum type="arabicPeriod"/>
            </a:pPr>
            <a:r>
              <a:rPr lang="de-DE" altLang="de-DE" sz="2800" dirty="0" smtClean="0"/>
              <a:t>Eingereichte </a:t>
            </a:r>
            <a:r>
              <a:rPr lang="de-DE" altLang="de-DE" sz="2800" dirty="0"/>
              <a:t>Themen der Teilnehmer </a:t>
            </a:r>
            <a:endParaRPr lang="de-DE" altLang="de-DE" sz="2800" dirty="0" smtClean="0"/>
          </a:p>
          <a:p>
            <a:pPr marL="457200" indent="-457200">
              <a:buFont typeface="+mj-lt"/>
              <a:buAutoNum type="arabicPeriod"/>
            </a:pPr>
            <a:r>
              <a:rPr lang="de-DE" altLang="de-DE" sz="2800" dirty="0" smtClean="0"/>
              <a:t>Vorgehensweise bei geänderten/neuen Anforderungen</a:t>
            </a:r>
            <a:endParaRPr lang="de-DE" altLang="de-DE" sz="2800" dirty="0"/>
          </a:p>
        </p:txBody>
      </p:sp>
      <p:sp>
        <p:nvSpPr>
          <p:cNvPr id="5" name="Datumsplatzhalter 4"/>
          <p:cNvSpPr>
            <a:spLocks noGrp="1"/>
          </p:cNvSpPr>
          <p:nvPr>
            <p:ph type="dt" sz="half" idx="2"/>
          </p:nvPr>
        </p:nvSpPr>
        <p:spPr/>
        <p:txBody>
          <a:bodyPr/>
          <a:lstStyle/>
          <a:p>
            <a:fld id="{4CBDD769-023C-408D-80ED-E0A84CA2A7EB}" type="datetime4">
              <a:rPr lang="de-DE" smtClean="0"/>
              <a:t>1. Dezember 2021</a:t>
            </a:fld>
            <a:endParaRPr lang="de-DE" dirty="0"/>
          </a:p>
        </p:txBody>
      </p:sp>
    </p:spTree>
    <p:extLst>
      <p:ext uri="{BB962C8B-B14F-4D97-AF65-F5344CB8AC3E}">
        <p14:creationId xmlns:p14="http://schemas.microsoft.com/office/powerpoint/2010/main" val="3899745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de-DE" b="1" dirty="0"/>
              <a:t>Vorstellungsrunde</a:t>
            </a:r>
          </a:p>
          <a:p>
            <a:endParaRPr lang="de-DE" sz="1800" b="1" dirty="0"/>
          </a:p>
          <a:p>
            <a:pPr marL="285750" indent="-285750">
              <a:buFont typeface="Wingdings" panose="05000000000000000000" pitchFamily="2" charset="2"/>
              <a:buChar char="§"/>
            </a:pPr>
            <a:r>
              <a:rPr lang="de-DE" altLang="de-DE" sz="1800" dirty="0">
                <a:solidFill>
                  <a:srgbClr val="1E1A34"/>
                </a:solidFill>
                <a:latin typeface="Roboto" panose="02000000000000000000" pitchFamily="2" charset="0"/>
                <a:ea typeface="Roboto" panose="02000000000000000000" pitchFamily="2" charset="0"/>
              </a:rPr>
              <a:t>Vorstellung der </a:t>
            </a:r>
            <a:r>
              <a:rPr lang="de-DE" altLang="de-DE" sz="1800" dirty="0" smtClean="0">
                <a:solidFill>
                  <a:srgbClr val="1E1A34"/>
                </a:solidFill>
                <a:latin typeface="Roboto" panose="02000000000000000000" pitchFamily="2" charset="0"/>
                <a:ea typeface="Roboto" panose="02000000000000000000" pitchFamily="2" charset="0"/>
              </a:rPr>
              <a:t>WM-Vertreter </a:t>
            </a:r>
          </a:p>
          <a:p>
            <a:r>
              <a:rPr lang="de-DE" altLang="de-DE" sz="1800" dirty="0" smtClean="0">
                <a:solidFill>
                  <a:srgbClr val="1E1A34"/>
                </a:solidFill>
                <a:latin typeface="Roboto" panose="02000000000000000000" pitchFamily="2" charset="0"/>
                <a:ea typeface="Roboto" panose="02000000000000000000" pitchFamily="2" charset="0"/>
              </a:rPr>
              <a:t>     thorsten Pohl, Klaus Schuld</a:t>
            </a:r>
            <a:endParaRPr lang="de-DE" altLang="de-DE" sz="1800" dirty="0">
              <a:solidFill>
                <a:srgbClr val="1E1A34"/>
              </a:solidFill>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endParaRPr lang="de-DE" altLang="de-DE" sz="1800" dirty="0">
              <a:solidFill>
                <a:srgbClr val="1E1A34"/>
              </a:solidFill>
              <a:latin typeface="Roboto" panose="02000000000000000000" pitchFamily="2" charset="0"/>
              <a:ea typeface="Roboto" panose="02000000000000000000" pitchFamily="2" charset="0"/>
            </a:endParaRPr>
          </a:p>
          <a:p>
            <a:pPr marL="285750" indent="-285750">
              <a:buFont typeface="Wingdings" panose="05000000000000000000" pitchFamily="2" charset="2"/>
              <a:buChar char="§"/>
            </a:pPr>
            <a:r>
              <a:rPr lang="de-DE" altLang="de-DE" sz="1800" dirty="0">
                <a:solidFill>
                  <a:srgbClr val="1E1A34"/>
                </a:solidFill>
                <a:latin typeface="Roboto" panose="02000000000000000000" pitchFamily="2" charset="0"/>
                <a:ea typeface="Roboto" panose="02000000000000000000" pitchFamily="2" charset="0"/>
              </a:rPr>
              <a:t>Vorstellung der Teilnehmer</a:t>
            </a:r>
            <a:endParaRPr lang="de-DE" sz="1800" dirty="0">
              <a:solidFill>
                <a:srgbClr val="1E1A34"/>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80930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911225" y="3429000"/>
            <a:ext cx="10472122" cy="2519362"/>
          </a:xfrm>
        </p:spPr>
        <p:txBody>
          <a:bodyPr/>
          <a:lstStyle/>
          <a:p>
            <a:r>
              <a:rPr lang="de-DE" altLang="de-DE" b="1" dirty="0"/>
              <a:t>Inhalte/ Zielsetzung des neuen Arbeitskreises </a:t>
            </a:r>
          </a:p>
          <a:p>
            <a:endParaRPr lang="de-DE" sz="1800" b="1" dirty="0"/>
          </a:p>
        </p:txBody>
      </p:sp>
    </p:spTree>
    <p:extLst>
      <p:ext uri="{BB962C8B-B14F-4D97-AF65-F5344CB8AC3E}">
        <p14:creationId xmlns:p14="http://schemas.microsoft.com/office/powerpoint/2010/main" val="30462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3600" dirty="0"/>
              <a:t>Inhalte/ Zielsetzung des neuen Arbeitskreises </a:t>
            </a:r>
            <a:endParaRPr lang="de-DE" sz="3600" dirty="0"/>
          </a:p>
        </p:txBody>
      </p:sp>
      <p:sp>
        <p:nvSpPr>
          <p:cNvPr id="6" name="Textplatzhalter 5"/>
          <p:cNvSpPr>
            <a:spLocks noGrp="1"/>
          </p:cNvSpPr>
          <p:nvPr>
            <p:ph type="body" sz="quarter" idx="14"/>
          </p:nvPr>
        </p:nvSpPr>
        <p:spPr>
          <a:xfrm>
            <a:off x="371475" y="1730358"/>
            <a:ext cx="11449050" cy="4306355"/>
          </a:xfrm>
        </p:spPr>
        <p:txBody>
          <a:bodyPr/>
          <a:lstStyle/>
          <a:p>
            <a:pPr marL="285750" indent="-285750">
              <a:buFont typeface="Wingdings" panose="05000000000000000000" pitchFamily="2" charset="2"/>
              <a:buChar char="§"/>
            </a:pPr>
            <a:r>
              <a:rPr lang="de-DE" dirty="0"/>
              <a:t>Analyse/ Abstimmung neuer Anforderungen, die sich </a:t>
            </a:r>
            <a:r>
              <a:rPr lang="de-DE" dirty="0" smtClean="0"/>
              <a:t>bspw. aus </a:t>
            </a:r>
            <a:r>
              <a:rPr lang="de-DE" dirty="0"/>
              <a:t>gesetzlichen Änderungen im Zeitablauf </a:t>
            </a:r>
            <a:r>
              <a:rPr lang="de-DE" dirty="0" smtClean="0"/>
              <a:t>ergeben</a:t>
            </a:r>
          </a:p>
          <a:p>
            <a:pPr marL="641350" lvl="1" indent="-285750"/>
            <a:r>
              <a:rPr lang="de-DE" altLang="de-DE" dirty="0" smtClean="0"/>
              <a:t>Bspw. Section 871(m), PTP</a:t>
            </a:r>
          </a:p>
          <a:p>
            <a:pPr marL="641350" lvl="1" indent="-285750"/>
            <a:r>
              <a:rPr lang="de-DE" altLang="de-DE" dirty="0" smtClean="0"/>
              <a:t>Bspw. Änderungen bei Income Codes, Reporting-Formularen etc.</a:t>
            </a:r>
          </a:p>
          <a:p>
            <a:pPr marL="641350" lvl="1" indent="-285750"/>
            <a:endParaRPr lang="de-DE" altLang="de-DE" dirty="0"/>
          </a:p>
          <a:p>
            <a:pPr marL="285750" indent="-285750">
              <a:buFont typeface="Wingdings" panose="05000000000000000000" pitchFamily="2" charset="2"/>
              <a:buChar char="§"/>
            </a:pPr>
            <a:r>
              <a:rPr lang="de-DE" altLang="de-DE" dirty="0" smtClean="0"/>
              <a:t>Analyse und Abstimmung </a:t>
            </a:r>
            <a:r>
              <a:rPr lang="de-DE" dirty="0" smtClean="0"/>
              <a:t>der Anforderungen für neue oder ggf. im WM Datenhaushalt verändert darzustellende Sachverhalte</a:t>
            </a:r>
          </a:p>
          <a:p>
            <a:pPr marL="641350" lvl="1" indent="-285750"/>
            <a:r>
              <a:rPr lang="de-DE" altLang="de-DE" dirty="0" smtClean="0"/>
              <a:t>Machbarkeitsanalyse bei WM </a:t>
            </a:r>
          </a:p>
          <a:p>
            <a:pPr marL="641350" lvl="1" indent="-285750"/>
            <a:endParaRPr lang="de-DE" altLang="de-DE" dirty="0" smtClean="0"/>
          </a:p>
          <a:p>
            <a:pPr marL="285750" indent="-285750">
              <a:buFont typeface="Wingdings" panose="05000000000000000000" pitchFamily="2" charset="2"/>
              <a:buChar char="§"/>
            </a:pPr>
            <a:r>
              <a:rPr lang="de-DE" altLang="de-DE" dirty="0" smtClean="0"/>
              <a:t>Aufbau </a:t>
            </a:r>
            <a:r>
              <a:rPr lang="de-DE" altLang="de-DE" dirty="0"/>
              <a:t>eines gemeinsamen Verständnisses bei </a:t>
            </a:r>
            <a:r>
              <a:rPr lang="de-DE" altLang="de-DE" dirty="0" smtClean="0"/>
              <a:t>der Auslegung bzw. der praktischen Handhabung konkreter Sachverhalte</a:t>
            </a:r>
          </a:p>
          <a:p>
            <a:pPr marL="641350" lvl="1" indent="-285750"/>
            <a:r>
              <a:rPr lang="de-DE" altLang="de-DE" dirty="0" smtClean="0"/>
              <a:t>Z.B. „Foreign Withholding Partnership Agreement“ (Wer hat die Steuerabführungsverpflichtung? Wer muss welche Reportings erstellen? Sind die Anforderungen nach Kundengruppen zu unterscheiden?)</a:t>
            </a:r>
          </a:p>
        </p:txBody>
      </p:sp>
      <p:sp>
        <p:nvSpPr>
          <p:cNvPr id="3" name="Datumsplatzhalter 2"/>
          <p:cNvSpPr>
            <a:spLocks noGrp="1"/>
          </p:cNvSpPr>
          <p:nvPr>
            <p:ph type="dt" sz="half" idx="2"/>
          </p:nvPr>
        </p:nvSpPr>
        <p:spPr/>
        <p:txBody>
          <a:bodyPr/>
          <a:lstStyle/>
          <a:p>
            <a:fld id="{3766D446-4083-44B4-A6CE-991035EDC564}" type="datetime4">
              <a:rPr lang="de-DE" smtClean="0"/>
              <a:t>1. Dezember 2021</a:t>
            </a:fld>
            <a:endParaRPr lang="de-DE" dirty="0"/>
          </a:p>
        </p:txBody>
      </p:sp>
    </p:spTree>
    <p:extLst>
      <p:ext uri="{BB962C8B-B14F-4D97-AF65-F5344CB8AC3E}">
        <p14:creationId xmlns:p14="http://schemas.microsoft.com/office/powerpoint/2010/main" val="420736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911225" y="3429000"/>
            <a:ext cx="10658734" cy="2519362"/>
          </a:xfrm>
        </p:spPr>
        <p:txBody>
          <a:bodyPr/>
          <a:lstStyle/>
          <a:p>
            <a:r>
              <a:rPr lang="de-DE" altLang="de-DE" dirty="0" smtClean="0"/>
              <a:t>Themen Aus Sicht </a:t>
            </a:r>
            <a:r>
              <a:rPr lang="de-DE" altLang="de-DE" dirty="0"/>
              <a:t>von WM</a:t>
            </a:r>
          </a:p>
          <a:p>
            <a:endParaRPr lang="de-DE" sz="1800" b="1" dirty="0"/>
          </a:p>
        </p:txBody>
      </p:sp>
    </p:spTree>
    <p:extLst>
      <p:ext uri="{BB962C8B-B14F-4D97-AF65-F5344CB8AC3E}">
        <p14:creationId xmlns:p14="http://schemas.microsoft.com/office/powerpoint/2010/main" val="2462794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3600" dirty="0" smtClean="0"/>
              <a:t/>
            </a:r>
            <a:br>
              <a:rPr lang="de-DE" altLang="de-DE" sz="3600" dirty="0" smtClean="0"/>
            </a:br>
            <a:r>
              <a:rPr lang="de-DE" altLang="de-DE" sz="3600" dirty="0" smtClean="0"/>
              <a:t>Themen aus Sicht von </a:t>
            </a:r>
            <a:r>
              <a:rPr lang="de-DE" altLang="de-DE" sz="3600" dirty="0"/>
              <a:t>WM</a:t>
            </a:r>
            <a:br>
              <a:rPr lang="de-DE" altLang="de-DE" sz="3600" dirty="0"/>
            </a:br>
            <a:endParaRPr lang="de-DE" sz="3600" dirty="0"/>
          </a:p>
        </p:txBody>
      </p:sp>
      <p:sp>
        <p:nvSpPr>
          <p:cNvPr id="6" name="Textplatzhalter 5"/>
          <p:cNvSpPr>
            <a:spLocks noGrp="1"/>
          </p:cNvSpPr>
          <p:nvPr>
            <p:ph type="body" sz="quarter" idx="14"/>
          </p:nvPr>
        </p:nvSpPr>
        <p:spPr>
          <a:xfrm>
            <a:off x="371475" y="2192986"/>
            <a:ext cx="11449050" cy="3994556"/>
          </a:xfrm>
        </p:spPr>
        <p:txBody>
          <a:bodyPr/>
          <a:lstStyle/>
          <a:p>
            <a:pPr marL="285750" indent="-285750">
              <a:buFont typeface="Wingdings" panose="05000000000000000000" pitchFamily="2" charset="2"/>
              <a:buChar char="§"/>
            </a:pPr>
            <a:r>
              <a:rPr lang="de-DE" dirty="0" smtClean="0"/>
              <a:t>Praxis-Probleme mit Publicly </a:t>
            </a:r>
            <a:r>
              <a:rPr lang="de-DE" dirty="0"/>
              <a:t>Traded Partnerships (PTPs) </a:t>
            </a:r>
            <a:endParaRPr lang="de-DE" dirty="0" smtClean="0"/>
          </a:p>
          <a:p>
            <a:pPr marL="641350" lvl="1" indent="-285750"/>
            <a:r>
              <a:rPr lang="de-DE" dirty="0" smtClean="0"/>
              <a:t>Erkennung der PTP; Abweichungen zwischen dem was bspw. Clearstream als PTP erkennt und was bei WM als PTP geführt wird </a:t>
            </a:r>
          </a:p>
          <a:p>
            <a:pPr marL="641350" lvl="1" indent="-285750"/>
            <a:r>
              <a:rPr lang="de-DE" dirty="0" smtClean="0"/>
              <a:t>Rechtliche Anforderung dass PTPs ab 01.01.2023 K-1 Meldungen </a:t>
            </a:r>
            <a:r>
              <a:rPr lang="de-DE" dirty="0"/>
              <a:t>auf den Namen der Ultimate Beneficial Owner</a:t>
            </a:r>
            <a:r>
              <a:rPr lang="de-DE" dirty="0" smtClean="0"/>
              <a:t> ausstellen müssen (Notice </a:t>
            </a:r>
            <a:r>
              <a:rPr lang="de-DE" dirty="0"/>
              <a:t>2021-51 </a:t>
            </a:r>
            <a:r>
              <a:rPr lang="de-DE" dirty="0">
                <a:hlinkClick r:id="rId3"/>
              </a:rPr>
              <a:t>https://</a:t>
            </a:r>
            <a:r>
              <a:rPr lang="de-DE" dirty="0" smtClean="0">
                <a:hlinkClick r:id="rId3"/>
              </a:rPr>
              <a:t>www.irs.gov/pub/irs-drop/n-21-51.pdf</a:t>
            </a:r>
            <a:r>
              <a:rPr lang="de-DE" dirty="0" smtClean="0"/>
              <a:t>)</a:t>
            </a:r>
          </a:p>
          <a:p>
            <a:pPr marL="285750" indent="-285750">
              <a:buFont typeface="Wingdings" panose="05000000000000000000" pitchFamily="2" charset="2"/>
              <a:buChar char="§"/>
            </a:pPr>
            <a:r>
              <a:rPr lang="de-DE" altLang="de-DE" dirty="0"/>
              <a:t>Section 871(m) – Anforderungen nach dem Ende der Übergangsregelung ab </a:t>
            </a:r>
            <a:r>
              <a:rPr lang="de-DE" dirty="0"/>
              <a:t>1. Januar 2023</a:t>
            </a:r>
          </a:p>
          <a:p>
            <a:pPr marL="285750" indent="-285750">
              <a:buFont typeface="Wingdings" panose="05000000000000000000" pitchFamily="2" charset="2"/>
              <a:buChar char="§"/>
            </a:pPr>
            <a:r>
              <a:rPr lang="de-DE" dirty="0" smtClean="0"/>
              <a:t>Sachverhalte mit Meldepflicht jedoch ohne Steuerpflicht </a:t>
            </a:r>
          </a:p>
          <a:p>
            <a:pPr marL="285750" indent="-285750">
              <a:buFont typeface="Wingdings" panose="05000000000000000000" pitchFamily="2" charset="2"/>
              <a:buChar char="§"/>
            </a:pPr>
            <a:r>
              <a:rPr lang="de-DE" dirty="0"/>
              <a:t>Handhabung und Ausweis von Portfolio Interest Sachverhalten (U.S. Code </a:t>
            </a:r>
            <a:r>
              <a:rPr lang="de-DE" u="sng" dirty="0">
                <a:hlinkClick r:id="rId4"/>
              </a:rPr>
              <a:t>26 USC § 881(c)(2)</a:t>
            </a:r>
            <a:r>
              <a:rPr lang="de-DE" u="sng" dirty="0"/>
              <a:t>)</a:t>
            </a:r>
          </a:p>
          <a:p>
            <a:pPr marL="285750" indent="-285750">
              <a:buFont typeface="Wingdings" panose="05000000000000000000" pitchFamily="2" charset="2"/>
              <a:buChar char="§"/>
            </a:pPr>
            <a:r>
              <a:rPr lang="de-DE" dirty="0" err="1" smtClean="0"/>
              <a:t>Section</a:t>
            </a:r>
            <a:r>
              <a:rPr lang="de-DE" dirty="0" smtClean="0"/>
              <a:t> </a:t>
            </a:r>
            <a:r>
              <a:rPr lang="de-DE" dirty="0"/>
              <a:t>305(c) des US Internal Revenue </a:t>
            </a:r>
            <a:r>
              <a:rPr lang="de-DE" dirty="0" smtClean="0"/>
              <a:t>Code (als steuerpflichtig </a:t>
            </a:r>
            <a:r>
              <a:rPr lang="de-DE" dirty="0"/>
              <a:t>geltende Ausschüttungen an in- und ausländische Inhaber von wandelbaren </a:t>
            </a:r>
            <a:r>
              <a:rPr lang="de-DE" dirty="0" smtClean="0"/>
              <a:t>Wertpapieren)</a:t>
            </a:r>
          </a:p>
          <a:p>
            <a:pPr marL="285750" indent="-285750">
              <a:buFont typeface="Wingdings" panose="05000000000000000000" pitchFamily="2" charset="2"/>
              <a:buChar char="§"/>
            </a:pPr>
            <a:r>
              <a:rPr lang="de-DE" dirty="0" smtClean="0"/>
              <a:t>FATCA – Gibt es Bedarf an Änderungen oder Erweiterungen?</a:t>
            </a:r>
          </a:p>
          <a:p>
            <a:pPr marL="285750" indent="-285750">
              <a:buFont typeface="Arial" panose="020B0604020202020204" pitchFamily="34" charset="0"/>
              <a:buChar char="•"/>
            </a:pPr>
            <a:r>
              <a:rPr lang="de-DE" dirty="0" smtClean="0"/>
              <a:t>Klassifikationsprobleme: Bsp. ISIN CH1133238449  </a:t>
            </a:r>
            <a:r>
              <a:rPr lang="de-DE" dirty="0"/>
              <a:t>	</a:t>
            </a:r>
          </a:p>
          <a:p>
            <a:pPr marL="285750" indent="-285750">
              <a:buFont typeface="Wingdings" panose="05000000000000000000" pitchFamily="2" charset="2"/>
              <a:buChar char="§"/>
            </a:pPr>
            <a:endParaRPr lang="de-DE" dirty="0" smtClean="0"/>
          </a:p>
          <a:p>
            <a:pPr lvl="1" indent="0">
              <a:buNone/>
            </a:pPr>
            <a:endParaRPr lang="de-DE" dirty="0"/>
          </a:p>
        </p:txBody>
      </p:sp>
      <p:sp>
        <p:nvSpPr>
          <p:cNvPr id="5" name="Inhaltsplatzhalter 4"/>
          <p:cNvSpPr>
            <a:spLocks noGrp="1"/>
          </p:cNvSpPr>
          <p:nvPr>
            <p:ph sz="half" idx="1"/>
          </p:nvPr>
        </p:nvSpPr>
        <p:spPr/>
        <p:txBody>
          <a:bodyPr/>
          <a:lstStyle/>
          <a:p>
            <a:r>
              <a:rPr lang="de-DE" dirty="0" smtClean="0"/>
              <a:t>Themenvorschläge</a:t>
            </a:r>
            <a:endParaRPr lang="de-DE" dirty="0"/>
          </a:p>
        </p:txBody>
      </p:sp>
      <p:sp>
        <p:nvSpPr>
          <p:cNvPr id="3" name="Datumsplatzhalter 2"/>
          <p:cNvSpPr>
            <a:spLocks noGrp="1"/>
          </p:cNvSpPr>
          <p:nvPr>
            <p:ph type="dt" sz="half" idx="2"/>
          </p:nvPr>
        </p:nvSpPr>
        <p:spPr/>
        <p:txBody>
          <a:bodyPr/>
          <a:lstStyle/>
          <a:p>
            <a:fld id="{3766D446-4083-44B4-A6CE-991035EDC564}" type="datetime4">
              <a:rPr lang="de-DE" smtClean="0"/>
              <a:t>1. Dezember 2021</a:t>
            </a:fld>
            <a:endParaRPr lang="de-DE" dirty="0"/>
          </a:p>
        </p:txBody>
      </p:sp>
      <p:graphicFrame>
        <p:nvGraphicFramePr>
          <p:cNvPr id="9" name="Inhaltsplatzhalter 1"/>
          <p:cNvGraphicFramePr>
            <a:graphicFrameLocks noChangeAspect="1"/>
          </p:cNvGraphicFramePr>
          <p:nvPr>
            <p:extLst>
              <p:ext uri="{D42A27DB-BD31-4B8C-83A1-F6EECF244321}">
                <p14:modId xmlns:p14="http://schemas.microsoft.com/office/powerpoint/2010/main" val="3803402776"/>
              </p:ext>
            </p:extLst>
          </p:nvPr>
        </p:nvGraphicFramePr>
        <p:xfrm>
          <a:off x="6095999" y="5609692"/>
          <a:ext cx="1285189" cy="577850"/>
        </p:xfrm>
        <a:graphic>
          <a:graphicData uri="http://schemas.openxmlformats.org/presentationml/2006/ole">
            <mc:AlternateContent xmlns:mc="http://schemas.openxmlformats.org/markup-compatibility/2006">
              <mc:Choice xmlns:v="urn:schemas-microsoft-com:vml" Requires="v">
                <p:oleObj spid="_x0000_s2130" name="Acrobat Document" r:id="rId5" imgW="5667166" imgH="8019732" progId="AcroExch.Document.DC">
                  <p:embed/>
                </p:oleObj>
              </mc:Choice>
              <mc:Fallback>
                <p:oleObj name="Acrobat Document" r:id="rId5" imgW="5667166" imgH="8019732" progId="AcroExch.Document.DC">
                  <p:embed/>
                  <p:pic>
                    <p:nvPicPr>
                      <p:cNvPr id="2" name="Inhaltsplatzhalter 1"/>
                      <p:cNvPicPr/>
                      <p:nvPr/>
                    </p:nvPicPr>
                    <p:blipFill>
                      <a:blip r:embed="rId6"/>
                      <a:stretch>
                        <a:fillRect/>
                      </a:stretch>
                    </p:blipFill>
                    <p:spPr>
                      <a:xfrm>
                        <a:off x="6095999" y="5609692"/>
                        <a:ext cx="1285189" cy="577850"/>
                      </a:xfrm>
                      <a:prstGeom prst="rect">
                        <a:avLst/>
                      </a:prstGeom>
                    </p:spPr>
                  </p:pic>
                </p:oleObj>
              </mc:Fallback>
            </mc:AlternateContent>
          </a:graphicData>
        </a:graphic>
      </p:graphicFrame>
    </p:spTree>
    <p:extLst>
      <p:ext uri="{BB962C8B-B14F-4D97-AF65-F5344CB8AC3E}">
        <p14:creationId xmlns:p14="http://schemas.microsoft.com/office/powerpoint/2010/main" val="217834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911225" y="3429000"/>
            <a:ext cx="10948054" cy="2519362"/>
          </a:xfrm>
        </p:spPr>
        <p:txBody>
          <a:bodyPr/>
          <a:lstStyle/>
          <a:p>
            <a:r>
              <a:rPr lang="de-DE" altLang="de-DE" b="1" dirty="0"/>
              <a:t>Eingereichte Themen der Teilnehmer </a:t>
            </a:r>
          </a:p>
          <a:p>
            <a:endParaRPr lang="de-DE" sz="1800" b="1" dirty="0"/>
          </a:p>
        </p:txBody>
      </p:sp>
    </p:spTree>
    <p:extLst>
      <p:ext uri="{BB962C8B-B14F-4D97-AF65-F5344CB8AC3E}">
        <p14:creationId xmlns:p14="http://schemas.microsoft.com/office/powerpoint/2010/main" val="1801024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Eingereichte </a:t>
            </a:r>
            <a:r>
              <a:rPr lang="de-DE" dirty="0" smtClean="0"/>
              <a:t>Themen (1) </a:t>
            </a:r>
            <a:endParaRPr lang="de-DE" dirty="0"/>
          </a:p>
        </p:txBody>
      </p:sp>
      <p:sp>
        <p:nvSpPr>
          <p:cNvPr id="4" name="Textplatzhalter 3"/>
          <p:cNvSpPr>
            <a:spLocks noGrp="1"/>
          </p:cNvSpPr>
          <p:nvPr>
            <p:ph type="body" sz="quarter" idx="14"/>
          </p:nvPr>
        </p:nvSpPr>
        <p:spPr>
          <a:xfrm>
            <a:off x="387350" y="2101756"/>
            <a:ext cx="11449050" cy="4085786"/>
          </a:xfrm>
        </p:spPr>
        <p:txBody>
          <a:bodyPr/>
          <a:lstStyle/>
          <a:p>
            <a:r>
              <a:rPr lang="de-DE" dirty="0" smtClean="0">
                <a:sym typeface="Wingdings" panose="05000000000000000000" pitchFamily="2" charset="2"/>
              </a:rPr>
              <a:t>WM </a:t>
            </a:r>
            <a:r>
              <a:rPr lang="de-DE" dirty="0">
                <a:sym typeface="Wingdings" panose="05000000000000000000" pitchFamily="2" charset="2"/>
              </a:rPr>
              <a:t>stuft entsprechende US PTPs heute in GD509 mit Income Code 27 ein. So können wir die Instrumente erkennen, </a:t>
            </a:r>
            <a:r>
              <a:rPr lang="de-DE" dirty="0" smtClean="0">
                <a:sym typeface="Wingdings" panose="05000000000000000000" pitchFamily="2" charset="2"/>
              </a:rPr>
              <a:t>die zukünftig </a:t>
            </a:r>
            <a:r>
              <a:rPr lang="de-DE" dirty="0">
                <a:sym typeface="Wingdings" panose="05000000000000000000" pitchFamily="2" charset="2"/>
              </a:rPr>
              <a:t>unter Section 1446f fallen werden. </a:t>
            </a:r>
          </a:p>
          <a:p>
            <a:r>
              <a:rPr lang="de-DE" dirty="0">
                <a:sym typeface="Wingdings" panose="05000000000000000000" pitchFamily="2" charset="2"/>
              </a:rPr>
              <a:t>Nun gibt es scheinbar auch PTPs in anderen Ländern, die Erträge in den USA generieren und damit auch unter 1446f fallen. </a:t>
            </a:r>
          </a:p>
          <a:p>
            <a:r>
              <a:rPr lang="de-DE" dirty="0" smtClean="0">
                <a:sym typeface="Wingdings" panose="05000000000000000000" pitchFamily="2" charset="2"/>
              </a:rPr>
              <a:t>„Verdacht“ auf PTP bspw. bei folgenden ISINs (Rechter Mausklick =&gt; Hyperlink öffnen…): </a:t>
            </a:r>
            <a:endParaRPr lang="de-DE" dirty="0">
              <a:sym typeface="Wingdings" panose="05000000000000000000" pitchFamily="2" charset="2"/>
            </a:endParaRPr>
          </a:p>
          <a:p>
            <a:pPr marL="342900" indent="-342900">
              <a:buAutoNum type="arabicPeriod"/>
            </a:pPr>
            <a:r>
              <a:rPr lang="de-DE" dirty="0" smtClean="0">
                <a:sym typeface="Wingdings" panose="05000000000000000000" pitchFamily="2" charset="2"/>
              </a:rPr>
              <a:t>Keppel </a:t>
            </a:r>
            <a:r>
              <a:rPr lang="de-DE" dirty="0">
                <a:sym typeface="Wingdings" panose="05000000000000000000" pitchFamily="2" charset="2"/>
              </a:rPr>
              <a:t>Pacific Oak US REIT (ISIN: SG1EA1000007) - </a:t>
            </a:r>
            <a:r>
              <a:rPr lang="de-DE" dirty="0" smtClean="0">
                <a:sym typeface="Wingdings" panose="05000000000000000000" pitchFamily="2" charset="2"/>
                <a:hlinkClick r:id="rId2"/>
              </a:rPr>
              <a:t>https://links.sgx.com/1.0.0/ipo-prospectus/3256</a:t>
            </a:r>
            <a:endParaRPr lang="de-DE" dirty="0" smtClean="0">
              <a:sym typeface="Wingdings" panose="05000000000000000000" pitchFamily="2" charset="2"/>
            </a:endParaRPr>
          </a:p>
          <a:p>
            <a:r>
              <a:rPr lang="de-DE" dirty="0" smtClean="0">
                <a:sym typeface="Wingdings" panose="05000000000000000000" pitchFamily="2" charset="2"/>
              </a:rPr>
              <a:t>2. Prime US REIT (ISIN: SGXC75818630) - </a:t>
            </a:r>
            <a:r>
              <a:rPr lang="de-DE" dirty="0" smtClean="0">
                <a:sym typeface="Wingdings" panose="05000000000000000000" pitchFamily="2" charset="2"/>
                <a:hlinkClick r:id="rId3"/>
              </a:rPr>
              <a:t>https://links.sgx.com/1.0.0/ipo-prospectus/3319</a:t>
            </a:r>
            <a:endParaRPr lang="de-DE" dirty="0" smtClean="0">
              <a:sym typeface="Wingdings" panose="05000000000000000000" pitchFamily="2" charset="2"/>
            </a:endParaRPr>
          </a:p>
          <a:p>
            <a:r>
              <a:rPr lang="de-DE" dirty="0" smtClean="0">
                <a:sym typeface="Wingdings" panose="05000000000000000000" pitchFamily="2" charset="2"/>
              </a:rPr>
              <a:t>3</a:t>
            </a:r>
            <a:r>
              <a:rPr lang="de-DE" dirty="0">
                <a:sym typeface="Wingdings" panose="05000000000000000000" pitchFamily="2" charset="2"/>
              </a:rPr>
              <a:t>. United Hampshire US REIT (ISIN: SGXC39411175) - </a:t>
            </a:r>
            <a:r>
              <a:rPr lang="de-DE" dirty="0">
                <a:sym typeface="Wingdings" panose="05000000000000000000" pitchFamily="2" charset="2"/>
                <a:hlinkClick r:id="rId4"/>
              </a:rPr>
              <a:t>https://</a:t>
            </a:r>
            <a:r>
              <a:rPr lang="de-DE" dirty="0" smtClean="0">
                <a:sym typeface="Wingdings" panose="05000000000000000000" pitchFamily="2" charset="2"/>
                <a:hlinkClick r:id="rId4"/>
              </a:rPr>
              <a:t>links.sgx.com/1.0.0/ipo-prospectus/3325</a:t>
            </a:r>
            <a:endParaRPr lang="de-DE" dirty="0" smtClean="0">
              <a:sym typeface="Wingdings" panose="05000000000000000000" pitchFamily="2" charset="2"/>
            </a:endParaRPr>
          </a:p>
          <a:p>
            <a:r>
              <a:rPr lang="de-DE" dirty="0" smtClean="0">
                <a:sym typeface="Wingdings" panose="05000000000000000000" pitchFamily="2" charset="2"/>
              </a:rPr>
              <a:t>4</a:t>
            </a:r>
            <a:r>
              <a:rPr lang="de-DE" dirty="0">
                <a:sym typeface="Wingdings" panose="05000000000000000000" pitchFamily="2" charset="2"/>
              </a:rPr>
              <a:t>. Eagle Hospitality Trust (ISIN: SGXC28500103) - </a:t>
            </a:r>
            <a:r>
              <a:rPr lang="de-DE" dirty="0">
                <a:sym typeface="Wingdings" panose="05000000000000000000" pitchFamily="2" charset="2"/>
                <a:hlinkClick r:id="rId5"/>
              </a:rPr>
              <a:t>https://</a:t>
            </a:r>
            <a:r>
              <a:rPr lang="de-DE" dirty="0" smtClean="0">
                <a:sym typeface="Wingdings" panose="05000000000000000000" pitchFamily="2" charset="2"/>
                <a:hlinkClick r:id="rId5"/>
              </a:rPr>
              <a:t>links.sgx.com/1.0.0/ipo-prospectus/3314</a:t>
            </a:r>
            <a:endParaRPr lang="de-DE" dirty="0" smtClean="0">
              <a:sym typeface="Wingdings" panose="05000000000000000000" pitchFamily="2" charset="2"/>
            </a:endParaRPr>
          </a:p>
          <a:p>
            <a:r>
              <a:rPr lang="de-DE" dirty="0" smtClean="0">
                <a:sym typeface="Wingdings" panose="05000000000000000000" pitchFamily="2" charset="2"/>
              </a:rPr>
              <a:t>5</a:t>
            </a:r>
            <a:r>
              <a:rPr lang="de-DE" dirty="0">
                <a:sym typeface="Wingdings" panose="05000000000000000000" pitchFamily="2" charset="2"/>
              </a:rPr>
              <a:t>. ARA US Hospitality Trust (ISIN: SGXC80011726</a:t>
            </a:r>
            <a:r>
              <a:rPr lang="de-DE" dirty="0" smtClean="0">
                <a:sym typeface="Wingdings" panose="05000000000000000000" pitchFamily="2" charset="2"/>
              </a:rPr>
              <a:t>) </a:t>
            </a:r>
            <a:r>
              <a:rPr lang="de-DE" dirty="0" smtClean="0">
                <a:solidFill>
                  <a:srgbClr val="FF0000"/>
                </a:solidFill>
                <a:sym typeface="Wingdings" panose="05000000000000000000" pitchFamily="2" charset="2"/>
              </a:rPr>
              <a:t>(??)</a:t>
            </a:r>
            <a:r>
              <a:rPr lang="de-DE" dirty="0" smtClean="0">
                <a:sym typeface="Wingdings" panose="05000000000000000000" pitchFamily="2" charset="2"/>
              </a:rPr>
              <a:t> </a:t>
            </a:r>
            <a:r>
              <a:rPr lang="de-DE" dirty="0">
                <a:sym typeface="Wingdings" panose="05000000000000000000" pitchFamily="2" charset="2"/>
              </a:rPr>
              <a:t>- </a:t>
            </a:r>
            <a:r>
              <a:rPr lang="de-DE" dirty="0">
                <a:sym typeface="Wingdings" panose="05000000000000000000" pitchFamily="2" charset="2"/>
                <a:hlinkClick r:id="rId6"/>
              </a:rPr>
              <a:t>https://</a:t>
            </a:r>
            <a:r>
              <a:rPr lang="de-DE" dirty="0" smtClean="0">
                <a:sym typeface="Wingdings" panose="05000000000000000000" pitchFamily="2" charset="2"/>
                <a:hlinkClick r:id="rId6"/>
              </a:rPr>
              <a:t>links.sgx.com/1.0.0/ipo-prospectus/3313</a:t>
            </a:r>
            <a:endParaRPr lang="de-DE" dirty="0" smtClean="0">
              <a:sym typeface="Wingdings" panose="05000000000000000000" pitchFamily="2" charset="2"/>
            </a:endParaRPr>
          </a:p>
          <a:p>
            <a:r>
              <a:rPr lang="de-DE" dirty="0" smtClean="0">
                <a:sym typeface="Wingdings" panose="05000000000000000000" pitchFamily="2" charset="2"/>
              </a:rPr>
              <a:t>6</a:t>
            </a:r>
            <a:r>
              <a:rPr lang="de-DE" dirty="0">
                <a:sym typeface="Wingdings" panose="05000000000000000000" pitchFamily="2" charset="2"/>
              </a:rPr>
              <a:t>. Manulife US REIT (ISIN: SG1CI1000004)</a:t>
            </a:r>
          </a:p>
          <a:p>
            <a:endParaRPr lang="de-DE" sz="1800" dirty="0">
              <a:sym typeface="Wingdings" panose="05000000000000000000" pitchFamily="2" charset="2"/>
            </a:endParaRPr>
          </a:p>
        </p:txBody>
      </p:sp>
      <p:sp>
        <p:nvSpPr>
          <p:cNvPr id="6" name="Datumsplatzhalter 5"/>
          <p:cNvSpPr>
            <a:spLocks noGrp="1"/>
          </p:cNvSpPr>
          <p:nvPr>
            <p:ph type="dt" sz="half" idx="2"/>
          </p:nvPr>
        </p:nvSpPr>
        <p:spPr/>
        <p:txBody>
          <a:bodyPr/>
          <a:lstStyle/>
          <a:p>
            <a:fld id="{5021CC8C-F248-4687-A200-036F61AE2F8F}" type="datetime4">
              <a:rPr lang="de-DE" smtClean="0"/>
              <a:t>1. Dezember 2021</a:t>
            </a:fld>
            <a:endParaRPr lang="de-DE" dirty="0"/>
          </a:p>
        </p:txBody>
      </p:sp>
      <p:sp>
        <p:nvSpPr>
          <p:cNvPr id="3" name="Rectangle 1"/>
          <p:cNvSpPr>
            <a:spLocks noGrp="1" noChangeArrowheads="1"/>
          </p:cNvSpPr>
          <p:nvPr>
            <p:ph sz="half" idx="1"/>
          </p:nvPr>
        </p:nvSpPr>
        <p:spPr bwMode="auto">
          <a:xfrm>
            <a:off x="297288" y="1640091"/>
            <a:ext cx="85462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dirty="0"/>
              <a:t>US PTPs nach IRS Section 1446f (Themeneinreichung </a:t>
            </a:r>
            <a:r>
              <a:rPr lang="de-DE" altLang="de-DE" dirty="0" smtClean="0"/>
              <a:t>HSBC</a:t>
            </a:r>
            <a:r>
              <a:rPr lang="de-DE" altLang="de-DE" dirty="0"/>
              <a:t>)</a:t>
            </a:r>
          </a:p>
        </p:txBody>
      </p:sp>
    </p:spTree>
    <p:extLst>
      <p:ext uri="{BB962C8B-B14F-4D97-AF65-F5344CB8AC3E}">
        <p14:creationId xmlns:p14="http://schemas.microsoft.com/office/powerpoint/2010/main" val="2360894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WM Datenservice">
      <a:dk1>
        <a:srgbClr val="8396A7"/>
      </a:dk1>
      <a:lt1>
        <a:sysClr val="window" lastClr="FFFFFF"/>
      </a:lt1>
      <a:dk2>
        <a:srgbClr val="000000"/>
      </a:dk2>
      <a:lt2>
        <a:srgbClr val="FFFFFF"/>
      </a:lt2>
      <a:accent1>
        <a:srgbClr val="00A0DE"/>
      </a:accent1>
      <a:accent2>
        <a:srgbClr val="AF272F"/>
      </a:accent2>
      <a:accent3>
        <a:srgbClr val="78BE21"/>
      </a:accent3>
      <a:accent4>
        <a:srgbClr val="003057"/>
      </a:accent4>
      <a:accent5>
        <a:srgbClr val="8396A7"/>
      </a:accent5>
      <a:accent6>
        <a:srgbClr val="D5DCDF"/>
      </a:accent6>
      <a:hlink>
        <a:srgbClr val="0563C1"/>
      </a:hlink>
      <a:folHlink>
        <a:srgbClr val="0563C1"/>
      </a:folHlink>
    </a:clrScheme>
    <a:fontScheme name="WM Datenservice">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Präsentation2" id="{8E98F41D-226A-4FDD-951F-237BBBAE8244}" vid="{4AB5B882-19FB-4524-B38C-B136D9989B2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Präsentations-Layout-WM_Datenservice_NEU-1 (1)</Template>
  <TotalTime>0</TotalTime>
  <Words>2106</Words>
  <Application>Microsoft Office PowerPoint</Application>
  <PresentationFormat>Breitbild</PresentationFormat>
  <Paragraphs>186</Paragraphs>
  <Slides>19</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7" baseType="lpstr">
      <vt:lpstr>Arial</vt:lpstr>
      <vt:lpstr>Calibri</vt:lpstr>
      <vt:lpstr>Roboto</vt:lpstr>
      <vt:lpstr>Roboto Condensed Light</vt:lpstr>
      <vt:lpstr>Roboto Medium</vt:lpstr>
      <vt:lpstr>Wingdings</vt:lpstr>
      <vt:lpstr>Office</vt:lpstr>
      <vt:lpstr>Acrobat Document</vt:lpstr>
      <vt:lpstr>WM-Arbeitskreis  US-Quellensteuer / MeldeweseN</vt:lpstr>
      <vt:lpstr>Agenda</vt:lpstr>
      <vt:lpstr>PowerPoint-Präsentation</vt:lpstr>
      <vt:lpstr>PowerPoint-Präsentation</vt:lpstr>
      <vt:lpstr>Inhalte/ Zielsetzung des neuen Arbeitskreises </vt:lpstr>
      <vt:lpstr>PowerPoint-Präsentation</vt:lpstr>
      <vt:lpstr> Themen aus Sicht von WM </vt:lpstr>
      <vt:lpstr>PowerPoint-Präsentation</vt:lpstr>
      <vt:lpstr>Eingereichte Themen (1) </vt:lpstr>
      <vt:lpstr>Eingereichte Themen (1) </vt:lpstr>
      <vt:lpstr>Eingereichte Themen (1)</vt:lpstr>
      <vt:lpstr>Eingereichte Themen (1) </vt:lpstr>
      <vt:lpstr>Eingereichte Themen (1) </vt:lpstr>
      <vt:lpstr>Eingereichte Themen (2) </vt:lpstr>
      <vt:lpstr>PowerPoint-Präsentation</vt:lpstr>
      <vt:lpstr>Themen für Nachfolgetermin  </vt:lpstr>
      <vt:lpstr>Themen für Nachfolgetermin </vt:lpstr>
      <vt:lpstr>Themen für Nachfolgetermin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Wagner, Christine</dc:creator>
  <cp:lastModifiedBy>Schuld, Klaus-Peter</cp:lastModifiedBy>
  <cp:revision>303</cp:revision>
  <dcterms:created xsi:type="dcterms:W3CDTF">2021-10-12T10:53:50Z</dcterms:created>
  <dcterms:modified xsi:type="dcterms:W3CDTF">2021-12-01T08:17:34Z</dcterms:modified>
</cp:coreProperties>
</file>