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2" r:id="rId1"/>
    <p:sldMasterId id="2147483681" r:id="rId2"/>
    <p:sldMasterId id="2147483684" r:id="rId3"/>
  </p:sldMasterIdLst>
  <p:notesMasterIdLst>
    <p:notesMasterId r:id="rId93"/>
  </p:notesMasterIdLst>
  <p:handoutMasterIdLst>
    <p:handoutMasterId r:id="rId94"/>
  </p:handoutMasterIdLst>
  <p:sldIdLst>
    <p:sldId id="1894" r:id="rId4"/>
    <p:sldId id="1805" r:id="rId5"/>
    <p:sldId id="2003" r:id="rId6"/>
    <p:sldId id="2002" r:id="rId7"/>
    <p:sldId id="2005" r:id="rId8"/>
    <p:sldId id="2013" r:id="rId9"/>
    <p:sldId id="2004" r:id="rId10"/>
    <p:sldId id="2115" r:id="rId11"/>
    <p:sldId id="2118" r:id="rId12"/>
    <p:sldId id="1823" r:id="rId13"/>
    <p:sldId id="2014" r:id="rId14"/>
    <p:sldId id="2078" r:id="rId15"/>
    <p:sldId id="2010" r:id="rId16"/>
    <p:sldId id="2011" r:id="rId17"/>
    <p:sldId id="2012" r:id="rId18"/>
    <p:sldId id="2016" r:id="rId19"/>
    <p:sldId id="2017" r:id="rId20"/>
    <p:sldId id="2018" r:id="rId21"/>
    <p:sldId id="2086" r:id="rId22"/>
    <p:sldId id="2087" r:id="rId23"/>
    <p:sldId id="2088" r:id="rId24"/>
    <p:sldId id="2052" r:id="rId25"/>
    <p:sldId id="2053" r:id="rId26"/>
    <p:sldId id="2054" r:id="rId27"/>
    <p:sldId id="2082" r:id="rId28"/>
    <p:sldId id="2083" r:id="rId29"/>
    <p:sldId id="2084" r:id="rId30"/>
    <p:sldId id="2025" r:id="rId31"/>
    <p:sldId id="2026" r:id="rId32"/>
    <p:sldId id="2066" r:id="rId33"/>
    <p:sldId id="2022" r:id="rId34"/>
    <p:sldId id="2023" r:id="rId35"/>
    <p:sldId id="2024" r:id="rId36"/>
    <p:sldId id="2061" r:id="rId37"/>
    <p:sldId id="2062" r:id="rId38"/>
    <p:sldId id="2063" r:id="rId39"/>
    <p:sldId id="2117" r:id="rId40"/>
    <p:sldId id="2040" r:id="rId41"/>
    <p:sldId id="2041" r:id="rId42"/>
    <p:sldId id="2047" r:id="rId43"/>
    <p:sldId id="2042" r:id="rId44"/>
    <p:sldId id="2043" r:id="rId45"/>
    <p:sldId id="2044" r:id="rId46"/>
    <p:sldId id="2045" r:id="rId47"/>
    <p:sldId id="2123" r:id="rId48"/>
    <p:sldId id="2124" r:id="rId49"/>
    <p:sldId id="2035" r:id="rId50"/>
    <p:sldId id="2037" r:id="rId51"/>
    <p:sldId id="2036" r:id="rId52"/>
    <p:sldId id="2049" r:id="rId53"/>
    <p:sldId id="2050" r:id="rId54"/>
    <p:sldId id="2125" r:id="rId55"/>
    <p:sldId id="2093" r:id="rId56"/>
    <p:sldId id="2094" r:id="rId57"/>
    <p:sldId id="2095" r:id="rId58"/>
    <p:sldId id="2096" r:id="rId59"/>
    <p:sldId id="2097" r:id="rId60"/>
    <p:sldId id="2098" r:id="rId61"/>
    <p:sldId id="2108" r:id="rId62"/>
    <p:sldId id="2109" r:id="rId63"/>
    <p:sldId id="2110" r:id="rId64"/>
    <p:sldId id="2111" r:id="rId65"/>
    <p:sldId id="2112" r:id="rId66"/>
    <p:sldId id="2113" r:id="rId67"/>
    <p:sldId id="2116" r:id="rId68"/>
    <p:sldId id="2032" r:id="rId69"/>
    <p:sldId id="2033" r:id="rId70"/>
    <p:sldId id="2034" r:id="rId71"/>
    <p:sldId id="2122" r:id="rId72"/>
    <p:sldId id="2099" r:id="rId73"/>
    <p:sldId id="2100" r:id="rId74"/>
    <p:sldId id="2101" r:id="rId75"/>
    <p:sldId id="2102" r:id="rId76"/>
    <p:sldId id="2103" r:id="rId77"/>
    <p:sldId id="2104" r:id="rId78"/>
    <p:sldId id="2105" r:id="rId79"/>
    <p:sldId id="2071" r:id="rId80"/>
    <p:sldId id="2073" r:id="rId81"/>
    <p:sldId id="2074" r:id="rId82"/>
    <p:sldId id="2075" r:id="rId83"/>
    <p:sldId id="2055" r:id="rId84"/>
    <p:sldId id="2056" r:id="rId85"/>
    <p:sldId id="2057" r:id="rId86"/>
    <p:sldId id="2107" r:id="rId87"/>
    <p:sldId id="2119" r:id="rId88"/>
    <p:sldId id="2120" r:id="rId89"/>
    <p:sldId id="2126" r:id="rId90"/>
    <p:sldId id="2127" r:id="rId91"/>
    <p:sldId id="1895" r:id="rId92"/>
  </p:sldIdLst>
  <p:sldSz cx="9144000" cy="6858000" type="screen4x3"/>
  <p:notesSz cx="6797675" cy="9926638"/>
  <p:defaultTextStyle>
    <a:defPPr>
      <a:defRPr lang="de-DE"/>
    </a:defPPr>
    <a:lvl1pPr algn="l" rtl="0" eaLnBrk="0" fontAlgn="base" hangingPunct="0">
      <a:spcBef>
        <a:spcPct val="0"/>
      </a:spcBef>
      <a:spcAft>
        <a:spcPct val="0"/>
      </a:spcAft>
      <a:defRPr sz="22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2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2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2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200" b="1" kern="1200">
        <a:solidFill>
          <a:schemeClr val="tx1"/>
        </a:solidFill>
        <a:latin typeface="Times New Roman" pitchFamily="18" charset="0"/>
        <a:ea typeface="+mn-ea"/>
        <a:cs typeface="+mn-cs"/>
      </a:defRPr>
    </a:lvl5pPr>
    <a:lvl6pPr marL="2286000" algn="l" defTabSz="914400" rtl="0" eaLnBrk="1" latinLnBrk="0" hangingPunct="1">
      <a:defRPr sz="2200" b="1" kern="1200">
        <a:solidFill>
          <a:schemeClr val="tx1"/>
        </a:solidFill>
        <a:latin typeface="Times New Roman" pitchFamily="18" charset="0"/>
        <a:ea typeface="+mn-ea"/>
        <a:cs typeface="+mn-cs"/>
      </a:defRPr>
    </a:lvl6pPr>
    <a:lvl7pPr marL="2743200" algn="l" defTabSz="914400" rtl="0" eaLnBrk="1" latinLnBrk="0" hangingPunct="1">
      <a:defRPr sz="2200" b="1" kern="1200">
        <a:solidFill>
          <a:schemeClr val="tx1"/>
        </a:solidFill>
        <a:latin typeface="Times New Roman" pitchFamily="18" charset="0"/>
        <a:ea typeface="+mn-ea"/>
        <a:cs typeface="+mn-cs"/>
      </a:defRPr>
    </a:lvl7pPr>
    <a:lvl8pPr marL="3200400" algn="l" defTabSz="914400" rtl="0" eaLnBrk="1" latinLnBrk="0" hangingPunct="1">
      <a:defRPr sz="2200" b="1" kern="1200">
        <a:solidFill>
          <a:schemeClr val="tx1"/>
        </a:solidFill>
        <a:latin typeface="Times New Roman" pitchFamily="18" charset="0"/>
        <a:ea typeface="+mn-ea"/>
        <a:cs typeface="+mn-cs"/>
      </a:defRPr>
    </a:lvl8pPr>
    <a:lvl9pPr marL="3657600" algn="l" defTabSz="914400" rtl="0" eaLnBrk="1" latinLnBrk="0" hangingPunct="1">
      <a:defRPr sz="2200" b="1"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Top 1" id="{12FCA675-526D-41D1-A9A8-30F160602D07}">
          <p14:sldIdLst>
            <p14:sldId id="1894"/>
            <p14:sldId id="1805"/>
            <p14:sldId id="2003"/>
            <p14:sldId id="2002"/>
            <p14:sldId id="2005"/>
            <p14:sldId id="2013"/>
            <p14:sldId id="2004"/>
            <p14:sldId id="2115"/>
            <p14:sldId id="2118"/>
            <p14:sldId id="1823"/>
            <p14:sldId id="2014"/>
            <p14:sldId id="2078"/>
            <p14:sldId id="2010"/>
            <p14:sldId id="2011"/>
            <p14:sldId id="2012"/>
            <p14:sldId id="2016"/>
            <p14:sldId id="2017"/>
            <p14:sldId id="2018"/>
            <p14:sldId id="2086"/>
            <p14:sldId id="2087"/>
            <p14:sldId id="2088"/>
            <p14:sldId id="2052"/>
            <p14:sldId id="2053"/>
            <p14:sldId id="2054"/>
            <p14:sldId id="2082"/>
            <p14:sldId id="2083"/>
            <p14:sldId id="2084"/>
            <p14:sldId id="2025"/>
            <p14:sldId id="2026"/>
            <p14:sldId id="2066"/>
            <p14:sldId id="2022"/>
            <p14:sldId id="2023"/>
            <p14:sldId id="2024"/>
            <p14:sldId id="2061"/>
            <p14:sldId id="2062"/>
            <p14:sldId id="2063"/>
            <p14:sldId id="2117"/>
            <p14:sldId id="2040"/>
            <p14:sldId id="2041"/>
            <p14:sldId id="2047"/>
            <p14:sldId id="2042"/>
            <p14:sldId id="2043"/>
            <p14:sldId id="2044"/>
            <p14:sldId id="2045"/>
            <p14:sldId id="2123"/>
            <p14:sldId id="2124"/>
            <p14:sldId id="2035"/>
            <p14:sldId id="2037"/>
            <p14:sldId id="2036"/>
            <p14:sldId id="2049"/>
            <p14:sldId id="2050"/>
            <p14:sldId id="2125"/>
            <p14:sldId id="2093"/>
            <p14:sldId id="2094"/>
            <p14:sldId id="2095"/>
            <p14:sldId id="2096"/>
            <p14:sldId id="2097"/>
            <p14:sldId id="2098"/>
            <p14:sldId id="2108"/>
            <p14:sldId id="2109"/>
            <p14:sldId id="2110"/>
            <p14:sldId id="2111"/>
            <p14:sldId id="2112"/>
            <p14:sldId id="2113"/>
            <p14:sldId id="2116"/>
            <p14:sldId id="2032"/>
            <p14:sldId id="2033"/>
            <p14:sldId id="2034"/>
            <p14:sldId id="2122"/>
            <p14:sldId id="2099"/>
            <p14:sldId id="2100"/>
            <p14:sldId id="2101"/>
            <p14:sldId id="2102"/>
            <p14:sldId id="2103"/>
            <p14:sldId id="2104"/>
            <p14:sldId id="2105"/>
            <p14:sldId id="2071"/>
            <p14:sldId id="2073"/>
            <p14:sldId id="2074"/>
            <p14:sldId id="2075"/>
            <p14:sldId id="2055"/>
            <p14:sldId id="2056"/>
            <p14:sldId id="2057"/>
            <p14:sldId id="2107"/>
            <p14:sldId id="2119"/>
            <p14:sldId id="2120"/>
            <p14:sldId id="2126"/>
            <p14:sldId id="2127"/>
            <p14:sldId id="1895"/>
          </p14:sldIdLst>
        </p14:section>
      </p14:sectionLst>
    </p:ext>
    <p:ext uri="{EFAFB233-063F-42B5-8137-9DF3F51BA10A}">
      <p15:sldGuideLst xmlns:p15="http://schemas.microsoft.com/office/powerpoint/2012/main">
        <p15:guide id="1" orient="horz" pos="4247">
          <p15:clr>
            <a:srgbClr val="A4A3A4"/>
          </p15:clr>
        </p15:guide>
        <p15:guide id="2" orient="horz" pos="572">
          <p15:clr>
            <a:srgbClr val="A4A3A4"/>
          </p15:clr>
        </p15:guide>
        <p15:guide id="3" orient="horz" pos="935">
          <p15:clr>
            <a:srgbClr val="A4A3A4"/>
          </p15:clr>
        </p15:guide>
        <p15:guide id="4" orient="horz" pos="1162">
          <p15:clr>
            <a:srgbClr val="A4A3A4"/>
          </p15:clr>
        </p15:guide>
        <p15:guide id="5" orient="horz" pos="2387">
          <p15:clr>
            <a:srgbClr val="A4A3A4"/>
          </p15:clr>
        </p15:guide>
        <p15:guide id="6" orient="horz" pos="2614">
          <p15:clr>
            <a:srgbClr val="A4A3A4"/>
          </p15:clr>
        </p15:guide>
        <p15:guide id="7" pos="2290">
          <p15:clr>
            <a:srgbClr val="A4A3A4"/>
          </p15:clr>
        </p15:guide>
        <p15:guide id="8" pos="340">
          <p15:clr>
            <a:srgbClr val="A4A3A4"/>
          </p15:clr>
        </p15:guide>
        <p15:guide id="9" pos="5375">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inke, Jens" initials="ZJ" lastIdx="7" clrIdx="0"/>
  <p:cmAuthor id="1" name="Prauschke, Markus" initials="PM" lastIdx="1" clrIdx="1"/>
  <p:cmAuthor id="2" name="Bast, Carmen" initials="BC" lastIdx="1" clrIdx="2">
    <p:extLst>
      <p:ext uri="{19B8F6BF-5375-455C-9EA6-DF929625EA0E}">
        <p15:presenceInfo xmlns:p15="http://schemas.microsoft.com/office/powerpoint/2012/main" userId="S-1-5-21-1662402226-1354195081-751859383-299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0066CC"/>
    <a:srgbClr val="CCCC00"/>
    <a:srgbClr val="FF0000"/>
    <a:srgbClr val="003399"/>
    <a:srgbClr val="800000"/>
    <a:srgbClr val="FFCC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4" autoAdjust="0"/>
    <p:restoredTop sz="86395" autoAdjust="0"/>
  </p:normalViewPr>
  <p:slideViewPr>
    <p:cSldViewPr>
      <p:cViewPr varScale="1">
        <p:scale>
          <a:sx n="76" d="100"/>
          <a:sy n="76" d="100"/>
        </p:scale>
        <p:origin x="1854" y="90"/>
      </p:cViewPr>
      <p:guideLst>
        <p:guide orient="horz" pos="4247"/>
        <p:guide orient="horz" pos="572"/>
        <p:guide orient="horz" pos="935"/>
        <p:guide orient="horz" pos="1162"/>
        <p:guide orient="horz" pos="2387"/>
        <p:guide orient="horz" pos="2614"/>
        <p:guide pos="2290"/>
        <p:guide pos="340"/>
        <p:guide pos="53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0" d="100"/>
          <a:sy n="70" d="100"/>
        </p:scale>
        <p:origin x="3258" y="-45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commentAuthors" Target="commentAuthor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3"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97" tIns="45585" rIns="91197" bIns="45585" numCol="1" anchor="t" anchorCtr="0" compatLnSpc="1">
            <a:prstTxWarp prst="textNoShape">
              <a:avLst/>
            </a:prstTxWarp>
          </a:bodyPr>
          <a:lstStyle>
            <a:lvl1pPr>
              <a:defRPr sz="1200" b="0"/>
            </a:lvl1pPr>
          </a:lstStyle>
          <a:p>
            <a:endParaRPr lang="de-DE" altLang="de-DE" dirty="0"/>
          </a:p>
        </p:txBody>
      </p:sp>
      <p:sp>
        <p:nvSpPr>
          <p:cNvPr id="53251" name="Rectangle 3"/>
          <p:cNvSpPr>
            <a:spLocks noGrp="1" noChangeArrowheads="1"/>
          </p:cNvSpPr>
          <p:nvPr>
            <p:ph type="dt" sz="quarter" idx="1"/>
          </p:nvPr>
        </p:nvSpPr>
        <p:spPr bwMode="auto">
          <a:xfrm>
            <a:off x="3852863" y="0"/>
            <a:ext cx="294481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97" tIns="45585" rIns="91197" bIns="45585" numCol="1" anchor="t" anchorCtr="0" compatLnSpc="1">
            <a:prstTxWarp prst="textNoShape">
              <a:avLst/>
            </a:prstTxWarp>
          </a:bodyPr>
          <a:lstStyle>
            <a:lvl1pPr algn="r">
              <a:defRPr sz="1200" b="0"/>
            </a:lvl1pPr>
          </a:lstStyle>
          <a:p>
            <a:endParaRPr lang="de-DE" altLang="de-DE" dirty="0"/>
          </a:p>
        </p:txBody>
      </p:sp>
      <p:sp>
        <p:nvSpPr>
          <p:cNvPr id="53252" name="Rectangle 4"/>
          <p:cNvSpPr>
            <a:spLocks noGrp="1" noChangeArrowheads="1"/>
          </p:cNvSpPr>
          <p:nvPr>
            <p:ph type="ftr" sz="quarter" idx="2"/>
          </p:nvPr>
        </p:nvSpPr>
        <p:spPr bwMode="auto">
          <a:xfrm>
            <a:off x="3" y="9429756"/>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97" tIns="45585" rIns="91197" bIns="45585" numCol="1" anchor="b" anchorCtr="0" compatLnSpc="1">
            <a:prstTxWarp prst="textNoShape">
              <a:avLst/>
            </a:prstTxWarp>
          </a:bodyPr>
          <a:lstStyle>
            <a:lvl1pPr>
              <a:defRPr sz="1200" b="0"/>
            </a:lvl1pPr>
          </a:lstStyle>
          <a:p>
            <a:endParaRPr lang="de-DE" altLang="de-DE" dirty="0"/>
          </a:p>
        </p:txBody>
      </p:sp>
      <p:sp>
        <p:nvSpPr>
          <p:cNvPr id="53253" name="Rectangle 5"/>
          <p:cNvSpPr>
            <a:spLocks noGrp="1" noChangeArrowheads="1"/>
          </p:cNvSpPr>
          <p:nvPr>
            <p:ph type="sldNum" sz="quarter" idx="3"/>
          </p:nvPr>
        </p:nvSpPr>
        <p:spPr bwMode="auto">
          <a:xfrm>
            <a:off x="3852863" y="9429756"/>
            <a:ext cx="294481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97" tIns="45585" rIns="91197" bIns="45585" numCol="1" anchor="b" anchorCtr="0" compatLnSpc="1">
            <a:prstTxWarp prst="textNoShape">
              <a:avLst/>
            </a:prstTxWarp>
          </a:bodyPr>
          <a:lstStyle>
            <a:lvl1pPr algn="r">
              <a:defRPr sz="1200" b="0"/>
            </a:lvl1pPr>
          </a:lstStyle>
          <a:p>
            <a:fld id="{E1A31026-7384-4A03-BB40-CE71558DC3CD}" type="slidenum">
              <a:rPr lang="de-DE" altLang="de-DE"/>
              <a:pPr/>
              <a:t>‹Nr.›</a:t>
            </a:fld>
            <a:endParaRPr lang="de-DE" altLang="de-DE" dirty="0"/>
          </a:p>
        </p:txBody>
      </p:sp>
    </p:spTree>
    <p:extLst>
      <p:ext uri="{BB962C8B-B14F-4D97-AF65-F5344CB8AC3E}">
        <p14:creationId xmlns:p14="http://schemas.microsoft.com/office/powerpoint/2010/main" val="3644907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3"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97" tIns="45585" rIns="91197" bIns="45585" numCol="1" anchor="t" anchorCtr="0" compatLnSpc="1">
            <a:prstTxWarp prst="textNoShape">
              <a:avLst/>
            </a:prstTxWarp>
          </a:bodyPr>
          <a:lstStyle>
            <a:lvl1pPr>
              <a:defRPr sz="1200" b="0"/>
            </a:lvl1pPr>
          </a:lstStyle>
          <a:p>
            <a:endParaRPr lang="de-DE" altLang="de-DE" dirty="0"/>
          </a:p>
        </p:txBody>
      </p:sp>
      <p:sp>
        <p:nvSpPr>
          <p:cNvPr id="68611" name="Rectangle 3"/>
          <p:cNvSpPr>
            <a:spLocks noGrp="1" noChangeArrowheads="1"/>
          </p:cNvSpPr>
          <p:nvPr>
            <p:ph type="dt" idx="1"/>
          </p:nvPr>
        </p:nvSpPr>
        <p:spPr bwMode="auto">
          <a:xfrm>
            <a:off x="3852863" y="0"/>
            <a:ext cx="294481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97" tIns="45585" rIns="91197" bIns="45585" numCol="1" anchor="t" anchorCtr="0" compatLnSpc="1">
            <a:prstTxWarp prst="textNoShape">
              <a:avLst/>
            </a:prstTxWarp>
          </a:bodyPr>
          <a:lstStyle>
            <a:lvl1pPr algn="r">
              <a:defRPr sz="1200" b="0"/>
            </a:lvl1pPr>
          </a:lstStyle>
          <a:p>
            <a:endParaRPr lang="de-DE" altLang="de-DE" dirty="0"/>
          </a:p>
        </p:txBody>
      </p:sp>
      <p:sp>
        <p:nvSpPr>
          <p:cNvPr id="68612" name="Rectangle 4"/>
          <p:cNvSpPr>
            <a:spLocks noGrp="1" noRot="1" noChangeAspect="1" noChangeArrowheads="1" noTextEdit="1"/>
          </p:cNvSpPr>
          <p:nvPr>
            <p:ph type="sldImg" idx="2"/>
          </p:nvPr>
        </p:nvSpPr>
        <p:spPr bwMode="auto">
          <a:xfrm>
            <a:off x="585881" y="714847"/>
            <a:ext cx="5621268" cy="42164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3" name="Rectangle 5"/>
          <p:cNvSpPr>
            <a:spLocks noGrp="1" noChangeArrowheads="1"/>
          </p:cNvSpPr>
          <p:nvPr>
            <p:ph type="body" sz="quarter" idx="3"/>
          </p:nvPr>
        </p:nvSpPr>
        <p:spPr bwMode="auto">
          <a:xfrm>
            <a:off x="446509" y="5002907"/>
            <a:ext cx="5904656" cy="4568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97" tIns="45585" rIns="91197" bIns="45585"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68614" name="Rectangle 6"/>
          <p:cNvSpPr>
            <a:spLocks noGrp="1" noChangeArrowheads="1"/>
          </p:cNvSpPr>
          <p:nvPr>
            <p:ph type="ftr" sz="quarter" idx="4"/>
          </p:nvPr>
        </p:nvSpPr>
        <p:spPr bwMode="auto">
          <a:xfrm>
            <a:off x="3" y="9429756"/>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97" tIns="45585" rIns="91197" bIns="45585" numCol="1" anchor="b" anchorCtr="0" compatLnSpc="1">
            <a:prstTxWarp prst="textNoShape">
              <a:avLst/>
            </a:prstTxWarp>
          </a:bodyPr>
          <a:lstStyle>
            <a:lvl1pPr>
              <a:defRPr sz="1200" b="0"/>
            </a:lvl1pPr>
          </a:lstStyle>
          <a:p>
            <a:endParaRPr lang="de-DE" altLang="de-DE" dirty="0"/>
          </a:p>
        </p:txBody>
      </p:sp>
      <p:sp>
        <p:nvSpPr>
          <p:cNvPr id="68615" name="Rectangle 7"/>
          <p:cNvSpPr>
            <a:spLocks noGrp="1" noChangeArrowheads="1"/>
          </p:cNvSpPr>
          <p:nvPr>
            <p:ph type="sldNum" sz="quarter" idx="5"/>
          </p:nvPr>
        </p:nvSpPr>
        <p:spPr bwMode="auto">
          <a:xfrm>
            <a:off x="3852863" y="9429756"/>
            <a:ext cx="294481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97" tIns="45585" rIns="91197" bIns="45585" numCol="1" anchor="b" anchorCtr="0" compatLnSpc="1">
            <a:prstTxWarp prst="textNoShape">
              <a:avLst/>
            </a:prstTxWarp>
          </a:bodyPr>
          <a:lstStyle>
            <a:lvl1pPr algn="r">
              <a:defRPr sz="1200" b="0"/>
            </a:lvl1pPr>
          </a:lstStyle>
          <a:p>
            <a:fld id="{EB27D4D3-AD5E-43DA-B861-D73A1902785C}" type="slidenum">
              <a:rPr lang="de-DE" altLang="de-DE"/>
              <a:pPr/>
              <a:t>‹Nr.›</a:t>
            </a:fld>
            <a:endParaRPr lang="de-DE" altLang="de-DE" dirty="0"/>
          </a:p>
        </p:txBody>
      </p:sp>
    </p:spTree>
    <p:extLst>
      <p:ext uri="{BB962C8B-B14F-4D97-AF65-F5344CB8AC3E}">
        <p14:creationId xmlns:p14="http://schemas.microsoft.com/office/powerpoint/2010/main" val="30503362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lienbildplatzhalter 1"/>
          <p:cNvSpPr>
            <a:spLocks noGrp="1" noRot="1" noChangeAspect="1" noTextEdit="1"/>
          </p:cNvSpPr>
          <p:nvPr>
            <p:ph type="sldImg"/>
          </p:nvPr>
        </p:nvSpPr>
        <p:spPr>
          <a:xfrm>
            <a:off x="585788" y="714375"/>
            <a:ext cx="5621337" cy="4216400"/>
          </a:xfrm>
          <a:ln/>
        </p:spPr>
      </p:sp>
      <p:sp>
        <p:nvSpPr>
          <p:cNvPr id="839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latin typeface="Arial" pitchFamily="34" charset="0"/>
            </a:endParaRPr>
          </a:p>
        </p:txBody>
      </p:sp>
      <p:sp>
        <p:nvSpPr>
          <p:cNvPr id="8397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2CB1CF3-B87B-4831-B1DB-2C4DCE25E6E2}" type="slidenum">
              <a:rPr lang="de-DE" altLang="de-DE" smtClean="0"/>
              <a:pPr eaLnBrk="1" hangingPunct="1">
                <a:spcBef>
                  <a:spcPct val="0"/>
                </a:spcBef>
              </a:pPr>
              <a:t>1</a:t>
            </a:fld>
            <a:endParaRPr lang="de-DE" altLang="de-DE"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17</a:t>
            </a:fld>
            <a:endParaRPr lang="de-DE" altLang="de-DE" dirty="0"/>
          </a:p>
        </p:txBody>
      </p:sp>
    </p:spTree>
    <p:extLst>
      <p:ext uri="{BB962C8B-B14F-4D97-AF65-F5344CB8AC3E}">
        <p14:creationId xmlns:p14="http://schemas.microsoft.com/office/powerpoint/2010/main" val="1700434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18</a:t>
            </a:fld>
            <a:endParaRPr lang="de-DE" altLang="de-DE" dirty="0"/>
          </a:p>
        </p:txBody>
      </p:sp>
    </p:spTree>
    <p:extLst>
      <p:ext uri="{BB962C8B-B14F-4D97-AF65-F5344CB8AC3E}">
        <p14:creationId xmlns:p14="http://schemas.microsoft.com/office/powerpoint/2010/main" val="2623405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19</a:t>
            </a:fld>
            <a:endParaRPr lang="de-DE" altLang="de-DE" dirty="0"/>
          </a:p>
        </p:txBody>
      </p:sp>
    </p:spTree>
    <p:extLst>
      <p:ext uri="{BB962C8B-B14F-4D97-AF65-F5344CB8AC3E}">
        <p14:creationId xmlns:p14="http://schemas.microsoft.com/office/powerpoint/2010/main" val="1778328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20</a:t>
            </a:fld>
            <a:endParaRPr lang="de-DE" altLang="de-DE" dirty="0"/>
          </a:p>
        </p:txBody>
      </p:sp>
    </p:spTree>
    <p:extLst>
      <p:ext uri="{BB962C8B-B14F-4D97-AF65-F5344CB8AC3E}">
        <p14:creationId xmlns:p14="http://schemas.microsoft.com/office/powerpoint/2010/main" val="153061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21</a:t>
            </a:fld>
            <a:endParaRPr lang="de-DE" altLang="de-DE" dirty="0"/>
          </a:p>
        </p:txBody>
      </p:sp>
    </p:spTree>
    <p:extLst>
      <p:ext uri="{BB962C8B-B14F-4D97-AF65-F5344CB8AC3E}">
        <p14:creationId xmlns:p14="http://schemas.microsoft.com/office/powerpoint/2010/main" val="410441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22</a:t>
            </a:fld>
            <a:endParaRPr lang="de-DE" altLang="de-DE" dirty="0"/>
          </a:p>
        </p:txBody>
      </p:sp>
    </p:spTree>
    <p:extLst>
      <p:ext uri="{BB962C8B-B14F-4D97-AF65-F5344CB8AC3E}">
        <p14:creationId xmlns:p14="http://schemas.microsoft.com/office/powerpoint/2010/main" val="798186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23</a:t>
            </a:fld>
            <a:endParaRPr lang="de-DE" altLang="de-DE" dirty="0"/>
          </a:p>
        </p:txBody>
      </p:sp>
    </p:spTree>
    <p:extLst>
      <p:ext uri="{BB962C8B-B14F-4D97-AF65-F5344CB8AC3E}">
        <p14:creationId xmlns:p14="http://schemas.microsoft.com/office/powerpoint/2010/main" val="2824663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24</a:t>
            </a:fld>
            <a:endParaRPr lang="de-DE" altLang="de-DE" dirty="0"/>
          </a:p>
        </p:txBody>
      </p:sp>
    </p:spTree>
    <p:extLst>
      <p:ext uri="{BB962C8B-B14F-4D97-AF65-F5344CB8AC3E}">
        <p14:creationId xmlns:p14="http://schemas.microsoft.com/office/powerpoint/2010/main" val="3444277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25</a:t>
            </a:fld>
            <a:endParaRPr lang="de-DE" altLang="de-DE" dirty="0"/>
          </a:p>
        </p:txBody>
      </p:sp>
    </p:spTree>
    <p:extLst>
      <p:ext uri="{BB962C8B-B14F-4D97-AF65-F5344CB8AC3E}">
        <p14:creationId xmlns:p14="http://schemas.microsoft.com/office/powerpoint/2010/main" val="2841610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26</a:t>
            </a:fld>
            <a:endParaRPr lang="de-DE" altLang="de-DE" dirty="0"/>
          </a:p>
        </p:txBody>
      </p:sp>
    </p:spTree>
    <p:extLst>
      <p:ext uri="{BB962C8B-B14F-4D97-AF65-F5344CB8AC3E}">
        <p14:creationId xmlns:p14="http://schemas.microsoft.com/office/powerpoint/2010/main" val="1075302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B27D4D3-AD5E-43DA-B861-D73A1902785C}" type="slidenum">
              <a:rPr kumimoji="0" lang="de-DE" altLang="de-DE"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de-DE" altLang="de-DE"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07156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27</a:t>
            </a:fld>
            <a:endParaRPr lang="de-DE" altLang="de-DE" dirty="0"/>
          </a:p>
        </p:txBody>
      </p:sp>
    </p:spTree>
    <p:extLst>
      <p:ext uri="{BB962C8B-B14F-4D97-AF65-F5344CB8AC3E}">
        <p14:creationId xmlns:p14="http://schemas.microsoft.com/office/powerpoint/2010/main" val="677055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28</a:t>
            </a:fld>
            <a:endParaRPr lang="de-DE" altLang="de-DE" dirty="0"/>
          </a:p>
        </p:txBody>
      </p:sp>
    </p:spTree>
    <p:extLst>
      <p:ext uri="{BB962C8B-B14F-4D97-AF65-F5344CB8AC3E}">
        <p14:creationId xmlns:p14="http://schemas.microsoft.com/office/powerpoint/2010/main" val="712273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29</a:t>
            </a:fld>
            <a:endParaRPr lang="de-DE" altLang="de-DE" dirty="0"/>
          </a:p>
        </p:txBody>
      </p:sp>
    </p:spTree>
    <p:extLst>
      <p:ext uri="{BB962C8B-B14F-4D97-AF65-F5344CB8AC3E}">
        <p14:creationId xmlns:p14="http://schemas.microsoft.com/office/powerpoint/2010/main" val="1858054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30</a:t>
            </a:fld>
            <a:endParaRPr lang="de-DE" altLang="de-DE" dirty="0"/>
          </a:p>
        </p:txBody>
      </p:sp>
    </p:spTree>
    <p:extLst>
      <p:ext uri="{BB962C8B-B14F-4D97-AF65-F5344CB8AC3E}">
        <p14:creationId xmlns:p14="http://schemas.microsoft.com/office/powerpoint/2010/main" val="3521576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31</a:t>
            </a:fld>
            <a:endParaRPr lang="de-DE" altLang="de-DE" dirty="0"/>
          </a:p>
        </p:txBody>
      </p:sp>
    </p:spTree>
    <p:extLst>
      <p:ext uri="{BB962C8B-B14F-4D97-AF65-F5344CB8AC3E}">
        <p14:creationId xmlns:p14="http://schemas.microsoft.com/office/powerpoint/2010/main" val="4262832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32</a:t>
            </a:fld>
            <a:endParaRPr lang="de-DE" altLang="de-DE" dirty="0"/>
          </a:p>
        </p:txBody>
      </p:sp>
    </p:spTree>
    <p:extLst>
      <p:ext uri="{BB962C8B-B14F-4D97-AF65-F5344CB8AC3E}">
        <p14:creationId xmlns:p14="http://schemas.microsoft.com/office/powerpoint/2010/main" val="2683101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33</a:t>
            </a:fld>
            <a:endParaRPr lang="de-DE" altLang="de-DE" dirty="0"/>
          </a:p>
        </p:txBody>
      </p:sp>
    </p:spTree>
    <p:extLst>
      <p:ext uri="{BB962C8B-B14F-4D97-AF65-F5344CB8AC3E}">
        <p14:creationId xmlns:p14="http://schemas.microsoft.com/office/powerpoint/2010/main" val="2517091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34</a:t>
            </a:fld>
            <a:endParaRPr lang="de-DE" altLang="de-DE" dirty="0"/>
          </a:p>
        </p:txBody>
      </p:sp>
    </p:spTree>
    <p:extLst>
      <p:ext uri="{BB962C8B-B14F-4D97-AF65-F5344CB8AC3E}">
        <p14:creationId xmlns:p14="http://schemas.microsoft.com/office/powerpoint/2010/main" val="381590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35</a:t>
            </a:fld>
            <a:endParaRPr lang="de-DE" altLang="de-DE" dirty="0"/>
          </a:p>
        </p:txBody>
      </p:sp>
    </p:spTree>
    <p:extLst>
      <p:ext uri="{BB962C8B-B14F-4D97-AF65-F5344CB8AC3E}">
        <p14:creationId xmlns:p14="http://schemas.microsoft.com/office/powerpoint/2010/main" val="3027191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36</a:t>
            </a:fld>
            <a:endParaRPr lang="de-DE" altLang="de-DE" dirty="0"/>
          </a:p>
        </p:txBody>
      </p:sp>
    </p:spTree>
    <p:extLst>
      <p:ext uri="{BB962C8B-B14F-4D97-AF65-F5344CB8AC3E}">
        <p14:creationId xmlns:p14="http://schemas.microsoft.com/office/powerpoint/2010/main" val="105995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10</a:t>
            </a:fld>
            <a:endParaRPr lang="de-DE" altLang="de-DE" dirty="0"/>
          </a:p>
        </p:txBody>
      </p:sp>
    </p:spTree>
    <p:extLst>
      <p:ext uri="{BB962C8B-B14F-4D97-AF65-F5344CB8AC3E}">
        <p14:creationId xmlns:p14="http://schemas.microsoft.com/office/powerpoint/2010/main" val="2994370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B27D4D3-AD5E-43DA-B861-D73A1902785C}" type="slidenum">
              <a:rPr kumimoji="0" lang="de-DE" altLang="de-DE"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de-DE" altLang="de-DE"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653637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38</a:t>
            </a:fld>
            <a:endParaRPr lang="de-DE" altLang="de-DE" dirty="0"/>
          </a:p>
        </p:txBody>
      </p:sp>
    </p:spTree>
    <p:extLst>
      <p:ext uri="{BB962C8B-B14F-4D97-AF65-F5344CB8AC3E}">
        <p14:creationId xmlns:p14="http://schemas.microsoft.com/office/powerpoint/2010/main" val="32670775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39</a:t>
            </a:fld>
            <a:endParaRPr lang="de-DE" altLang="de-DE" dirty="0"/>
          </a:p>
        </p:txBody>
      </p:sp>
    </p:spTree>
    <p:extLst>
      <p:ext uri="{BB962C8B-B14F-4D97-AF65-F5344CB8AC3E}">
        <p14:creationId xmlns:p14="http://schemas.microsoft.com/office/powerpoint/2010/main" val="365176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40</a:t>
            </a:fld>
            <a:endParaRPr lang="de-DE" altLang="de-DE" dirty="0"/>
          </a:p>
        </p:txBody>
      </p:sp>
    </p:spTree>
    <p:extLst>
      <p:ext uri="{BB962C8B-B14F-4D97-AF65-F5344CB8AC3E}">
        <p14:creationId xmlns:p14="http://schemas.microsoft.com/office/powerpoint/2010/main" val="23242455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41</a:t>
            </a:fld>
            <a:endParaRPr lang="de-DE" altLang="de-DE" dirty="0"/>
          </a:p>
        </p:txBody>
      </p:sp>
    </p:spTree>
    <p:extLst>
      <p:ext uri="{BB962C8B-B14F-4D97-AF65-F5344CB8AC3E}">
        <p14:creationId xmlns:p14="http://schemas.microsoft.com/office/powerpoint/2010/main" val="30639128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42</a:t>
            </a:fld>
            <a:endParaRPr lang="de-DE" altLang="de-DE" dirty="0"/>
          </a:p>
        </p:txBody>
      </p:sp>
    </p:spTree>
    <p:extLst>
      <p:ext uri="{BB962C8B-B14F-4D97-AF65-F5344CB8AC3E}">
        <p14:creationId xmlns:p14="http://schemas.microsoft.com/office/powerpoint/2010/main" val="29467191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43</a:t>
            </a:fld>
            <a:endParaRPr lang="de-DE" altLang="de-DE" dirty="0"/>
          </a:p>
        </p:txBody>
      </p:sp>
    </p:spTree>
    <p:extLst>
      <p:ext uri="{BB962C8B-B14F-4D97-AF65-F5344CB8AC3E}">
        <p14:creationId xmlns:p14="http://schemas.microsoft.com/office/powerpoint/2010/main" val="41552810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44</a:t>
            </a:fld>
            <a:endParaRPr lang="de-DE" altLang="de-DE" dirty="0"/>
          </a:p>
        </p:txBody>
      </p:sp>
    </p:spTree>
    <p:extLst>
      <p:ext uri="{BB962C8B-B14F-4D97-AF65-F5344CB8AC3E}">
        <p14:creationId xmlns:p14="http://schemas.microsoft.com/office/powerpoint/2010/main" val="41188028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45</a:t>
            </a:fld>
            <a:endParaRPr lang="de-DE" altLang="de-DE" dirty="0"/>
          </a:p>
        </p:txBody>
      </p:sp>
    </p:spTree>
    <p:extLst>
      <p:ext uri="{BB962C8B-B14F-4D97-AF65-F5344CB8AC3E}">
        <p14:creationId xmlns:p14="http://schemas.microsoft.com/office/powerpoint/2010/main" val="29894373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46</a:t>
            </a:fld>
            <a:endParaRPr lang="de-DE" altLang="de-DE" dirty="0"/>
          </a:p>
        </p:txBody>
      </p:sp>
    </p:spTree>
    <p:extLst>
      <p:ext uri="{BB962C8B-B14F-4D97-AF65-F5344CB8AC3E}">
        <p14:creationId xmlns:p14="http://schemas.microsoft.com/office/powerpoint/2010/main" val="4156091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11</a:t>
            </a:fld>
            <a:endParaRPr lang="de-DE" altLang="de-DE" dirty="0"/>
          </a:p>
        </p:txBody>
      </p:sp>
    </p:spTree>
    <p:extLst>
      <p:ext uri="{BB962C8B-B14F-4D97-AF65-F5344CB8AC3E}">
        <p14:creationId xmlns:p14="http://schemas.microsoft.com/office/powerpoint/2010/main" val="7830651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47</a:t>
            </a:fld>
            <a:endParaRPr lang="de-DE" altLang="de-DE" dirty="0"/>
          </a:p>
        </p:txBody>
      </p:sp>
    </p:spTree>
    <p:extLst>
      <p:ext uri="{BB962C8B-B14F-4D97-AF65-F5344CB8AC3E}">
        <p14:creationId xmlns:p14="http://schemas.microsoft.com/office/powerpoint/2010/main" val="10425528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48</a:t>
            </a:fld>
            <a:endParaRPr lang="de-DE" altLang="de-DE" dirty="0"/>
          </a:p>
        </p:txBody>
      </p:sp>
    </p:spTree>
    <p:extLst>
      <p:ext uri="{BB962C8B-B14F-4D97-AF65-F5344CB8AC3E}">
        <p14:creationId xmlns:p14="http://schemas.microsoft.com/office/powerpoint/2010/main" val="11283747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49</a:t>
            </a:fld>
            <a:endParaRPr lang="de-DE" altLang="de-DE" dirty="0"/>
          </a:p>
        </p:txBody>
      </p:sp>
    </p:spTree>
    <p:extLst>
      <p:ext uri="{BB962C8B-B14F-4D97-AF65-F5344CB8AC3E}">
        <p14:creationId xmlns:p14="http://schemas.microsoft.com/office/powerpoint/2010/main" val="34343976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50</a:t>
            </a:fld>
            <a:endParaRPr lang="de-DE" altLang="de-DE" dirty="0"/>
          </a:p>
        </p:txBody>
      </p:sp>
    </p:spTree>
    <p:extLst>
      <p:ext uri="{BB962C8B-B14F-4D97-AF65-F5344CB8AC3E}">
        <p14:creationId xmlns:p14="http://schemas.microsoft.com/office/powerpoint/2010/main" val="38600944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51</a:t>
            </a:fld>
            <a:endParaRPr lang="de-DE" altLang="de-DE" dirty="0"/>
          </a:p>
        </p:txBody>
      </p:sp>
    </p:spTree>
    <p:extLst>
      <p:ext uri="{BB962C8B-B14F-4D97-AF65-F5344CB8AC3E}">
        <p14:creationId xmlns:p14="http://schemas.microsoft.com/office/powerpoint/2010/main" val="36772196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52</a:t>
            </a:fld>
            <a:endParaRPr lang="de-DE" altLang="de-DE" dirty="0"/>
          </a:p>
        </p:txBody>
      </p:sp>
    </p:spTree>
    <p:extLst>
      <p:ext uri="{BB962C8B-B14F-4D97-AF65-F5344CB8AC3E}">
        <p14:creationId xmlns:p14="http://schemas.microsoft.com/office/powerpoint/2010/main" val="19246925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53</a:t>
            </a:fld>
            <a:endParaRPr lang="de-DE" altLang="de-DE" dirty="0"/>
          </a:p>
        </p:txBody>
      </p:sp>
    </p:spTree>
    <p:extLst>
      <p:ext uri="{BB962C8B-B14F-4D97-AF65-F5344CB8AC3E}">
        <p14:creationId xmlns:p14="http://schemas.microsoft.com/office/powerpoint/2010/main" val="15745637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54</a:t>
            </a:fld>
            <a:endParaRPr lang="de-DE" altLang="de-DE" dirty="0"/>
          </a:p>
        </p:txBody>
      </p:sp>
    </p:spTree>
    <p:extLst>
      <p:ext uri="{BB962C8B-B14F-4D97-AF65-F5344CB8AC3E}">
        <p14:creationId xmlns:p14="http://schemas.microsoft.com/office/powerpoint/2010/main" val="21289193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55</a:t>
            </a:fld>
            <a:endParaRPr lang="de-DE" altLang="de-DE" dirty="0"/>
          </a:p>
        </p:txBody>
      </p:sp>
    </p:spTree>
    <p:extLst>
      <p:ext uri="{BB962C8B-B14F-4D97-AF65-F5344CB8AC3E}">
        <p14:creationId xmlns:p14="http://schemas.microsoft.com/office/powerpoint/2010/main" val="39982549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56</a:t>
            </a:fld>
            <a:endParaRPr lang="de-DE" altLang="de-DE" dirty="0"/>
          </a:p>
        </p:txBody>
      </p:sp>
    </p:spTree>
    <p:extLst>
      <p:ext uri="{BB962C8B-B14F-4D97-AF65-F5344CB8AC3E}">
        <p14:creationId xmlns:p14="http://schemas.microsoft.com/office/powerpoint/2010/main" val="4073937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12</a:t>
            </a:fld>
            <a:endParaRPr lang="de-DE" altLang="de-DE" dirty="0"/>
          </a:p>
        </p:txBody>
      </p:sp>
    </p:spTree>
    <p:extLst>
      <p:ext uri="{BB962C8B-B14F-4D97-AF65-F5344CB8AC3E}">
        <p14:creationId xmlns:p14="http://schemas.microsoft.com/office/powerpoint/2010/main" val="39034492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57</a:t>
            </a:fld>
            <a:endParaRPr lang="de-DE" altLang="de-DE" dirty="0"/>
          </a:p>
        </p:txBody>
      </p:sp>
    </p:spTree>
    <p:extLst>
      <p:ext uri="{BB962C8B-B14F-4D97-AF65-F5344CB8AC3E}">
        <p14:creationId xmlns:p14="http://schemas.microsoft.com/office/powerpoint/2010/main" val="31013327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58</a:t>
            </a:fld>
            <a:endParaRPr lang="de-DE" altLang="de-DE" dirty="0"/>
          </a:p>
        </p:txBody>
      </p:sp>
    </p:spTree>
    <p:extLst>
      <p:ext uri="{BB962C8B-B14F-4D97-AF65-F5344CB8AC3E}">
        <p14:creationId xmlns:p14="http://schemas.microsoft.com/office/powerpoint/2010/main" val="6596542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59</a:t>
            </a:fld>
            <a:endParaRPr lang="de-DE" altLang="de-DE" dirty="0"/>
          </a:p>
        </p:txBody>
      </p:sp>
    </p:spTree>
    <p:extLst>
      <p:ext uri="{BB962C8B-B14F-4D97-AF65-F5344CB8AC3E}">
        <p14:creationId xmlns:p14="http://schemas.microsoft.com/office/powerpoint/2010/main" val="15907599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60</a:t>
            </a:fld>
            <a:endParaRPr lang="de-DE" altLang="de-DE" dirty="0"/>
          </a:p>
        </p:txBody>
      </p:sp>
    </p:spTree>
    <p:extLst>
      <p:ext uri="{BB962C8B-B14F-4D97-AF65-F5344CB8AC3E}">
        <p14:creationId xmlns:p14="http://schemas.microsoft.com/office/powerpoint/2010/main" val="41269297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61</a:t>
            </a:fld>
            <a:endParaRPr lang="de-DE" altLang="de-DE" dirty="0"/>
          </a:p>
        </p:txBody>
      </p:sp>
    </p:spTree>
    <p:extLst>
      <p:ext uri="{BB962C8B-B14F-4D97-AF65-F5344CB8AC3E}">
        <p14:creationId xmlns:p14="http://schemas.microsoft.com/office/powerpoint/2010/main" val="248118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62</a:t>
            </a:fld>
            <a:endParaRPr lang="de-DE" altLang="de-DE" dirty="0"/>
          </a:p>
        </p:txBody>
      </p:sp>
    </p:spTree>
    <p:extLst>
      <p:ext uri="{BB962C8B-B14F-4D97-AF65-F5344CB8AC3E}">
        <p14:creationId xmlns:p14="http://schemas.microsoft.com/office/powerpoint/2010/main" val="19360491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63</a:t>
            </a:fld>
            <a:endParaRPr lang="de-DE" altLang="de-DE" dirty="0"/>
          </a:p>
        </p:txBody>
      </p:sp>
    </p:spTree>
    <p:extLst>
      <p:ext uri="{BB962C8B-B14F-4D97-AF65-F5344CB8AC3E}">
        <p14:creationId xmlns:p14="http://schemas.microsoft.com/office/powerpoint/2010/main" val="13951703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64</a:t>
            </a:fld>
            <a:endParaRPr lang="de-DE" altLang="de-DE" dirty="0"/>
          </a:p>
        </p:txBody>
      </p:sp>
    </p:spTree>
    <p:extLst>
      <p:ext uri="{BB962C8B-B14F-4D97-AF65-F5344CB8AC3E}">
        <p14:creationId xmlns:p14="http://schemas.microsoft.com/office/powerpoint/2010/main" val="12806819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B27D4D3-AD5E-43DA-B861-D73A1902785C}" type="slidenum">
              <a:rPr kumimoji="0" lang="de-DE" altLang="de-DE"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65</a:t>
            </a:fld>
            <a:endParaRPr kumimoji="0" lang="de-DE" altLang="de-DE"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323993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66</a:t>
            </a:fld>
            <a:endParaRPr lang="de-DE" altLang="de-DE" dirty="0"/>
          </a:p>
        </p:txBody>
      </p:sp>
    </p:spTree>
    <p:extLst>
      <p:ext uri="{BB962C8B-B14F-4D97-AF65-F5344CB8AC3E}">
        <p14:creationId xmlns:p14="http://schemas.microsoft.com/office/powerpoint/2010/main" val="3400146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13</a:t>
            </a:fld>
            <a:endParaRPr lang="de-DE" altLang="de-DE" dirty="0"/>
          </a:p>
        </p:txBody>
      </p:sp>
    </p:spTree>
    <p:extLst>
      <p:ext uri="{BB962C8B-B14F-4D97-AF65-F5344CB8AC3E}">
        <p14:creationId xmlns:p14="http://schemas.microsoft.com/office/powerpoint/2010/main" val="28083928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67</a:t>
            </a:fld>
            <a:endParaRPr lang="de-DE" altLang="de-DE" dirty="0"/>
          </a:p>
        </p:txBody>
      </p:sp>
    </p:spTree>
    <p:extLst>
      <p:ext uri="{BB962C8B-B14F-4D97-AF65-F5344CB8AC3E}">
        <p14:creationId xmlns:p14="http://schemas.microsoft.com/office/powerpoint/2010/main" val="24766170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68</a:t>
            </a:fld>
            <a:endParaRPr lang="de-DE" altLang="de-DE" dirty="0"/>
          </a:p>
        </p:txBody>
      </p:sp>
    </p:spTree>
    <p:extLst>
      <p:ext uri="{BB962C8B-B14F-4D97-AF65-F5344CB8AC3E}">
        <p14:creationId xmlns:p14="http://schemas.microsoft.com/office/powerpoint/2010/main" val="38542437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69</a:t>
            </a:fld>
            <a:endParaRPr lang="de-DE" altLang="de-DE" dirty="0"/>
          </a:p>
        </p:txBody>
      </p:sp>
    </p:spTree>
    <p:extLst>
      <p:ext uri="{BB962C8B-B14F-4D97-AF65-F5344CB8AC3E}">
        <p14:creationId xmlns:p14="http://schemas.microsoft.com/office/powerpoint/2010/main" val="12021064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70</a:t>
            </a:fld>
            <a:endParaRPr lang="de-DE" altLang="de-DE" dirty="0"/>
          </a:p>
        </p:txBody>
      </p:sp>
    </p:spTree>
    <p:extLst>
      <p:ext uri="{BB962C8B-B14F-4D97-AF65-F5344CB8AC3E}">
        <p14:creationId xmlns:p14="http://schemas.microsoft.com/office/powerpoint/2010/main" val="33907325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B27D4D3-AD5E-43DA-B861-D73A1902785C}" type="slidenum">
              <a:rPr kumimoji="0" lang="de-DE" altLang="de-DE"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71</a:t>
            </a:fld>
            <a:endParaRPr kumimoji="0" lang="de-DE" altLang="de-DE"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131958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B27D4D3-AD5E-43DA-B861-D73A1902785C}" type="slidenum">
              <a:rPr kumimoji="0" lang="de-DE" altLang="de-DE"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72</a:t>
            </a:fld>
            <a:endParaRPr kumimoji="0" lang="de-DE" altLang="de-DE"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749389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B27D4D3-AD5E-43DA-B861-D73A1902785C}" type="slidenum">
              <a:rPr kumimoji="0" lang="de-DE" altLang="de-DE"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73</a:t>
            </a:fld>
            <a:endParaRPr kumimoji="0" lang="de-DE" altLang="de-DE"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9810614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B27D4D3-AD5E-43DA-B861-D73A1902785C}" type="slidenum">
              <a:rPr kumimoji="0" lang="de-DE" altLang="de-DE"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74</a:t>
            </a:fld>
            <a:endParaRPr kumimoji="0" lang="de-DE" altLang="de-DE"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770285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B27D4D3-AD5E-43DA-B861-D73A1902785C}" type="slidenum">
              <a:rPr kumimoji="0" lang="de-DE" altLang="de-DE"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75</a:t>
            </a:fld>
            <a:endParaRPr kumimoji="0" lang="de-DE" altLang="de-DE"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734208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B27D4D3-AD5E-43DA-B861-D73A1902785C}" type="slidenum">
              <a:rPr kumimoji="0" lang="de-DE" altLang="de-DE"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76</a:t>
            </a:fld>
            <a:endParaRPr kumimoji="0" lang="de-DE" altLang="de-DE"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67716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14</a:t>
            </a:fld>
            <a:endParaRPr lang="de-DE" altLang="de-DE" dirty="0"/>
          </a:p>
        </p:txBody>
      </p:sp>
    </p:spTree>
    <p:extLst>
      <p:ext uri="{BB962C8B-B14F-4D97-AF65-F5344CB8AC3E}">
        <p14:creationId xmlns:p14="http://schemas.microsoft.com/office/powerpoint/2010/main" val="10732658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77</a:t>
            </a:fld>
            <a:endParaRPr lang="de-DE" altLang="de-DE" dirty="0"/>
          </a:p>
        </p:txBody>
      </p:sp>
    </p:spTree>
    <p:extLst>
      <p:ext uri="{BB962C8B-B14F-4D97-AF65-F5344CB8AC3E}">
        <p14:creationId xmlns:p14="http://schemas.microsoft.com/office/powerpoint/2010/main" val="11717719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78</a:t>
            </a:fld>
            <a:endParaRPr lang="de-DE" altLang="de-DE" dirty="0"/>
          </a:p>
        </p:txBody>
      </p:sp>
    </p:spTree>
    <p:extLst>
      <p:ext uri="{BB962C8B-B14F-4D97-AF65-F5344CB8AC3E}">
        <p14:creationId xmlns:p14="http://schemas.microsoft.com/office/powerpoint/2010/main" val="32066048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79</a:t>
            </a:fld>
            <a:endParaRPr lang="de-DE" altLang="de-DE" dirty="0"/>
          </a:p>
        </p:txBody>
      </p:sp>
    </p:spTree>
    <p:extLst>
      <p:ext uri="{BB962C8B-B14F-4D97-AF65-F5344CB8AC3E}">
        <p14:creationId xmlns:p14="http://schemas.microsoft.com/office/powerpoint/2010/main" val="6634665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80</a:t>
            </a:fld>
            <a:endParaRPr lang="de-DE" altLang="de-DE" dirty="0"/>
          </a:p>
        </p:txBody>
      </p:sp>
    </p:spTree>
    <p:extLst>
      <p:ext uri="{BB962C8B-B14F-4D97-AF65-F5344CB8AC3E}">
        <p14:creationId xmlns:p14="http://schemas.microsoft.com/office/powerpoint/2010/main" val="39578262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81</a:t>
            </a:fld>
            <a:endParaRPr lang="de-DE" altLang="de-DE" dirty="0"/>
          </a:p>
        </p:txBody>
      </p:sp>
    </p:spTree>
    <p:extLst>
      <p:ext uri="{BB962C8B-B14F-4D97-AF65-F5344CB8AC3E}">
        <p14:creationId xmlns:p14="http://schemas.microsoft.com/office/powerpoint/2010/main" val="177908658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82</a:t>
            </a:fld>
            <a:endParaRPr lang="de-DE" altLang="de-DE" dirty="0"/>
          </a:p>
        </p:txBody>
      </p:sp>
    </p:spTree>
    <p:extLst>
      <p:ext uri="{BB962C8B-B14F-4D97-AF65-F5344CB8AC3E}">
        <p14:creationId xmlns:p14="http://schemas.microsoft.com/office/powerpoint/2010/main" val="33470966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83</a:t>
            </a:fld>
            <a:endParaRPr lang="de-DE" altLang="de-DE" dirty="0"/>
          </a:p>
        </p:txBody>
      </p:sp>
    </p:spTree>
    <p:extLst>
      <p:ext uri="{BB962C8B-B14F-4D97-AF65-F5344CB8AC3E}">
        <p14:creationId xmlns:p14="http://schemas.microsoft.com/office/powerpoint/2010/main" val="241044242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B27D4D3-AD5E-43DA-B861-D73A1902785C}" type="slidenum">
              <a:rPr kumimoji="0" lang="de-DE" altLang="de-DE"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84</a:t>
            </a:fld>
            <a:endParaRPr kumimoji="0" lang="de-DE" altLang="de-DE"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719392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85</a:t>
            </a:fld>
            <a:endParaRPr lang="de-DE" altLang="de-DE" dirty="0"/>
          </a:p>
        </p:txBody>
      </p:sp>
    </p:spTree>
    <p:extLst>
      <p:ext uri="{BB962C8B-B14F-4D97-AF65-F5344CB8AC3E}">
        <p14:creationId xmlns:p14="http://schemas.microsoft.com/office/powerpoint/2010/main" val="28164743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86</a:t>
            </a:fld>
            <a:endParaRPr lang="de-DE" altLang="de-DE" dirty="0"/>
          </a:p>
        </p:txBody>
      </p:sp>
    </p:spTree>
    <p:extLst>
      <p:ext uri="{BB962C8B-B14F-4D97-AF65-F5344CB8AC3E}">
        <p14:creationId xmlns:p14="http://schemas.microsoft.com/office/powerpoint/2010/main" val="859770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15</a:t>
            </a:fld>
            <a:endParaRPr lang="de-DE" altLang="de-DE" dirty="0"/>
          </a:p>
        </p:txBody>
      </p:sp>
    </p:spTree>
    <p:extLst>
      <p:ext uri="{BB962C8B-B14F-4D97-AF65-F5344CB8AC3E}">
        <p14:creationId xmlns:p14="http://schemas.microsoft.com/office/powerpoint/2010/main" val="144266305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87</a:t>
            </a:fld>
            <a:endParaRPr lang="de-DE" altLang="de-DE" dirty="0"/>
          </a:p>
        </p:txBody>
      </p:sp>
    </p:spTree>
    <p:extLst>
      <p:ext uri="{BB962C8B-B14F-4D97-AF65-F5344CB8AC3E}">
        <p14:creationId xmlns:p14="http://schemas.microsoft.com/office/powerpoint/2010/main" val="39622805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88</a:t>
            </a:fld>
            <a:endParaRPr lang="de-DE" altLang="de-DE" dirty="0"/>
          </a:p>
        </p:txBody>
      </p:sp>
    </p:spTree>
    <p:extLst>
      <p:ext uri="{BB962C8B-B14F-4D97-AF65-F5344CB8AC3E}">
        <p14:creationId xmlns:p14="http://schemas.microsoft.com/office/powerpoint/2010/main" val="1835545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5788" y="714375"/>
            <a:ext cx="5621337" cy="4216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B27D4D3-AD5E-43DA-B861-D73A1902785C}" type="slidenum">
              <a:rPr lang="de-DE" altLang="de-DE" smtClean="0"/>
              <a:pPr/>
              <a:t>16</a:t>
            </a:fld>
            <a:endParaRPr lang="de-DE" altLang="de-DE" dirty="0"/>
          </a:p>
        </p:txBody>
      </p:sp>
    </p:spTree>
    <p:extLst>
      <p:ext uri="{BB962C8B-B14F-4D97-AF65-F5344CB8AC3E}">
        <p14:creationId xmlns:p14="http://schemas.microsoft.com/office/powerpoint/2010/main" val="792716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10" name="Picture 3" descr="C:\Users\bastian.k\Desktop\Metall.jpg"/>
          <p:cNvPicPr>
            <a:picLocks noChangeAspect="1" noChangeArrowheads="1"/>
          </p:cNvPicPr>
          <p:nvPr userDrawn="1"/>
        </p:nvPicPr>
        <p:blipFill>
          <a:blip r:embed="rId2">
            <a:lum bright="40000" contrast="40000"/>
          </a:blip>
          <a:srcRect/>
          <a:stretch>
            <a:fillRect/>
          </a:stretch>
        </p:blipFill>
        <p:spPr bwMode="auto">
          <a:xfrm>
            <a:off x="0" y="-1"/>
            <a:ext cx="9144000" cy="5943123"/>
          </a:xfrm>
          <a:prstGeom prst="rect">
            <a:avLst/>
          </a:prstGeom>
          <a:noFill/>
          <a:effectLst>
            <a:outerShdw blurRad="50800" dist="38100" dir="2700000" algn="tl" rotWithShape="0">
              <a:prstClr val="black">
                <a:alpha val="40000"/>
              </a:prstClr>
            </a:outerShdw>
          </a:effectLst>
        </p:spPr>
      </p:pic>
      <p:pic>
        <p:nvPicPr>
          <p:cNvPr id="13" name="Grafik 4" descr="BoeZ Welle.png"/>
          <p:cNvPicPr>
            <a:picLocks noChangeAspect="1"/>
          </p:cNvPicPr>
          <p:nvPr userDrawn="1"/>
        </p:nvPicPr>
        <p:blipFill>
          <a:blip r:embed="rId3">
            <a:extLst>
              <a:ext uri="{28A0092B-C50C-407E-A947-70E740481C1C}">
                <a14:useLocalDpi xmlns:a14="http://schemas.microsoft.com/office/drawing/2010/main" val="0"/>
              </a:ext>
            </a:extLst>
          </a:blip>
          <a:srcRect l="8333" r="8333" b="17842"/>
          <a:stretch>
            <a:fillRect/>
          </a:stretch>
        </p:blipFill>
        <p:spPr bwMode="auto">
          <a:xfrm>
            <a:off x="0" y="2487613"/>
            <a:ext cx="9144000"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hasCustomPrompt="1"/>
          </p:nvPr>
        </p:nvSpPr>
        <p:spPr>
          <a:xfrm>
            <a:off x="539750" y="1958975"/>
            <a:ext cx="8077486" cy="965969"/>
          </a:xfrm>
        </p:spPr>
        <p:txBody>
          <a:bodyPr/>
          <a:lstStyle>
            <a:lvl1pPr algn="l">
              <a:defRPr sz="4400">
                <a:solidFill>
                  <a:srgbClr val="C00000"/>
                </a:solidFill>
                <a:latin typeface="Arial Narrow" panose="020B0606020202030204" pitchFamily="34" charset="0"/>
              </a:defRPr>
            </a:lvl1pPr>
          </a:lstStyle>
          <a:p>
            <a:pPr lvl="0"/>
            <a:r>
              <a:rPr lang="de-DE" altLang="de-DE" dirty="0" smtClean="0"/>
              <a:t>Klicken Sie, um die Formate des Vorlagentextes zu bearbeiten</a:t>
            </a:r>
          </a:p>
        </p:txBody>
      </p:sp>
      <p:pic>
        <p:nvPicPr>
          <p:cNvPr id="6" name="Grafik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16216" y="5961594"/>
            <a:ext cx="1944216" cy="419734"/>
          </a:xfrm>
          <a:prstGeom prst="rect">
            <a:avLst/>
          </a:prstGeom>
        </p:spPr>
      </p:pic>
      <p:sp>
        <p:nvSpPr>
          <p:cNvPr id="3" name="Untertitel 2"/>
          <p:cNvSpPr>
            <a:spLocks noGrp="1"/>
          </p:cNvSpPr>
          <p:nvPr>
            <p:ph type="subTitle" idx="1" hasCustomPrompt="1"/>
          </p:nvPr>
        </p:nvSpPr>
        <p:spPr>
          <a:xfrm>
            <a:off x="539751" y="3238128"/>
            <a:ext cx="8077486" cy="694928"/>
          </a:xfrm>
        </p:spPr>
        <p:txBody>
          <a:bodyPr/>
          <a:lstStyle>
            <a:lvl1pPr marL="0" indent="0" algn="l">
              <a:buNone/>
              <a:defRPr sz="1800" b="0" baseline="0">
                <a:solidFill>
                  <a:schemeClr val="tx1">
                    <a:lumMod val="65000"/>
                    <a:lumOff val="35000"/>
                  </a:schemeClr>
                </a:solidFill>
                <a:latin typeface="Arial Narrow" panose="020B0606020202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Klicken Sie, um die Formate des Vorlagentextes zu bearbeiten</a:t>
            </a:r>
          </a:p>
        </p:txBody>
      </p:sp>
    </p:spTree>
    <p:extLst>
      <p:ext uri="{BB962C8B-B14F-4D97-AF65-F5344CB8AC3E}">
        <p14:creationId xmlns:p14="http://schemas.microsoft.com/office/powerpoint/2010/main" val="36177331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a:xfrm>
            <a:off x="452914" y="1557015"/>
            <a:ext cx="8310696" cy="431825"/>
          </a:xfrm>
        </p:spPr>
        <p:txBody>
          <a:bodyPr/>
          <a:lstStyle>
            <a:lvl1pPr>
              <a:defRPr b="1">
                <a:solidFill>
                  <a:schemeClr val="tx1">
                    <a:lumMod val="85000"/>
                    <a:lumOff val="15000"/>
                  </a:schemeClr>
                </a:solidFill>
              </a:defRPr>
            </a:lvl1pPr>
          </a:lstStyle>
          <a:p>
            <a:pPr lvl="0"/>
            <a:r>
              <a:rPr lang="de-DE" dirty="0" smtClean="0"/>
              <a:t>Textmasterformat bearbeiten</a:t>
            </a:r>
          </a:p>
        </p:txBody>
      </p:sp>
      <p:sp>
        <p:nvSpPr>
          <p:cNvPr id="6" name="Textplatzhalter 5"/>
          <p:cNvSpPr>
            <a:spLocks noGrp="1"/>
          </p:cNvSpPr>
          <p:nvPr>
            <p:ph type="body" sz="quarter" idx="11"/>
          </p:nvPr>
        </p:nvSpPr>
        <p:spPr>
          <a:xfrm>
            <a:off x="438284" y="2080534"/>
            <a:ext cx="8310180" cy="2665413"/>
          </a:xfrm>
        </p:spPr>
        <p:txBody>
          <a:bodyPr/>
          <a:lstStyle>
            <a:lvl2pPr>
              <a:buClr>
                <a:srgbClr val="C00000"/>
              </a:buClr>
              <a:defRPr/>
            </a:lvl2pPr>
            <a:lvl3pPr>
              <a:buClr>
                <a:srgbClr val="C00000"/>
              </a:buClr>
              <a:defRPr/>
            </a:lvl3pPr>
            <a:lvl4pPr>
              <a:buClr>
                <a:srgbClr val="C00000"/>
              </a:buClr>
              <a:defRPr/>
            </a:lvl4pPr>
            <a:lvl5pPr>
              <a:buClr>
                <a:srgbClr val="C00000"/>
              </a:buClr>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 name="Foliennummernplatzhalter 2"/>
          <p:cNvSpPr>
            <a:spLocks noGrp="1"/>
          </p:cNvSpPr>
          <p:nvPr>
            <p:ph type="sldNum" sz="quarter" idx="12"/>
          </p:nvPr>
        </p:nvSpPr>
        <p:spPr/>
        <p:txBody>
          <a:bodyPr/>
          <a:lstStyle/>
          <a:p>
            <a:pPr>
              <a:defRPr/>
            </a:pPr>
            <a:fld id="{0D3F48B0-A5D4-4D59-B092-7F22A6BD579C}" type="slidenum">
              <a:rPr lang="de-DE" smtClean="0"/>
              <a:pPr>
                <a:defRPr/>
              </a:pPr>
              <a:t>‹Nr.›</a:t>
            </a:fld>
            <a:endParaRPr lang="de-DE" dirty="0"/>
          </a:p>
        </p:txBody>
      </p:sp>
    </p:spTree>
    <p:extLst>
      <p:ext uri="{BB962C8B-B14F-4D97-AF65-F5344CB8AC3E}">
        <p14:creationId xmlns:p14="http://schemas.microsoft.com/office/powerpoint/2010/main" val="31880159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a:xfrm>
            <a:off x="430040" y="1923256"/>
            <a:ext cx="7772400" cy="381000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7187321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enutzerdefiniertes Layout">
    <p:spTree>
      <p:nvGrpSpPr>
        <p:cNvPr id="1" name=""/>
        <p:cNvGrpSpPr/>
        <p:nvPr/>
      </p:nvGrpSpPr>
      <p:grpSpPr>
        <a:xfrm>
          <a:off x="0" y="0"/>
          <a:ext cx="0" cy="0"/>
          <a:chOff x="0" y="0"/>
          <a:chExt cx="0" cy="0"/>
        </a:xfrm>
      </p:grpSpPr>
      <p:pic>
        <p:nvPicPr>
          <p:cNvPr id="2" name="Picture 3" descr="C:\Users\bastian.k\Desktop\Metall.jpg"/>
          <p:cNvPicPr>
            <a:picLocks noChangeAspect="1" noChangeArrowheads="1"/>
          </p:cNvPicPr>
          <p:nvPr userDrawn="1"/>
        </p:nvPicPr>
        <p:blipFill>
          <a:blip r:embed="rId2">
            <a:lum bright="40000" contrast="40000"/>
          </a:blip>
          <a:srcRect/>
          <a:stretch>
            <a:fillRect/>
          </a:stretch>
        </p:blipFill>
        <p:spPr bwMode="auto">
          <a:xfrm>
            <a:off x="0" y="0"/>
            <a:ext cx="9144000" cy="5880100"/>
          </a:xfrm>
          <a:prstGeom prst="rect">
            <a:avLst/>
          </a:prstGeom>
          <a:noFill/>
          <a:effectLst>
            <a:outerShdw blurRad="50800" dist="38100" dir="2700000" algn="tl" rotWithShape="0">
              <a:prstClr val="black">
                <a:alpha val="40000"/>
              </a:prstClr>
            </a:outerShdw>
          </a:effectLst>
        </p:spPr>
      </p:pic>
      <p:pic>
        <p:nvPicPr>
          <p:cNvPr id="3" name="Grafik 9"/>
          <p:cNvPicPr>
            <a:picLocks noChangeAspect="1"/>
          </p:cNvPicPr>
          <p:nvPr userDrawn="1"/>
        </p:nvPicPr>
        <p:blipFill>
          <a:blip r:embed="rId3">
            <a:extLst>
              <a:ext uri="{28A0092B-C50C-407E-A947-70E740481C1C}">
                <a14:useLocalDpi xmlns:a14="http://schemas.microsoft.com/office/drawing/2010/main" val="0"/>
              </a:ext>
            </a:extLst>
          </a:blip>
          <a:srcRect l="10320" t="-2" r="15552" b="23636"/>
          <a:stretch>
            <a:fillRect/>
          </a:stretch>
        </p:blipFill>
        <p:spPr bwMode="auto">
          <a:xfrm>
            <a:off x="0" y="1228725"/>
            <a:ext cx="914400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32513" y="5819775"/>
            <a:ext cx="217805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2"/>
          <p:cNvSpPr>
            <a:spLocks noGrp="1"/>
          </p:cNvSpPr>
          <p:nvPr>
            <p:ph type="sldNum" sz="quarter" idx="10"/>
          </p:nvPr>
        </p:nvSpPr>
        <p:spPr/>
        <p:txBody>
          <a:bodyPr/>
          <a:lstStyle>
            <a:lvl1pPr>
              <a:defRPr/>
            </a:lvl1pPr>
          </a:lstStyle>
          <a:p>
            <a:pPr>
              <a:defRPr/>
            </a:pPr>
            <a:fld id="{6392A125-436A-4202-9044-0F256E1ED222}" type="slidenum">
              <a:rPr lang="de-DE"/>
              <a:pPr>
                <a:defRPr/>
              </a:pPr>
              <a:t>‹Nr.›</a:t>
            </a:fld>
            <a:endParaRPr lang="de-DE" dirty="0"/>
          </a:p>
        </p:txBody>
      </p:sp>
    </p:spTree>
    <p:extLst>
      <p:ext uri="{BB962C8B-B14F-4D97-AF65-F5344CB8AC3E}">
        <p14:creationId xmlns:p14="http://schemas.microsoft.com/office/powerpoint/2010/main" val="172082934"/>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sp>
        <p:nvSpPr>
          <p:cNvPr id="4" name="Rechteck 3"/>
          <p:cNvSpPr/>
          <p:nvPr userDrawn="1"/>
        </p:nvSpPr>
        <p:spPr bwMode="auto">
          <a:xfrm>
            <a:off x="0" y="0"/>
            <a:ext cx="9144000" cy="4725144"/>
          </a:xfrm>
          <a:prstGeom prst="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dirty="0" smtClean="0">
              <a:ln>
                <a:noFill/>
              </a:ln>
              <a:solidFill>
                <a:schemeClr val="tx1"/>
              </a:solidFill>
              <a:effectLst/>
              <a:latin typeface="Arial Narrow" panose="020B0606020202030204" pitchFamily="34" charset="0"/>
            </a:endParaRPr>
          </a:p>
        </p:txBody>
      </p:sp>
      <p:sp>
        <p:nvSpPr>
          <p:cNvPr id="2" name="Titel 1"/>
          <p:cNvSpPr>
            <a:spLocks noGrp="1"/>
          </p:cNvSpPr>
          <p:nvPr>
            <p:ph type="ctrTitle" hasCustomPrompt="1"/>
          </p:nvPr>
        </p:nvSpPr>
        <p:spPr>
          <a:xfrm>
            <a:off x="844836" y="3183111"/>
            <a:ext cx="7772400" cy="965969"/>
          </a:xfrm>
        </p:spPr>
        <p:txBody>
          <a:bodyPr/>
          <a:lstStyle>
            <a:lvl1pPr algn="r">
              <a:defRPr sz="4400">
                <a:solidFill>
                  <a:schemeClr val="bg1"/>
                </a:solidFill>
                <a:latin typeface="Arial Narrow" panose="020B0606020202030204" pitchFamily="34" charset="0"/>
              </a:defRPr>
            </a:lvl1pPr>
          </a:lstStyle>
          <a:p>
            <a:pPr lvl="0"/>
            <a:r>
              <a:rPr lang="de-DE" altLang="de-DE" dirty="0" smtClean="0"/>
              <a:t>Klicken Sie, um die Formate des Vorlagentextes zu bearbeiten</a:t>
            </a:r>
          </a:p>
        </p:txBody>
      </p:sp>
      <p:sp>
        <p:nvSpPr>
          <p:cNvPr id="7" name="Textfeld 6"/>
          <p:cNvSpPr txBox="1"/>
          <p:nvPr userDrawn="1"/>
        </p:nvSpPr>
        <p:spPr>
          <a:xfrm>
            <a:off x="539750" y="476672"/>
            <a:ext cx="4320282" cy="1292662"/>
          </a:xfrm>
          <a:prstGeom prst="rect">
            <a:avLst/>
          </a:prstGeom>
          <a:noFill/>
        </p:spPr>
        <p:txBody>
          <a:bodyPr wrap="square" rtlCol="0">
            <a:spAutoFit/>
          </a:bodyPr>
          <a:lstStyle/>
          <a:p>
            <a:r>
              <a:rPr lang="de-DE" dirty="0" smtClean="0">
                <a:solidFill>
                  <a:schemeClr val="tx1">
                    <a:alpha val="25000"/>
                  </a:schemeClr>
                </a:solidFill>
                <a:latin typeface="Arial Narrow" panose="020B0606020202030204" pitchFamily="34" charset="0"/>
              </a:rPr>
              <a:t>WM Gruppe</a:t>
            </a:r>
          </a:p>
          <a:p>
            <a:pPr marL="0" indent="180975"/>
            <a:r>
              <a:rPr lang="de-DE" sz="1400" b="0" dirty="0" smtClean="0">
                <a:solidFill>
                  <a:schemeClr val="tx1">
                    <a:alpha val="25000"/>
                  </a:schemeClr>
                </a:solidFill>
                <a:latin typeface="Arial Narrow" panose="020B0606020202030204" pitchFamily="34" charset="0"/>
              </a:rPr>
              <a:t>Börsen-Zeitung</a:t>
            </a:r>
          </a:p>
          <a:p>
            <a:pPr marL="0" indent="180975"/>
            <a:r>
              <a:rPr lang="de-DE" sz="1400" b="0" dirty="0" smtClean="0">
                <a:solidFill>
                  <a:schemeClr val="tx1">
                    <a:alpha val="25000"/>
                  </a:schemeClr>
                </a:solidFill>
                <a:latin typeface="Arial Narrow" panose="020B0606020202030204" pitchFamily="34" charset="0"/>
              </a:rPr>
              <a:t>Datenservice</a:t>
            </a:r>
          </a:p>
          <a:p>
            <a:pPr marL="0" indent="180975"/>
            <a:r>
              <a:rPr lang="de-DE" sz="1400" b="0" dirty="0" smtClean="0">
                <a:solidFill>
                  <a:schemeClr val="tx1">
                    <a:alpha val="25000"/>
                  </a:schemeClr>
                </a:solidFill>
                <a:latin typeface="Arial Narrow" panose="020B0606020202030204" pitchFamily="34" charset="0"/>
              </a:rPr>
              <a:t>Wirtschafts- und Bankrecht</a:t>
            </a:r>
          </a:p>
          <a:p>
            <a:pPr marL="0" indent="180975"/>
            <a:r>
              <a:rPr lang="de-DE" sz="1400" b="0" dirty="0" smtClean="0">
                <a:solidFill>
                  <a:schemeClr val="tx1">
                    <a:alpha val="25000"/>
                  </a:schemeClr>
                </a:solidFill>
                <a:latin typeface="Arial Narrow" panose="020B0606020202030204" pitchFamily="34" charset="0"/>
              </a:rPr>
              <a:t>Seminare</a:t>
            </a:r>
            <a:endParaRPr lang="de-DE" sz="1400" b="0" dirty="0">
              <a:solidFill>
                <a:schemeClr val="tx1">
                  <a:alpha val="25000"/>
                </a:schemeClr>
              </a:solidFill>
              <a:latin typeface="Arial Narrow" panose="020B0606020202030204" pitchFamily="34" charset="0"/>
            </a:endParaRPr>
          </a:p>
        </p:txBody>
      </p:sp>
      <p:sp>
        <p:nvSpPr>
          <p:cNvPr id="3" name="Untertitel 2"/>
          <p:cNvSpPr>
            <a:spLocks noGrp="1"/>
          </p:cNvSpPr>
          <p:nvPr>
            <p:ph type="subTitle" idx="1" hasCustomPrompt="1"/>
          </p:nvPr>
        </p:nvSpPr>
        <p:spPr>
          <a:xfrm>
            <a:off x="1566219" y="3886200"/>
            <a:ext cx="7051017" cy="694928"/>
          </a:xfrm>
        </p:spPr>
        <p:txBody>
          <a:bodyPr/>
          <a:lstStyle>
            <a:lvl1pPr marL="0" indent="0" algn="r">
              <a:buNone/>
              <a:defRPr sz="1800" baseline="0">
                <a:solidFill>
                  <a:schemeClr val="bg1"/>
                </a:solidFill>
                <a:latin typeface="Arial Narrow" panose="020B0606020202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Klicken Sie, um die Formate des Vorlagentextes zu bearbeiten</a:t>
            </a:r>
          </a:p>
        </p:txBody>
      </p:sp>
      <p:sp>
        <p:nvSpPr>
          <p:cNvPr id="9" name="Rechteck 8"/>
          <p:cNvSpPr/>
          <p:nvPr userDrawn="1"/>
        </p:nvSpPr>
        <p:spPr bwMode="auto">
          <a:xfrm>
            <a:off x="395536" y="6525344"/>
            <a:ext cx="2520280" cy="21676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9991263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a:xfrm>
            <a:off x="452914" y="1557015"/>
            <a:ext cx="8310696" cy="431825"/>
          </a:xfrm>
        </p:spPr>
        <p:txBody>
          <a:bodyPr/>
          <a:lstStyle>
            <a:lvl1pPr>
              <a:defRPr b="1">
                <a:solidFill>
                  <a:schemeClr val="tx1">
                    <a:lumMod val="85000"/>
                    <a:lumOff val="15000"/>
                  </a:schemeClr>
                </a:solidFill>
              </a:defRPr>
            </a:lvl1pPr>
          </a:lstStyle>
          <a:p>
            <a:pPr lvl="0"/>
            <a:r>
              <a:rPr lang="de-DE" dirty="0" smtClean="0"/>
              <a:t>Textmasterformat bearbeiten</a:t>
            </a:r>
          </a:p>
        </p:txBody>
      </p:sp>
      <p:sp>
        <p:nvSpPr>
          <p:cNvPr id="6" name="Textplatzhalter 5"/>
          <p:cNvSpPr>
            <a:spLocks noGrp="1"/>
          </p:cNvSpPr>
          <p:nvPr>
            <p:ph type="body" sz="quarter" idx="11"/>
          </p:nvPr>
        </p:nvSpPr>
        <p:spPr>
          <a:xfrm>
            <a:off x="438284" y="2080534"/>
            <a:ext cx="8310180" cy="2665413"/>
          </a:xfrm>
        </p:spPr>
        <p:txBody>
          <a:bodyPr/>
          <a:lstStyle>
            <a:lvl2pPr>
              <a:buClr>
                <a:srgbClr val="C00000"/>
              </a:buClr>
              <a:defRPr/>
            </a:lvl2pPr>
            <a:lvl3pPr>
              <a:buClr>
                <a:srgbClr val="C00000"/>
              </a:buClr>
              <a:defRPr/>
            </a:lvl3pPr>
            <a:lvl4pPr>
              <a:buClr>
                <a:srgbClr val="C00000"/>
              </a:buClr>
              <a:defRPr/>
            </a:lvl4pPr>
            <a:lvl5pPr>
              <a:buClr>
                <a:srgbClr val="C00000"/>
              </a:buClr>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 name="Foliennummernplatzhalter 2"/>
          <p:cNvSpPr>
            <a:spLocks noGrp="1"/>
          </p:cNvSpPr>
          <p:nvPr>
            <p:ph type="sldNum" sz="quarter" idx="12"/>
          </p:nvPr>
        </p:nvSpPr>
        <p:spPr/>
        <p:txBody>
          <a:bodyPr/>
          <a:lstStyle/>
          <a:p>
            <a:pPr>
              <a:defRPr/>
            </a:pPr>
            <a:fld id="{0D3F48B0-A5D4-4D59-B092-7F22A6BD579C}" type="slidenum">
              <a:rPr lang="de-DE" smtClean="0"/>
              <a:pPr>
                <a:defRPr/>
              </a:pPr>
              <a:t>‹Nr.›</a:t>
            </a:fld>
            <a:endParaRPr lang="de-DE" dirty="0"/>
          </a:p>
        </p:txBody>
      </p:sp>
    </p:spTree>
    <p:extLst>
      <p:ext uri="{BB962C8B-B14F-4D97-AF65-F5344CB8AC3E}">
        <p14:creationId xmlns:p14="http://schemas.microsoft.com/office/powerpoint/2010/main" val="2517667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a:xfrm>
            <a:off x="430040" y="1923256"/>
            <a:ext cx="7772400" cy="381000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7747470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Benutzerdefiniertes Layout">
    <p:spTree>
      <p:nvGrpSpPr>
        <p:cNvPr id="1" name=""/>
        <p:cNvGrpSpPr/>
        <p:nvPr/>
      </p:nvGrpSpPr>
      <p:grpSpPr>
        <a:xfrm>
          <a:off x="0" y="0"/>
          <a:ext cx="0" cy="0"/>
          <a:chOff x="0" y="0"/>
          <a:chExt cx="0" cy="0"/>
        </a:xfrm>
      </p:grpSpPr>
      <p:pic>
        <p:nvPicPr>
          <p:cNvPr id="2" name="Picture 3" descr="C:\Users\bastian.k\Desktop\Metall.jpg"/>
          <p:cNvPicPr>
            <a:picLocks noChangeAspect="1" noChangeArrowheads="1"/>
          </p:cNvPicPr>
          <p:nvPr userDrawn="1"/>
        </p:nvPicPr>
        <p:blipFill>
          <a:blip r:embed="rId2">
            <a:lum bright="40000" contrast="40000"/>
          </a:blip>
          <a:srcRect/>
          <a:stretch>
            <a:fillRect/>
          </a:stretch>
        </p:blipFill>
        <p:spPr bwMode="auto">
          <a:xfrm>
            <a:off x="0" y="0"/>
            <a:ext cx="9144000" cy="5880100"/>
          </a:xfrm>
          <a:prstGeom prst="rect">
            <a:avLst/>
          </a:prstGeom>
          <a:noFill/>
          <a:effectLst>
            <a:outerShdw blurRad="50800" dist="38100" dir="2700000" algn="tl" rotWithShape="0">
              <a:prstClr val="black">
                <a:alpha val="40000"/>
              </a:prstClr>
            </a:outerShdw>
          </a:effectLst>
        </p:spPr>
      </p:pic>
      <p:pic>
        <p:nvPicPr>
          <p:cNvPr id="3" name="Grafik 9"/>
          <p:cNvPicPr>
            <a:picLocks noChangeAspect="1"/>
          </p:cNvPicPr>
          <p:nvPr userDrawn="1"/>
        </p:nvPicPr>
        <p:blipFill>
          <a:blip r:embed="rId3">
            <a:extLst>
              <a:ext uri="{28A0092B-C50C-407E-A947-70E740481C1C}">
                <a14:useLocalDpi xmlns:a14="http://schemas.microsoft.com/office/drawing/2010/main" val="0"/>
              </a:ext>
            </a:extLst>
          </a:blip>
          <a:srcRect l="10320" t="-2" r="15552" b="23636"/>
          <a:stretch>
            <a:fillRect/>
          </a:stretch>
        </p:blipFill>
        <p:spPr bwMode="auto">
          <a:xfrm>
            <a:off x="0" y="1228725"/>
            <a:ext cx="914400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32513" y="5819775"/>
            <a:ext cx="217805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2"/>
          <p:cNvSpPr>
            <a:spLocks noGrp="1"/>
          </p:cNvSpPr>
          <p:nvPr>
            <p:ph type="sldNum" sz="quarter" idx="10"/>
          </p:nvPr>
        </p:nvSpPr>
        <p:spPr/>
        <p:txBody>
          <a:bodyPr/>
          <a:lstStyle>
            <a:lvl1pPr>
              <a:defRPr/>
            </a:lvl1pPr>
          </a:lstStyle>
          <a:p>
            <a:pPr>
              <a:defRPr/>
            </a:pPr>
            <a:fld id="{6392A125-436A-4202-9044-0F256E1ED222}" type="slidenum">
              <a:rPr lang="de-DE"/>
              <a:pPr>
                <a:defRPr/>
              </a:pPr>
              <a:t>‹Nr.›</a:t>
            </a:fld>
            <a:endParaRPr lang="de-DE" dirty="0"/>
          </a:p>
        </p:txBody>
      </p:sp>
    </p:spTree>
    <p:extLst>
      <p:ext uri="{BB962C8B-B14F-4D97-AF65-F5344CB8AC3E}">
        <p14:creationId xmlns:p14="http://schemas.microsoft.com/office/powerpoint/2010/main" val="3716161884"/>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spTree>
      <p:nvGrpSpPr>
        <p:cNvPr id="1" name=""/>
        <p:cNvGrpSpPr/>
        <p:nvPr/>
      </p:nvGrpSpPr>
      <p:grpSpPr>
        <a:xfrm>
          <a:off x="0" y="0"/>
          <a:ext cx="0" cy="0"/>
          <a:chOff x="0" y="0"/>
          <a:chExt cx="0" cy="0"/>
        </a:xfrm>
      </p:grpSpPr>
      <p:pic>
        <p:nvPicPr>
          <p:cNvPr id="2" name="Picture 3" descr="C:\Users\bastian.k\Desktop\Metall.jpg"/>
          <p:cNvPicPr>
            <a:picLocks noChangeAspect="1" noChangeArrowheads="1"/>
          </p:cNvPicPr>
          <p:nvPr userDrawn="1"/>
        </p:nvPicPr>
        <p:blipFill>
          <a:blip r:embed="rId2">
            <a:lum bright="40000" contrast="40000"/>
          </a:blip>
          <a:srcRect/>
          <a:stretch>
            <a:fillRect/>
          </a:stretch>
        </p:blipFill>
        <p:spPr bwMode="auto">
          <a:xfrm>
            <a:off x="0" y="0"/>
            <a:ext cx="9144000" cy="5880100"/>
          </a:xfrm>
          <a:prstGeom prst="rect">
            <a:avLst/>
          </a:prstGeom>
          <a:noFill/>
          <a:effectLst>
            <a:outerShdw blurRad="50800" dist="38100" dir="2700000" algn="tl" rotWithShape="0">
              <a:prstClr val="black">
                <a:alpha val="40000"/>
              </a:prstClr>
            </a:outerShdw>
          </a:effectLst>
        </p:spPr>
      </p:pic>
      <p:pic>
        <p:nvPicPr>
          <p:cNvPr id="3" name="Grafik 9"/>
          <p:cNvPicPr>
            <a:picLocks noChangeAspect="1"/>
          </p:cNvPicPr>
          <p:nvPr userDrawn="1"/>
        </p:nvPicPr>
        <p:blipFill>
          <a:blip r:embed="rId3">
            <a:extLst>
              <a:ext uri="{28A0092B-C50C-407E-A947-70E740481C1C}">
                <a14:useLocalDpi xmlns:a14="http://schemas.microsoft.com/office/drawing/2010/main" val="0"/>
              </a:ext>
            </a:extLst>
          </a:blip>
          <a:srcRect l="10320" t="-2" r="15552" b="23636"/>
          <a:stretch>
            <a:fillRect/>
          </a:stretch>
        </p:blipFill>
        <p:spPr bwMode="auto">
          <a:xfrm>
            <a:off x="0" y="1228725"/>
            <a:ext cx="914400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32513" y="5819775"/>
            <a:ext cx="217805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2"/>
          <p:cNvSpPr>
            <a:spLocks noGrp="1"/>
          </p:cNvSpPr>
          <p:nvPr>
            <p:ph type="sldNum" sz="quarter" idx="10"/>
          </p:nvPr>
        </p:nvSpPr>
        <p:spPr/>
        <p:txBody>
          <a:bodyPr/>
          <a:lstStyle>
            <a:lvl1pPr>
              <a:defRPr/>
            </a:lvl1pPr>
          </a:lstStyle>
          <a:p>
            <a:pPr>
              <a:defRPr/>
            </a:pPr>
            <a:fld id="{6392A125-436A-4202-9044-0F256E1ED222}" type="slidenum">
              <a:rPr lang="de-DE"/>
              <a:pPr>
                <a:defRPr/>
              </a:pPr>
              <a:t>‹Nr.›</a:t>
            </a:fld>
            <a:endParaRPr lang="de-DE" dirty="0"/>
          </a:p>
        </p:txBody>
      </p:sp>
    </p:spTree>
    <p:extLst>
      <p:ext uri="{BB962C8B-B14F-4D97-AF65-F5344CB8AC3E}">
        <p14:creationId xmlns:p14="http://schemas.microsoft.com/office/powerpoint/2010/main" val="2345235775"/>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Titel und Text">
    <p:spTree>
      <p:nvGrpSpPr>
        <p:cNvPr id="1" name=""/>
        <p:cNvGrpSpPr/>
        <p:nvPr/>
      </p:nvGrpSpPr>
      <p:grpSpPr>
        <a:xfrm>
          <a:off x="0" y="0"/>
          <a:ext cx="0" cy="0"/>
          <a:chOff x="0" y="0"/>
          <a:chExt cx="0" cy="0"/>
        </a:xfrm>
      </p:grpSpPr>
      <p:sp>
        <p:nvSpPr>
          <p:cNvPr id="2" name="Titel 1"/>
          <p:cNvSpPr>
            <a:spLocks noGrp="1"/>
          </p:cNvSpPr>
          <p:nvPr>
            <p:ph type="title"/>
          </p:nvPr>
        </p:nvSpPr>
        <p:spPr>
          <a:xfrm>
            <a:off x="358775" y="400720"/>
            <a:ext cx="7561263" cy="498475"/>
          </a:xfrm>
        </p:spPr>
        <p:txBody>
          <a:bodyPr/>
          <a:lstStyle/>
          <a:p>
            <a:r>
              <a:rPr lang="de-DE" dirty="0" smtClean="0"/>
              <a:t>Titelmasterformat durch Klicken bearbeiten</a:t>
            </a:r>
            <a:endParaRPr lang="de-DE" dirty="0"/>
          </a:p>
        </p:txBody>
      </p:sp>
      <p:sp>
        <p:nvSpPr>
          <p:cNvPr id="5" name="Inhaltsplatzhalter 4"/>
          <p:cNvSpPr>
            <a:spLocks noGrp="1"/>
          </p:cNvSpPr>
          <p:nvPr>
            <p:ph sz="quarter" idx="11"/>
          </p:nvPr>
        </p:nvSpPr>
        <p:spPr>
          <a:xfrm>
            <a:off x="378582" y="1888257"/>
            <a:ext cx="7559675" cy="755650"/>
          </a:xfrm>
        </p:spPr>
        <p:txBody>
          <a:bodyPr/>
          <a:lstStyle>
            <a:lvl1pPr>
              <a:defRPr sz="2000" b="0">
                <a:solidFill>
                  <a:srgbClr val="003399"/>
                </a:solidFill>
              </a:defRPr>
            </a:lvl1pPr>
            <a:lvl2pPr>
              <a:defRPr b="0">
                <a:solidFill>
                  <a:srgbClr val="003399"/>
                </a:solidFill>
              </a:defRPr>
            </a:lvl2pPr>
            <a:lvl3pPr>
              <a:defRPr>
                <a:solidFill>
                  <a:srgbClr val="003399"/>
                </a:solidFill>
              </a:defRPr>
            </a:lvl3pPr>
            <a:lvl4pPr>
              <a:defRPr>
                <a:solidFill>
                  <a:srgbClr val="003399"/>
                </a:solidFill>
              </a:defRPr>
            </a:lvl4pPr>
            <a:lvl5pPr>
              <a:defRPr>
                <a:solidFill>
                  <a:srgbClr val="003399"/>
                </a:solidFill>
              </a:defRPr>
            </a:lvl5pPr>
          </a:lstStyle>
          <a:p>
            <a:pPr lvl="0"/>
            <a:r>
              <a:rPr lang="de-DE" dirty="0" smtClean="0"/>
              <a:t>Textmasterformat bearbeiten</a:t>
            </a:r>
          </a:p>
          <a:p>
            <a:pPr lvl="1"/>
            <a:r>
              <a:rPr lang="de-DE" dirty="0" smtClean="0"/>
              <a:t>Zweite Ebene</a:t>
            </a:r>
          </a:p>
          <a:p>
            <a:pPr lvl="2"/>
            <a:r>
              <a:rPr lang="de-DE" dirty="0" smtClean="0"/>
              <a:t>Dritte Ebene</a:t>
            </a:r>
          </a:p>
        </p:txBody>
      </p:sp>
      <p:sp>
        <p:nvSpPr>
          <p:cNvPr id="6" name="Textplatzhalter 5"/>
          <p:cNvSpPr>
            <a:spLocks noGrp="1"/>
          </p:cNvSpPr>
          <p:nvPr>
            <p:ph type="body" sz="quarter" idx="13"/>
          </p:nvPr>
        </p:nvSpPr>
        <p:spPr>
          <a:xfrm>
            <a:off x="359532" y="1170273"/>
            <a:ext cx="4859337" cy="396391"/>
          </a:xfrm>
        </p:spPr>
        <p:txBody>
          <a:bodyPr/>
          <a:lstStyle>
            <a:lvl1pPr>
              <a:defRPr sz="2000"/>
            </a:lvl1pPr>
          </a:lstStyle>
          <a:p>
            <a:pPr lvl="0"/>
            <a:r>
              <a:rPr lang="de-DE" smtClean="0"/>
              <a:t>Textmasterformat bearbeiten</a:t>
            </a:r>
          </a:p>
        </p:txBody>
      </p:sp>
      <p:sp>
        <p:nvSpPr>
          <p:cNvPr id="7" name="Rectangle 6"/>
          <p:cNvSpPr>
            <a:spLocks noGrp="1" noChangeArrowheads="1"/>
          </p:cNvSpPr>
          <p:nvPr>
            <p:ph type="sldNum" sz="quarter" idx="14"/>
          </p:nvPr>
        </p:nvSpPr>
        <p:spPr>
          <a:ln/>
        </p:spPr>
        <p:txBody>
          <a:bodyPr/>
          <a:lstStyle>
            <a:lvl1pPr>
              <a:defRPr/>
            </a:lvl1pPr>
          </a:lstStyle>
          <a:p>
            <a:pPr>
              <a:defRPr/>
            </a:pPr>
            <a:fld id="{2E82BEEB-1264-4DAB-AB28-9E41BE3DA5A9}" type="slidenum">
              <a:rPr lang="de-DE"/>
              <a:pPr>
                <a:defRPr/>
              </a:pPr>
              <a:t>‹Nr.›</a:t>
            </a:fld>
            <a:endParaRPr lang="de-DE" dirty="0"/>
          </a:p>
        </p:txBody>
      </p:sp>
    </p:spTree>
    <p:extLst>
      <p:ext uri="{BB962C8B-B14F-4D97-AF65-F5344CB8AC3E}">
        <p14:creationId xmlns:p14="http://schemas.microsoft.com/office/powerpoint/2010/main" val="3070778369"/>
      </p:ext>
    </p:extLst>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10" name="Picture 3" descr="C:\Users\bastian.k\Desktop\Metall.jpg"/>
          <p:cNvPicPr>
            <a:picLocks noChangeAspect="1" noChangeArrowheads="1"/>
          </p:cNvPicPr>
          <p:nvPr userDrawn="1"/>
        </p:nvPicPr>
        <p:blipFill>
          <a:blip r:embed="rId2">
            <a:lum bright="40000" contrast="40000"/>
          </a:blip>
          <a:srcRect/>
          <a:stretch>
            <a:fillRect/>
          </a:stretch>
        </p:blipFill>
        <p:spPr bwMode="auto">
          <a:xfrm>
            <a:off x="0" y="-1"/>
            <a:ext cx="9144000" cy="5943123"/>
          </a:xfrm>
          <a:prstGeom prst="rect">
            <a:avLst/>
          </a:prstGeom>
          <a:noFill/>
          <a:effectLst>
            <a:outerShdw blurRad="50800" dist="38100" dir="2700000" algn="tl" rotWithShape="0">
              <a:prstClr val="black">
                <a:alpha val="40000"/>
              </a:prstClr>
            </a:outerShdw>
          </a:effectLst>
        </p:spPr>
      </p:pic>
      <p:pic>
        <p:nvPicPr>
          <p:cNvPr id="13" name="Grafik 4" descr="BoeZ Welle.png"/>
          <p:cNvPicPr>
            <a:picLocks noChangeAspect="1"/>
          </p:cNvPicPr>
          <p:nvPr userDrawn="1"/>
        </p:nvPicPr>
        <p:blipFill>
          <a:blip r:embed="rId3">
            <a:extLst>
              <a:ext uri="{28A0092B-C50C-407E-A947-70E740481C1C}">
                <a14:useLocalDpi xmlns:a14="http://schemas.microsoft.com/office/drawing/2010/main" val="0"/>
              </a:ext>
            </a:extLst>
          </a:blip>
          <a:srcRect l="8333" r="8333" b="17842"/>
          <a:stretch>
            <a:fillRect/>
          </a:stretch>
        </p:blipFill>
        <p:spPr bwMode="auto">
          <a:xfrm>
            <a:off x="0" y="2487613"/>
            <a:ext cx="9144000"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hasCustomPrompt="1"/>
          </p:nvPr>
        </p:nvSpPr>
        <p:spPr>
          <a:xfrm>
            <a:off x="539750" y="1958975"/>
            <a:ext cx="8077486" cy="965969"/>
          </a:xfrm>
        </p:spPr>
        <p:txBody>
          <a:bodyPr/>
          <a:lstStyle>
            <a:lvl1pPr algn="l">
              <a:defRPr sz="4400">
                <a:solidFill>
                  <a:srgbClr val="C00000"/>
                </a:solidFill>
                <a:latin typeface="Arial Narrow" panose="020B0606020202030204" pitchFamily="34" charset="0"/>
              </a:defRPr>
            </a:lvl1pPr>
          </a:lstStyle>
          <a:p>
            <a:pPr lvl="0"/>
            <a:r>
              <a:rPr lang="de-DE" altLang="de-DE" dirty="0" smtClean="0"/>
              <a:t>Klicken Sie, um die Formate des Vorlagentextes zu bearbeiten</a:t>
            </a:r>
          </a:p>
        </p:txBody>
      </p:sp>
      <p:pic>
        <p:nvPicPr>
          <p:cNvPr id="6" name="Grafik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16216" y="5961594"/>
            <a:ext cx="1944216" cy="419734"/>
          </a:xfrm>
          <a:prstGeom prst="rect">
            <a:avLst/>
          </a:prstGeom>
        </p:spPr>
      </p:pic>
      <p:sp>
        <p:nvSpPr>
          <p:cNvPr id="3" name="Untertitel 2"/>
          <p:cNvSpPr>
            <a:spLocks noGrp="1"/>
          </p:cNvSpPr>
          <p:nvPr>
            <p:ph type="subTitle" idx="1" hasCustomPrompt="1"/>
          </p:nvPr>
        </p:nvSpPr>
        <p:spPr>
          <a:xfrm>
            <a:off x="539751" y="3238128"/>
            <a:ext cx="8077486" cy="694928"/>
          </a:xfrm>
        </p:spPr>
        <p:txBody>
          <a:bodyPr/>
          <a:lstStyle>
            <a:lvl1pPr marL="0" indent="0" algn="l">
              <a:buNone/>
              <a:defRPr sz="1800" b="0" baseline="0">
                <a:solidFill>
                  <a:schemeClr val="tx1">
                    <a:lumMod val="65000"/>
                    <a:lumOff val="35000"/>
                  </a:schemeClr>
                </a:solidFill>
                <a:latin typeface="Arial Narrow" panose="020B0606020202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Klicken Sie, um die Formate des Vorlagentextes zu bearbeiten</a:t>
            </a:r>
          </a:p>
        </p:txBody>
      </p:sp>
    </p:spTree>
    <p:extLst>
      <p:ext uri="{BB962C8B-B14F-4D97-AF65-F5344CB8AC3E}">
        <p14:creationId xmlns:p14="http://schemas.microsoft.com/office/powerpoint/2010/main" val="12321384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sp>
        <p:nvSpPr>
          <p:cNvPr id="4" name="Rechteck 3"/>
          <p:cNvSpPr/>
          <p:nvPr userDrawn="1"/>
        </p:nvSpPr>
        <p:spPr bwMode="auto">
          <a:xfrm>
            <a:off x="0" y="0"/>
            <a:ext cx="9144000" cy="4725144"/>
          </a:xfrm>
          <a:prstGeom prst="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dirty="0" smtClean="0">
              <a:ln>
                <a:noFill/>
              </a:ln>
              <a:solidFill>
                <a:schemeClr val="tx1"/>
              </a:solidFill>
              <a:effectLst/>
              <a:latin typeface="Arial Narrow" panose="020B0606020202030204" pitchFamily="34" charset="0"/>
            </a:endParaRPr>
          </a:p>
        </p:txBody>
      </p:sp>
      <p:sp>
        <p:nvSpPr>
          <p:cNvPr id="2" name="Titel 1"/>
          <p:cNvSpPr>
            <a:spLocks noGrp="1"/>
          </p:cNvSpPr>
          <p:nvPr>
            <p:ph type="ctrTitle" hasCustomPrompt="1"/>
          </p:nvPr>
        </p:nvSpPr>
        <p:spPr>
          <a:xfrm>
            <a:off x="844836" y="3183111"/>
            <a:ext cx="7772400" cy="965969"/>
          </a:xfrm>
        </p:spPr>
        <p:txBody>
          <a:bodyPr/>
          <a:lstStyle>
            <a:lvl1pPr algn="r">
              <a:defRPr sz="4400">
                <a:solidFill>
                  <a:schemeClr val="bg1"/>
                </a:solidFill>
                <a:latin typeface="Arial Narrow" panose="020B0606020202030204" pitchFamily="34" charset="0"/>
              </a:defRPr>
            </a:lvl1pPr>
          </a:lstStyle>
          <a:p>
            <a:pPr lvl="0"/>
            <a:r>
              <a:rPr lang="de-DE" altLang="de-DE" dirty="0" smtClean="0"/>
              <a:t>Klicken Sie, um die Formate des Vorlagentextes zu bearbeiten</a:t>
            </a:r>
          </a:p>
        </p:txBody>
      </p:sp>
      <p:sp>
        <p:nvSpPr>
          <p:cNvPr id="7" name="Textfeld 6"/>
          <p:cNvSpPr txBox="1"/>
          <p:nvPr userDrawn="1"/>
        </p:nvSpPr>
        <p:spPr>
          <a:xfrm>
            <a:off x="539750" y="476672"/>
            <a:ext cx="4320282" cy="1292662"/>
          </a:xfrm>
          <a:prstGeom prst="rect">
            <a:avLst/>
          </a:prstGeom>
          <a:noFill/>
        </p:spPr>
        <p:txBody>
          <a:bodyPr wrap="square" rtlCol="0">
            <a:spAutoFit/>
          </a:bodyPr>
          <a:lstStyle/>
          <a:p>
            <a:r>
              <a:rPr lang="de-DE" dirty="0" smtClean="0">
                <a:solidFill>
                  <a:schemeClr val="tx1">
                    <a:alpha val="25000"/>
                  </a:schemeClr>
                </a:solidFill>
                <a:latin typeface="Arial Narrow" panose="020B0606020202030204" pitchFamily="34" charset="0"/>
              </a:rPr>
              <a:t>WM Gruppe</a:t>
            </a:r>
          </a:p>
          <a:p>
            <a:pPr marL="0" indent="180975"/>
            <a:r>
              <a:rPr lang="de-DE" sz="1400" b="0" dirty="0" smtClean="0">
                <a:solidFill>
                  <a:schemeClr val="tx1">
                    <a:alpha val="25000"/>
                  </a:schemeClr>
                </a:solidFill>
                <a:latin typeface="Arial Narrow" panose="020B0606020202030204" pitchFamily="34" charset="0"/>
              </a:rPr>
              <a:t>Börsen-Zeitung</a:t>
            </a:r>
          </a:p>
          <a:p>
            <a:pPr marL="0" indent="180975"/>
            <a:r>
              <a:rPr lang="de-DE" sz="1400" b="0" dirty="0" smtClean="0">
                <a:solidFill>
                  <a:schemeClr val="tx1">
                    <a:alpha val="25000"/>
                  </a:schemeClr>
                </a:solidFill>
                <a:latin typeface="Arial Narrow" panose="020B0606020202030204" pitchFamily="34" charset="0"/>
              </a:rPr>
              <a:t>Datenservice</a:t>
            </a:r>
          </a:p>
          <a:p>
            <a:pPr marL="0" indent="180975"/>
            <a:r>
              <a:rPr lang="de-DE" sz="1400" b="0" dirty="0" smtClean="0">
                <a:solidFill>
                  <a:schemeClr val="tx1">
                    <a:alpha val="25000"/>
                  </a:schemeClr>
                </a:solidFill>
                <a:latin typeface="Arial Narrow" panose="020B0606020202030204" pitchFamily="34" charset="0"/>
              </a:rPr>
              <a:t>Wirtschafts- und Bankrecht</a:t>
            </a:r>
          </a:p>
          <a:p>
            <a:pPr marL="0" indent="180975"/>
            <a:r>
              <a:rPr lang="de-DE" sz="1400" b="0" dirty="0" smtClean="0">
                <a:solidFill>
                  <a:schemeClr val="tx1">
                    <a:alpha val="25000"/>
                  </a:schemeClr>
                </a:solidFill>
                <a:latin typeface="Arial Narrow" panose="020B0606020202030204" pitchFamily="34" charset="0"/>
              </a:rPr>
              <a:t>Seminare</a:t>
            </a:r>
            <a:endParaRPr lang="de-DE" sz="1400" b="0" dirty="0">
              <a:solidFill>
                <a:schemeClr val="tx1">
                  <a:alpha val="25000"/>
                </a:schemeClr>
              </a:solidFill>
              <a:latin typeface="Arial Narrow" panose="020B0606020202030204" pitchFamily="34" charset="0"/>
            </a:endParaRPr>
          </a:p>
        </p:txBody>
      </p:sp>
      <p:sp>
        <p:nvSpPr>
          <p:cNvPr id="3" name="Untertitel 2"/>
          <p:cNvSpPr>
            <a:spLocks noGrp="1"/>
          </p:cNvSpPr>
          <p:nvPr>
            <p:ph type="subTitle" idx="1" hasCustomPrompt="1"/>
          </p:nvPr>
        </p:nvSpPr>
        <p:spPr>
          <a:xfrm>
            <a:off x="1566219" y="3886200"/>
            <a:ext cx="7051017" cy="694928"/>
          </a:xfrm>
        </p:spPr>
        <p:txBody>
          <a:bodyPr/>
          <a:lstStyle>
            <a:lvl1pPr marL="0" indent="0" algn="r">
              <a:buNone/>
              <a:defRPr sz="1800" baseline="0">
                <a:solidFill>
                  <a:schemeClr val="bg1"/>
                </a:solidFill>
                <a:latin typeface="Arial Narrow" panose="020B0606020202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Klicken Sie, um die Formate des Vorlagentextes zu bearbeiten</a:t>
            </a:r>
          </a:p>
        </p:txBody>
      </p:sp>
      <p:sp>
        <p:nvSpPr>
          <p:cNvPr id="9" name="Rechteck 8"/>
          <p:cNvSpPr/>
          <p:nvPr userDrawn="1"/>
        </p:nvSpPr>
        <p:spPr bwMode="auto">
          <a:xfrm>
            <a:off x="395536" y="6525344"/>
            <a:ext cx="2520280" cy="21676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1365712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2180" y="373993"/>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dirty="0" smtClean="0"/>
              <a:t>Klicken Sie, um das Titelformat zu bearbeiten</a:t>
            </a:r>
          </a:p>
        </p:txBody>
      </p:sp>
      <p:sp>
        <p:nvSpPr>
          <p:cNvPr id="1027" name="Rectangle 3"/>
          <p:cNvSpPr>
            <a:spLocks noGrp="1" noChangeArrowheads="1"/>
          </p:cNvSpPr>
          <p:nvPr>
            <p:ph type="body" idx="1"/>
          </p:nvPr>
        </p:nvSpPr>
        <p:spPr bwMode="auto">
          <a:xfrm>
            <a:off x="430040" y="2026344"/>
            <a:ext cx="7772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dirty="0" smtClean="0"/>
              <a:t>Klicken Sie, um die Formate des Vorlagentextes zu bearbeiten</a:t>
            </a:r>
          </a:p>
          <a:p>
            <a:pPr lvl="1"/>
            <a:r>
              <a:rPr lang="de-DE" altLang="de-DE" dirty="0" smtClean="0"/>
              <a:t>Zweite Ebene</a:t>
            </a:r>
          </a:p>
          <a:p>
            <a:pPr lvl="2"/>
            <a:r>
              <a:rPr lang="de-DE" altLang="de-DE" dirty="0" smtClean="0"/>
              <a:t>Dritte Ebene</a:t>
            </a:r>
          </a:p>
          <a:p>
            <a:pPr lvl="3"/>
            <a:r>
              <a:rPr lang="de-DE" altLang="de-DE" dirty="0" smtClean="0"/>
              <a:t>Vierte Ebene</a:t>
            </a:r>
          </a:p>
          <a:p>
            <a:pPr lvl="4"/>
            <a:r>
              <a:rPr lang="de-DE" altLang="de-DE" dirty="0" smtClean="0"/>
              <a:t>Fünfte Ebene</a:t>
            </a:r>
          </a:p>
        </p:txBody>
      </p:sp>
      <p:sp>
        <p:nvSpPr>
          <p:cNvPr id="1031" name="Rectangle 7"/>
          <p:cNvSpPr>
            <a:spLocks noChangeArrowheads="1"/>
          </p:cNvSpPr>
          <p:nvPr/>
        </p:nvSpPr>
        <p:spPr bwMode="auto">
          <a:xfrm>
            <a:off x="8745538" y="6477000"/>
            <a:ext cx="3968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de-DE" sz="1200" b="0" dirty="0">
              <a:solidFill>
                <a:srgbClr val="000000"/>
              </a:solidFill>
            </a:endParaRPr>
          </a:p>
        </p:txBody>
      </p:sp>
      <p:sp>
        <p:nvSpPr>
          <p:cNvPr id="1032" name="Line 8"/>
          <p:cNvSpPr>
            <a:spLocks noChangeShapeType="1"/>
          </p:cNvSpPr>
          <p:nvPr/>
        </p:nvSpPr>
        <p:spPr bwMode="auto">
          <a:xfrm flipV="1">
            <a:off x="531813" y="896095"/>
            <a:ext cx="8001000" cy="0"/>
          </a:xfrm>
          <a:prstGeom prst="line">
            <a:avLst/>
          </a:prstGeom>
          <a:noFill/>
          <a:ln w="9525">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solidFill>
                <a:srgbClr val="000000"/>
              </a:solidFill>
            </a:endParaRPr>
          </a:p>
        </p:txBody>
      </p:sp>
      <p:sp>
        <p:nvSpPr>
          <p:cNvPr id="1040" name="Text Box 16"/>
          <p:cNvSpPr txBox="1">
            <a:spLocks noChangeArrowheads="1"/>
          </p:cNvSpPr>
          <p:nvPr/>
        </p:nvSpPr>
        <p:spPr bwMode="auto">
          <a:xfrm>
            <a:off x="441325" y="192832"/>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de-DE" sz="2400" b="0" dirty="0">
              <a:solidFill>
                <a:srgbClr val="000000"/>
              </a:solidFill>
            </a:endParaRPr>
          </a:p>
        </p:txBody>
      </p:sp>
      <p:sp>
        <p:nvSpPr>
          <p:cNvPr id="1041" name="Text Box 17"/>
          <p:cNvSpPr txBox="1">
            <a:spLocks noChangeArrowheads="1"/>
          </p:cNvSpPr>
          <p:nvPr/>
        </p:nvSpPr>
        <p:spPr bwMode="auto">
          <a:xfrm>
            <a:off x="669925" y="116632"/>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de-DE" sz="2400" b="0" dirty="0">
              <a:solidFill>
                <a:srgbClr val="000000"/>
              </a:solidFill>
            </a:endParaRPr>
          </a:p>
        </p:txBody>
      </p:sp>
      <p:sp>
        <p:nvSpPr>
          <p:cNvPr id="15" name="Line 8"/>
          <p:cNvSpPr>
            <a:spLocks noChangeShapeType="1"/>
          </p:cNvSpPr>
          <p:nvPr userDrawn="1"/>
        </p:nvSpPr>
        <p:spPr bwMode="auto">
          <a:xfrm flipV="1">
            <a:off x="531813" y="531928"/>
            <a:ext cx="8001000" cy="0"/>
          </a:xfrm>
          <a:prstGeom prst="line">
            <a:avLst/>
          </a:prstGeom>
          <a:noFill/>
          <a:ln w="9525">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solidFill>
                <a:srgbClr val="000000"/>
              </a:solidFill>
            </a:endParaRPr>
          </a:p>
        </p:txBody>
      </p:sp>
      <p:sp>
        <p:nvSpPr>
          <p:cNvPr id="19" name="Textfeld 7"/>
          <p:cNvSpPr txBox="1">
            <a:spLocks noChangeArrowheads="1"/>
          </p:cNvSpPr>
          <p:nvPr userDrawn="1"/>
        </p:nvSpPr>
        <p:spPr bwMode="auto">
          <a:xfrm>
            <a:off x="460229" y="6515100"/>
            <a:ext cx="53117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eaLnBrk="1" hangingPunct="1">
              <a:defRPr/>
            </a:pPr>
            <a:r>
              <a:rPr lang="de-DE" altLang="de-DE" sz="1000" b="0" dirty="0" smtClean="0">
                <a:solidFill>
                  <a:srgbClr val="B2B2B2"/>
                </a:solidFill>
                <a:latin typeface="Arial" panose="020B0604020202020204" pitchFamily="34" charset="0"/>
                <a:cs typeface="Arial" panose="020B0604020202020204" pitchFamily="34" charset="0"/>
              </a:rPr>
              <a:t>© WM Datenservice  I  </a:t>
            </a:r>
            <a:r>
              <a:rPr lang="de-DE" altLang="de-DE" sz="1000" b="0" baseline="0" dirty="0" smtClean="0">
                <a:solidFill>
                  <a:srgbClr val="B2B2B2"/>
                </a:solidFill>
                <a:latin typeface="Arial" panose="020B0604020202020204" pitchFamily="34" charset="0"/>
                <a:cs typeface="Arial" panose="020B0604020202020204" pitchFamily="34" charset="0"/>
              </a:rPr>
              <a:t>Thorsten Pohl / Carmen Bast / Klaus Schuld / Christine Wagner </a:t>
            </a:r>
            <a:r>
              <a:rPr lang="de-DE" altLang="de-DE" sz="1000" b="0" dirty="0" smtClean="0">
                <a:solidFill>
                  <a:srgbClr val="B2B2B2"/>
                </a:solidFill>
                <a:latin typeface="Arial" panose="020B0604020202020204" pitchFamily="34" charset="0"/>
                <a:cs typeface="Arial" panose="020B0604020202020204" pitchFamily="34" charset="0"/>
              </a:rPr>
              <a:t>  </a:t>
            </a:r>
          </a:p>
        </p:txBody>
      </p:sp>
      <p:sp>
        <p:nvSpPr>
          <p:cNvPr id="10" name="Rectangle 6"/>
          <p:cNvSpPr>
            <a:spLocks noGrp="1" noChangeArrowheads="1"/>
          </p:cNvSpPr>
          <p:nvPr>
            <p:ph type="sldNum" sz="quarter" idx="4"/>
          </p:nvPr>
        </p:nvSpPr>
        <p:spPr bwMode="auto">
          <a:xfrm>
            <a:off x="6551613" y="6524625"/>
            <a:ext cx="2447925"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B2B2B2"/>
                </a:solidFill>
                <a:latin typeface="Arial Narrow" panose="020B0606020202030204" pitchFamily="34" charset="0"/>
              </a:defRPr>
            </a:lvl1pPr>
          </a:lstStyle>
          <a:p>
            <a:pPr>
              <a:defRPr/>
            </a:pPr>
            <a:fld id="{0D3F48B0-A5D4-4D59-B092-7F22A6BD579C}" type="slidenum">
              <a:rPr lang="de-DE" smtClean="0"/>
              <a:pPr>
                <a:defRPr/>
              </a:pPr>
              <a:t>‹Nr.›</a:t>
            </a:fld>
            <a:endParaRPr lang="de-DE" dirty="0"/>
          </a:p>
        </p:txBody>
      </p:sp>
    </p:spTree>
    <p:extLst>
      <p:ext uri="{BB962C8B-B14F-4D97-AF65-F5344CB8AC3E}">
        <p14:creationId xmlns:p14="http://schemas.microsoft.com/office/powerpoint/2010/main" val="2703085357"/>
      </p:ext>
    </p:extLst>
  </p:cSld>
  <p:clrMap bg1="lt1" tx1="dk1" bg2="lt2" tx2="dk2" accent1="accent1" accent2="accent2" accent3="accent3" accent4="accent4" accent5="accent5" accent6="accent6" hlink="hlink" folHlink="folHlink"/>
  <p:sldLayoutIdLst>
    <p:sldLayoutId id="2147483673" r:id="rId1"/>
    <p:sldLayoutId id="2147483679" r:id="rId2"/>
    <p:sldLayoutId id="2147483678" r:id="rId3"/>
    <p:sldLayoutId id="2147483674" r:id="rId4"/>
    <p:sldLayoutId id="2147483680"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2000" b="1">
          <a:solidFill>
            <a:srgbClr val="C00000"/>
          </a:solidFill>
          <a:latin typeface="Arial Narrow" panose="020B0606020202030204" pitchFamily="34" charset="0"/>
          <a:ea typeface="+mj-ea"/>
          <a:cs typeface="+mj-cs"/>
        </a:defRPr>
      </a:lvl1pPr>
      <a:lvl2pPr algn="ctr" rtl="0" eaLnBrk="0" fontAlgn="base" hangingPunct="0">
        <a:spcBef>
          <a:spcPct val="0"/>
        </a:spcBef>
        <a:spcAft>
          <a:spcPct val="0"/>
        </a:spcAft>
        <a:defRPr sz="3200">
          <a:solidFill>
            <a:schemeClr val="tx2"/>
          </a:solidFill>
          <a:latin typeface="Times New Roman" pitchFamily="18" charset="0"/>
        </a:defRPr>
      </a:lvl2pPr>
      <a:lvl3pPr algn="ctr" rtl="0" eaLnBrk="0" fontAlgn="base" hangingPunct="0">
        <a:spcBef>
          <a:spcPct val="0"/>
        </a:spcBef>
        <a:spcAft>
          <a:spcPct val="0"/>
        </a:spcAft>
        <a:defRPr sz="3200">
          <a:solidFill>
            <a:schemeClr val="tx2"/>
          </a:solidFill>
          <a:latin typeface="Times New Roman" pitchFamily="18" charset="0"/>
        </a:defRPr>
      </a:lvl3pPr>
      <a:lvl4pPr algn="ctr" rtl="0" eaLnBrk="0" fontAlgn="base" hangingPunct="0">
        <a:spcBef>
          <a:spcPct val="0"/>
        </a:spcBef>
        <a:spcAft>
          <a:spcPct val="0"/>
        </a:spcAft>
        <a:defRPr sz="3200">
          <a:solidFill>
            <a:schemeClr val="tx2"/>
          </a:solidFill>
          <a:latin typeface="Times New Roman" pitchFamily="18" charset="0"/>
        </a:defRPr>
      </a:lvl4pPr>
      <a:lvl5pPr algn="ctr" rtl="0" eaLnBrk="0" fontAlgn="base" hangingPunct="0">
        <a:spcBef>
          <a:spcPct val="0"/>
        </a:spcBef>
        <a:spcAft>
          <a:spcPct val="0"/>
        </a:spcAft>
        <a:defRPr sz="3200">
          <a:solidFill>
            <a:schemeClr val="tx2"/>
          </a:solidFill>
          <a:latin typeface="Times New Roman" pitchFamily="18" charset="0"/>
        </a:defRPr>
      </a:lvl5pPr>
      <a:lvl6pPr marL="457200" algn="ctr" rtl="0" eaLnBrk="0" fontAlgn="base" hangingPunct="0">
        <a:spcBef>
          <a:spcPct val="0"/>
        </a:spcBef>
        <a:spcAft>
          <a:spcPct val="0"/>
        </a:spcAft>
        <a:defRPr sz="3200">
          <a:solidFill>
            <a:schemeClr val="tx2"/>
          </a:solidFill>
          <a:latin typeface="Times New Roman" pitchFamily="18" charset="0"/>
        </a:defRPr>
      </a:lvl6pPr>
      <a:lvl7pPr marL="914400" algn="ctr" rtl="0" eaLnBrk="0" fontAlgn="base" hangingPunct="0">
        <a:spcBef>
          <a:spcPct val="0"/>
        </a:spcBef>
        <a:spcAft>
          <a:spcPct val="0"/>
        </a:spcAft>
        <a:defRPr sz="3200">
          <a:solidFill>
            <a:schemeClr val="tx2"/>
          </a:solidFill>
          <a:latin typeface="Times New Roman" pitchFamily="18" charset="0"/>
        </a:defRPr>
      </a:lvl7pPr>
      <a:lvl8pPr marL="1371600" algn="ctr" rtl="0" eaLnBrk="0" fontAlgn="base" hangingPunct="0">
        <a:spcBef>
          <a:spcPct val="0"/>
        </a:spcBef>
        <a:spcAft>
          <a:spcPct val="0"/>
        </a:spcAft>
        <a:defRPr sz="3200">
          <a:solidFill>
            <a:schemeClr val="tx2"/>
          </a:solidFill>
          <a:latin typeface="Times New Roman" pitchFamily="18" charset="0"/>
        </a:defRPr>
      </a:lvl8pPr>
      <a:lvl9pPr marL="1828800" algn="ctr" rtl="0" eaLnBrk="0" fontAlgn="base" hangingPunct="0">
        <a:spcBef>
          <a:spcPct val="0"/>
        </a:spcBef>
        <a:spcAft>
          <a:spcPct val="0"/>
        </a:spcAft>
        <a:defRPr sz="3200">
          <a:solidFill>
            <a:schemeClr val="tx2"/>
          </a:solidFill>
          <a:latin typeface="Times New Roman" pitchFamily="18" charset="0"/>
        </a:defRPr>
      </a:lvl9pPr>
    </p:titleStyle>
    <p:bodyStyle>
      <a:lvl1pPr algn="l" rtl="0" eaLnBrk="0" fontAlgn="base" hangingPunct="0">
        <a:spcBef>
          <a:spcPct val="20000"/>
        </a:spcBef>
        <a:spcAft>
          <a:spcPct val="0"/>
        </a:spcAft>
        <a:defRPr sz="1800">
          <a:solidFill>
            <a:schemeClr val="tx1">
              <a:lumMod val="85000"/>
              <a:lumOff val="15000"/>
            </a:schemeClr>
          </a:solidFill>
          <a:latin typeface="Arial Narrow" panose="020B0606020202030204" pitchFamily="34" charset="0"/>
          <a:ea typeface="+mn-ea"/>
          <a:cs typeface="+mn-cs"/>
        </a:defRPr>
      </a:lvl1pPr>
      <a:lvl2pPr marL="180975" indent="-180975" algn="l" rtl="0" eaLnBrk="0" fontAlgn="base" hangingPunct="0">
        <a:spcBef>
          <a:spcPct val="20000"/>
        </a:spcBef>
        <a:spcAft>
          <a:spcPct val="0"/>
        </a:spcAft>
        <a:buClr>
          <a:srgbClr val="C00000"/>
        </a:buClr>
        <a:buFont typeface="Wingdings" panose="05000000000000000000" pitchFamily="2" charset="2"/>
        <a:buChar char="§"/>
        <a:defRPr sz="1800">
          <a:solidFill>
            <a:schemeClr val="tx1">
              <a:lumMod val="85000"/>
              <a:lumOff val="15000"/>
            </a:schemeClr>
          </a:solidFill>
          <a:latin typeface="Arial Narrow" panose="020B0606020202030204" pitchFamily="34" charset="0"/>
        </a:defRPr>
      </a:lvl2pPr>
      <a:lvl3pPr marL="361950" indent="-180975" algn="l" rtl="0" eaLnBrk="0" fontAlgn="base" hangingPunct="0">
        <a:spcBef>
          <a:spcPct val="20000"/>
        </a:spcBef>
        <a:spcAft>
          <a:spcPct val="0"/>
        </a:spcAft>
        <a:buClr>
          <a:srgbClr val="C00000"/>
        </a:buClr>
        <a:buChar char="•"/>
        <a:defRPr sz="1800">
          <a:solidFill>
            <a:schemeClr val="tx1">
              <a:lumMod val="85000"/>
              <a:lumOff val="15000"/>
            </a:schemeClr>
          </a:solidFill>
          <a:latin typeface="Arial Narrow" panose="020B0606020202030204" pitchFamily="34" charset="0"/>
        </a:defRPr>
      </a:lvl3pPr>
      <a:lvl4pPr marL="534988" indent="-173038" algn="l" rtl="0" eaLnBrk="0" fontAlgn="base" hangingPunct="0">
        <a:spcBef>
          <a:spcPct val="20000"/>
        </a:spcBef>
        <a:spcAft>
          <a:spcPct val="0"/>
        </a:spcAft>
        <a:buClr>
          <a:srgbClr val="C00000"/>
        </a:buClr>
        <a:buChar char="–"/>
        <a:defRPr sz="1800">
          <a:solidFill>
            <a:schemeClr val="tx1">
              <a:lumMod val="85000"/>
              <a:lumOff val="15000"/>
            </a:schemeClr>
          </a:solidFill>
          <a:latin typeface="Arial Narrow" panose="020B0606020202030204" pitchFamily="34" charset="0"/>
        </a:defRPr>
      </a:lvl4pPr>
      <a:lvl5pPr marL="715963" indent="-180975" algn="l" rtl="0" eaLnBrk="0" fontAlgn="base" hangingPunct="0">
        <a:spcBef>
          <a:spcPct val="20000"/>
        </a:spcBef>
        <a:spcAft>
          <a:spcPct val="0"/>
        </a:spcAft>
        <a:buClr>
          <a:srgbClr val="C00000"/>
        </a:buClr>
        <a:buChar char="»"/>
        <a:defRPr sz="1800">
          <a:solidFill>
            <a:schemeClr val="tx1">
              <a:lumMod val="85000"/>
              <a:lumOff val="15000"/>
            </a:schemeClr>
          </a:solidFill>
          <a:latin typeface="Arial Narrow" panose="020B0606020202030204" pitchFamily="34" charset="0"/>
        </a:defRPr>
      </a:lvl5pPr>
      <a:lvl6pPr marL="2671763" indent="-228600" algn="l" rtl="0" eaLnBrk="0" fontAlgn="base" hangingPunct="0">
        <a:spcBef>
          <a:spcPct val="20000"/>
        </a:spcBef>
        <a:spcAft>
          <a:spcPct val="0"/>
        </a:spcAft>
        <a:buChar char="»"/>
        <a:defRPr sz="2200">
          <a:solidFill>
            <a:schemeClr val="tx1"/>
          </a:solidFill>
          <a:latin typeface="+mn-lt"/>
        </a:defRPr>
      </a:lvl6pPr>
      <a:lvl7pPr marL="3128963" indent="-228600" algn="l" rtl="0" eaLnBrk="0" fontAlgn="base" hangingPunct="0">
        <a:spcBef>
          <a:spcPct val="20000"/>
        </a:spcBef>
        <a:spcAft>
          <a:spcPct val="0"/>
        </a:spcAft>
        <a:buChar char="»"/>
        <a:defRPr sz="2200">
          <a:solidFill>
            <a:schemeClr val="tx1"/>
          </a:solidFill>
          <a:latin typeface="+mn-lt"/>
        </a:defRPr>
      </a:lvl7pPr>
      <a:lvl8pPr marL="3586163" indent="-228600" algn="l" rtl="0" eaLnBrk="0" fontAlgn="base" hangingPunct="0">
        <a:spcBef>
          <a:spcPct val="20000"/>
        </a:spcBef>
        <a:spcAft>
          <a:spcPct val="0"/>
        </a:spcAft>
        <a:buChar char="»"/>
        <a:defRPr sz="2200">
          <a:solidFill>
            <a:schemeClr val="tx1"/>
          </a:solidFill>
          <a:latin typeface="+mn-lt"/>
        </a:defRPr>
      </a:lvl8pPr>
      <a:lvl9pPr marL="4043363" indent="-228600" algn="l" rtl="0" eaLnBrk="0" fontAlgn="base" hangingPunct="0">
        <a:spcBef>
          <a:spcPct val="20000"/>
        </a:spcBef>
        <a:spcAft>
          <a:spcPct val="0"/>
        </a:spcAft>
        <a:buChar char="»"/>
        <a:defRPr sz="2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390525"/>
            <a:ext cx="756126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smtClean="0"/>
              <a:t>Titelmasterformat durch Klicken bearbeiten</a:t>
            </a:r>
          </a:p>
        </p:txBody>
      </p:sp>
      <p:sp>
        <p:nvSpPr>
          <p:cNvPr id="1027" name="Rectangle 3"/>
          <p:cNvSpPr>
            <a:spLocks noGrp="1" noChangeArrowheads="1"/>
          </p:cNvSpPr>
          <p:nvPr>
            <p:ph type="body" idx="1"/>
          </p:nvPr>
        </p:nvSpPr>
        <p:spPr bwMode="auto">
          <a:xfrm>
            <a:off x="373063" y="1135063"/>
            <a:ext cx="8229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p:txBody>
      </p:sp>
      <p:sp>
        <p:nvSpPr>
          <p:cNvPr id="17414" name="Rectangle 6"/>
          <p:cNvSpPr>
            <a:spLocks noGrp="1" noChangeArrowheads="1"/>
          </p:cNvSpPr>
          <p:nvPr>
            <p:ph type="sldNum" sz="quarter" idx="4"/>
          </p:nvPr>
        </p:nvSpPr>
        <p:spPr bwMode="auto">
          <a:xfrm>
            <a:off x="6192838" y="6508750"/>
            <a:ext cx="2447925"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B2B2B2"/>
                </a:solidFill>
                <a:latin typeface="Arial" charset="0"/>
              </a:defRPr>
            </a:lvl1pPr>
          </a:lstStyle>
          <a:p>
            <a:pPr eaLnBrk="1" hangingPunct="1">
              <a:defRPr/>
            </a:pPr>
            <a:fld id="{A0A570D8-D09B-4BAD-A7E4-CBCD98CE1CB3}" type="slidenum">
              <a:rPr lang="de-DE" b="0"/>
              <a:pPr eaLnBrk="1" hangingPunct="1">
                <a:defRPr/>
              </a:pPr>
              <a:t>‹Nr.›</a:t>
            </a:fld>
            <a:endParaRPr lang="de-DE" b="0" dirty="0"/>
          </a:p>
        </p:txBody>
      </p:sp>
      <p:sp>
        <p:nvSpPr>
          <p:cNvPr id="1029" name="Line 8"/>
          <p:cNvSpPr>
            <a:spLocks noChangeShapeType="1"/>
          </p:cNvSpPr>
          <p:nvPr/>
        </p:nvSpPr>
        <p:spPr bwMode="auto">
          <a:xfrm>
            <a:off x="457200" y="793750"/>
            <a:ext cx="8208963" cy="0"/>
          </a:xfrm>
          <a:prstGeom prst="line">
            <a:avLst/>
          </a:prstGeom>
          <a:noFill/>
          <a:ln w="19050">
            <a:solidFill>
              <a:srgbClr val="69E13F"/>
            </a:solidFill>
            <a:round/>
            <a:headEnd/>
            <a:tailEnd/>
          </a:ln>
          <a:extLst>
            <a:ext uri="{909E8E84-426E-40DD-AFC4-6F175D3DCCD1}">
              <a14:hiddenFill xmlns:a14="http://schemas.microsoft.com/office/drawing/2010/main">
                <a:noFill/>
              </a14:hiddenFill>
            </a:ext>
          </a:extLst>
        </p:spPr>
        <p:txBody>
          <a:bodyPr/>
          <a:lstStyle/>
          <a:p>
            <a:pPr eaLnBrk="1" hangingPunct="1"/>
            <a:endParaRPr lang="de-DE" sz="2400" b="0" dirty="0">
              <a:solidFill>
                <a:srgbClr val="003399"/>
              </a:solidFill>
              <a:latin typeface="Arial" pitchFamily="34" charset="0"/>
            </a:endParaRPr>
          </a:p>
        </p:txBody>
      </p:sp>
      <p:sp>
        <p:nvSpPr>
          <p:cNvPr id="1031" name="Textfeld 7"/>
          <p:cNvSpPr txBox="1">
            <a:spLocks noChangeArrowheads="1"/>
          </p:cNvSpPr>
          <p:nvPr userDrawn="1"/>
        </p:nvSpPr>
        <p:spPr bwMode="auto">
          <a:xfrm>
            <a:off x="446088" y="6515100"/>
            <a:ext cx="53117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eaLnBrk="1" hangingPunct="1">
              <a:defRPr/>
            </a:pPr>
            <a:r>
              <a:rPr lang="de-DE" altLang="de-DE" sz="1000" b="0" dirty="0" smtClean="0">
                <a:solidFill>
                  <a:srgbClr val="B2B2B2"/>
                </a:solidFill>
              </a:rPr>
              <a:t>© WM Datenservice I </a:t>
            </a:r>
            <a:r>
              <a:rPr lang="de-DE" altLang="de-DE" sz="1000" b="0" baseline="0" dirty="0" smtClean="0">
                <a:solidFill>
                  <a:srgbClr val="B2B2B2"/>
                </a:solidFill>
                <a:latin typeface="Arial" panose="020B0604020202020204" pitchFamily="34" charset="0"/>
                <a:cs typeface="Arial" panose="020B0604020202020204" pitchFamily="34" charset="0"/>
              </a:rPr>
              <a:t>Thorsten Pohl / Carmen Bast / Klaus Schuld / Christine Wagner </a:t>
            </a:r>
            <a:endParaRPr lang="de-DE" altLang="de-DE" sz="1000" b="0" dirty="0" smtClean="0">
              <a:solidFill>
                <a:srgbClr val="B2B2B2"/>
              </a:solidFill>
            </a:endParaRPr>
          </a:p>
        </p:txBody>
      </p:sp>
      <p:sp>
        <p:nvSpPr>
          <p:cNvPr id="2" name="Line 8"/>
          <p:cNvSpPr>
            <a:spLocks noChangeShapeType="1"/>
          </p:cNvSpPr>
          <p:nvPr userDrawn="1"/>
        </p:nvSpPr>
        <p:spPr bwMode="auto">
          <a:xfrm>
            <a:off x="457200" y="366713"/>
            <a:ext cx="8208963" cy="0"/>
          </a:xfrm>
          <a:prstGeom prst="line">
            <a:avLst/>
          </a:prstGeom>
          <a:noFill/>
          <a:ln w="19050">
            <a:solidFill>
              <a:srgbClr val="003399"/>
            </a:solidFill>
            <a:round/>
            <a:headEnd/>
            <a:tailEnd/>
          </a:ln>
          <a:extLst>
            <a:ext uri="{909E8E84-426E-40DD-AFC4-6F175D3DCCD1}">
              <a14:hiddenFill xmlns:a14="http://schemas.microsoft.com/office/drawing/2010/main">
                <a:noFill/>
              </a14:hiddenFill>
            </a:ext>
          </a:extLst>
        </p:spPr>
        <p:txBody>
          <a:bodyPr/>
          <a:lstStyle/>
          <a:p>
            <a:pPr eaLnBrk="1" hangingPunct="1"/>
            <a:endParaRPr lang="de-DE" sz="2400" b="0" dirty="0">
              <a:solidFill>
                <a:srgbClr val="003399"/>
              </a:solidFill>
              <a:latin typeface="Arial" pitchFamily="34" charset="0"/>
            </a:endParaRPr>
          </a:p>
        </p:txBody>
      </p:sp>
    </p:spTree>
    <p:extLst>
      <p:ext uri="{BB962C8B-B14F-4D97-AF65-F5344CB8AC3E}">
        <p14:creationId xmlns:p14="http://schemas.microsoft.com/office/powerpoint/2010/main" val="623569892"/>
      </p:ext>
    </p:extLst>
  </p:cSld>
  <p:clrMap bg1="lt1" tx1="dk1" bg2="lt2" tx2="dk2" accent1="accent1" accent2="accent2" accent3="accent3" accent4="accent4" accent5="accent5" accent6="accent6" hlink="hlink" folHlink="folHlink"/>
  <p:sldLayoutIdLst>
    <p:sldLayoutId id="2147483682" r:id="rId1"/>
    <p:sldLayoutId id="2147483683" r:id="rId2"/>
  </p:sldLayoutIdLst>
  <p:transition>
    <p:zoom/>
  </p:transition>
  <p:timing>
    <p:tnLst>
      <p:par>
        <p:cTn id="1" dur="indefinite" restart="never" nodeType="tmRoot"/>
      </p:par>
    </p:tnLst>
  </p:timing>
  <p:hf hdr="0" dt="0"/>
  <p:txStyles>
    <p:titleStyle>
      <a:lvl1pPr algn="l" rtl="0" eaLnBrk="0" fontAlgn="base" hangingPunct="0">
        <a:spcBef>
          <a:spcPct val="0"/>
        </a:spcBef>
        <a:spcAft>
          <a:spcPct val="0"/>
        </a:spcAft>
        <a:defRPr sz="2000">
          <a:solidFill>
            <a:srgbClr val="003399"/>
          </a:solidFill>
          <a:latin typeface="+mj-lt"/>
          <a:ea typeface="+mj-ea"/>
          <a:cs typeface="+mj-cs"/>
        </a:defRPr>
      </a:lvl1pPr>
      <a:lvl2pPr algn="l" rtl="0" eaLnBrk="0" fontAlgn="base" hangingPunct="0">
        <a:spcBef>
          <a:spcPct val="0"/>
        </a:spcBef>
        <a:spcAft>
          <a:spcPct val="0"/>
        </a:spcAft>
        <a:defRPr sz="2000">
          <a:solidFill>
            <a:srgbClr val="003399"/>
          </a:solidFill>
          <a:latin typeface="Arial" charset="0"/>
        </a:defRPr>
      </a:lvl2pPr>
      <a:lvl3pPr algn="l" rtl="0" eaLnBrk="0" fontAlgn="base" hangingPunct="0">
        <a:spcBef>
          <a:spcPct val="0"/>
        </a:spcBef>
        <a:spcAft>
          <a:spcPct val="0"/>
        </a:spcAft>
        <a:defRPr sz="2000">
          <a:solidFill>
            <a:srgbClr val="003399"/>
          </a:solidFill>
          <a:latin typeface="Arial" charset="0"/>
        </a:defRPr>
      </a:lvl3pPr>
      <a:lvl4pPr algn="l" rtl="0" eaLnBrk="0" fontAlgn="base" hangingPunct="0">
        <a:spcBef>
          <a:spcPct val="0"/>
        </a:spcBef>
        <a:spcAft>
          <a:spcPct val="0"/>
        </a:spcAft>
        <a:defRPr sz="2000">
          <a:solidFill>
            <a:srgbClr val="003399"/>
          </a:solidFill>
          <a:latin typeface="Arial" charset="0"/>
        </a:defRPr>
      </a:lvl4pPr>
      <a:lvl5pPr algn="l" rtl="0" eaLnBrk="0" fontAlgn="base" hangingPunct="0">
        <a:spcBef>
          <a:spcPct val="0"/>
        </a:spcBef>
        <a:spcAft>
          <a:spcPct val="0"/>
        </a:spcAft>
        <a:defRPr sz="2000">
          <a:solidFill>
            <a:srgbClr val="003399"/>
          </a:solidFill>
          <a:latin typeface="Arial" charset="0"/>
        </a:defRPr>
      </a:lvl5pPr>
      <a:lvl6pPr marL="457200" algn="l" rtl="0" fontAlgn="base">
        <a:spcBef>
          <a:spcPct val="0"/>
        </a:spcBef>
        <a:spcAft>
          <a:spcPct val="0"/>
        </a:spcAft>
        <a:defRPr sz="2400">
          <a:solidFill>
            <a:srgbClr val="003399"/>
          </a:solidFill>
          <a:latin typeface="Arial" charset="0"/>
        </a:defRPr>
      </a:lvl6pPr>
      <a:lvl7pPr marL="914400" algn="l" rtl="0" fontAlgn="base">
        <a:spcBef>
          <a:spcPct val="0"/>
        </a:spcBef>
        <a:spcAft>
          <a:spcPct val="0"/>
        </a:spcAft>
        <a:defRPr sz="2400">
          <a:solidFill>
            <a:srgbClr val="003399"/>
          </a:solidFill>
          <a:latin typeface="Arial" charset="0"/>
        </a:defRPr>
      </a:lvl7pPr>
      <a:lvl8pPr marL="1371600" algn="l" rtl="0" fontAlgn="base">
        <a:spcBef>
          <a:spcPct val="0"/>
        </a:spcBef>
        <a:spcAft>
          <a:spcPct val="0"/>
        </a:spcAft>
        <a:defRPr sz="2400">
          <a:solidFill>
            <a:srgbClr val="003399"/>
          </a:solidFill>
          <a:latin typeface="Arial" charset="0"/>
        </a:defRPr>
      </a:lvl8pPr>
      <a:lvl9pPr marL="1828800" algn="l" rtl="0" fontAlgn="base">
        <a:spcBef>
          <a:spcPct val="0"/>
        </a:spcBef>
        <a:spcAft>
          <a:spcPct val="0"/>
        </a:spcAft>
        <a:defRPr sz="2400">
          <a:solidFill>
            <a:srgbClr val="003399"/>
          </a:solidFill>
          <a:latin typeface="Arial" charset="0"/>
        </a:defRPr>
      </a:lvl9pPr>
    </p:titleStyle>
    <p:bodyStyle>
      <a:lvl1pPr marL="342900" indent="-342900" algn="l" rtl="0" eaLnBrk="0" fontAlgn="base" hangingPunct="0">
        <a:spcBef>
          <a:spcPct val="20000"/>
        </a:spcBef>
        <a:spcAft>
          <a:spcPct val="0"/>
        </a:spcAft>
        <a:defRPr sz="2400" b="1">
          <a:solidFill>
            <a:srgbClr val="003399"/>
          </a:solidFill>
          <a:latin typeface="+mn-lt"/>
          <a:ea typeface="+mn-ea"/>
          <a:cs typeface="+mn-cs"/>
        </a:defRPr>
      </a:lvl1pPr>
      <a:lvl2pPr marL="266700" indent="-266700" algn="l" rtl="0" eaLnBrk="0" fontAlgn="base" hangingPunct="0">
        <a:spcBef>
          <a:spcPct val="20000"/>
        </a:spcBef>
        <a:spcAft>
          <a:spcPct val="0"/>
        </a:spcAft>
        <a:buFont typeface="Wingdings" pitchFamily="2" charset="2"/>
        <a:buChar char="§"/>
        <a:defRPr sz="2000">
          <a:solidFill>
            <a:srgbClr val="003399"/>
          </a:solidFill>
          <a:latin typeface="+mn-lt"/>
        </a:defRPr>
      </a:lvl2pPr>
      <a:lvl3pPr marL="531813" indent="-258763" algn="l" rtl="0" eaLnBrk="0" fontAlgn="base" hangingPunct="0">
        <a:spcBef>
          <a:spcPct val="20000"/>
        </a:spcBef>
        <a:spcAft>
          <a:spcPct val="0"/>
        </a:spcAft>
        <a:buChar char="•"/>
        <a:defRPr>
          <a:solidFill>
            <a:srgbClr val="003399"/>
          </a:solidFill>
          <a:latin typeface="+mn-lt"/>
        </a:defRPr>
      </a:lvl3pPr>
      <a:lvl4pPr marL="804863" indent="-273050" algn="l" rtl="0" eaLnBrk="0" fontAlgn="base" hangingPunct="0">
        <a:spcBef>
          <a:spcPct val="20000"/>
        </a:spcBef>
        <a:spcAft>
          <a:spcPct val="0"/>
        </a:spcAft>
        <a:buFont typeface="Symbol" pitchFamily="18" charset="2"/>
        <a:buChar char="-"/>
        <a:defRPr>
          <a:solidFill>
            <a:srgbClr val="003399"/>
          </a:solidFill>
          <a:latin typeface="+mn-lt"/>
        </a:defRPr>
      </a:lvl4pPr>
      <a:lvl5pPr marL="1438275" indent="-180975" algn="l" rtl="0" eaLnBrk="0" fontAlgn="base" hangingPunct="0">
        <a:spcBef>
          <a:spcPct val="20000"/>
        </a:spcBef>
        <a:spcAft>
          <a:spcPct val="0"/>
        </a:spcAft>
        <a:buChar char="•"/>
        <a:defRPr>
          <a:solidFill>
            <a:srgbClr val="003399"/>
          </a:solidFill>
          <a:latin typeface="+mn-lt"/>
        </a:defRPr>
      </a:lvl5pPr>
      <a:lvl6pPr marL="1895475" indent="-180975" algn="l" rtl="0" fontAlgn="base">
        <a:spcBef>
          <a:spcPct val="20000"/>
        </a:spcBef>
        <a:spcAft>
          <a:spcPct val="0"/>
        </a:spcAft>
        <a:buChar char="•"/>
        <a:defRPr sz="2400">
          <a:solidFill>
            <a:srgbClr val="003399"/>
          </a:solidFill>
          <a:latin typeface="+mn-lt"/>
        </a:defRPr>
      </a:lvl6pPr>
      <a:lvl7pPr marL="2352675" indent="-180975" algn="l" rtl="0" fontAlgn="base">
        <a:spcBef>
          <a:spcPct val="20000"/>
        </a:spcBef>
        <a:spcAft>
          <a:spcPct val="0"/>
        </a:spcAft>
        <a:buChar char="•"/>
        <a:defRPr sz="2400">
          <a:solidFill>
            <a:srgbClr val="003399"/>
          </a:solidFill>
          <a:latin typeface="+mn-lt"/>
        </a:defRPr>
      </a:lvl7pPr>
      <a:lvl8pPr marL="2809875" indent="-180975" algn="l" rtl="0" fontAlgn="base">
        <a:spcBef>
          <a:spcPct val="20000"/>
        </a:spcBef>
        <a:spcAft>
          <a:spcPct val="0"/>
        </a:spcAft>
        <a:buChar char="•"/>
        <a:defRPr sz="2400">
          <a:solidFill>
            <a:srgbClr val="003399"/>
          </a:solidFill>
          <a:latin typeface="+mn-lt"/>
        </a:defRPr>
      </a:lvl8pPr>
      <a:lvl9pPr marL="3267075" indent="-180975" algn="l" rtl="0" fontAlgn="base">
        <a:spcBef>
          <a:spcPct val="20000"/>
        </a:spcBef>
        <a:spcAft>
          <a:spcPct val="0"/>
        </a:spcAft>
        <a:buChar char="•"/>
        <a:defRPr sz="2400">
          <a:solidFill>
            <a:srgbClr val="003399"/>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2180" y="373993"/>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dirty="0" smtClean="0"/>
              <a:t>Klicken Sie, um das Titelformat zu bearbeiten</a:t>
            </a:r>
          </a:p>
        </p:txBody>
      </p:sp>
      <p:sp>
        <p:nvSpPr>
          <p:cNvPr id="1027" name="Rectangle 3"/>
          <p:cNvSpPr>
            <a:spLocks noGrp="1" noChangeArrowheads="1"/>
          </p:cNvSpPr>
          <p:nvPr>
            <p:ph type="body" idx="1"/>
          </p:nvPr>
        </p:nvSpPr>
        <p:spPr bwMode="auto">
          <a:xfrm>
            <a:off x="430040" y="2026344"/>
            <a:ext cx="7772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dirty="0" smtClean="0"/>
              <a:t>Klicken Sie, um die Formate des Vorlagentextes zu bearbeiten</a:t>
            </a:r>
          </a:p>
          <a:p>
            <a:pPr lvl="1"/>
            <a:r>
              <a:rPr lang="de-DE" altLang="de-DE" dirty="0" smtClean="0"/>
              <a:t>Zweite Ebene</a:t>
            </a:r>
          </a:p>
          <a:p>
            <a:pPr lvl="2"/>
            <a:r>
              <a:rPr lang="de-DE" altLang="de-DE" dirty="0" smtClean="0"/>
              <a:t>Dritte Ebene</a:t>
            </a:r>
          </a:p>
          <a:p>
            <a:pPr lvl="3"/>
            <a:r>
              <a:rPr lang="de-DE" altLang="de-DE" dirty="0" smtClean="0"/>
              <a:t>Vierte Ebene</a:t>
            </a:r>
          </a:p>
          <a:p>
            <a:pPr lvl="4"/>
            <a:r>
              <a:rPr lang="de-DE" altLang="de-DE" dirty="0" smtClean="0"/>
              <a:t>Fünfte Ebene</a:t>
            </a:r>
          </a:p>
        </p:txBody>
      </p:sp>
      <p:sp>
        <p:nvSpPr>
          <p:cNvPr id="1031" name="Rectangle 7"/>
          <p:cNvSpPr>
            <a:spLocks noChangeArrowheads="1"/>
          </p:cNvSpPr>
          <p:nvPr/>
        </p:nvSpPr>
        <p:spPr bwMode="auto">
          <a:xfrm>
            <a:off x="8745538" y="6477000"/>
            <a:ext cx="3968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de-DE" sz="1200" b="0" dirty="0">
              <a:solidFill>
                <a:srgbClr val="000000"/>
              </a:solidFill>
            </a:endParaRPr>
          </a:p>
        </p:txBody>
      </p:sp>
      <p:sp>
        <p:nvSpPr>
          <p:cNvPr id="1032" name="Line 8"/>
          <p:cNvSpPr>
            <a:spLocks noChangeShapeType="1"/>
          </p:cNvSpPr>
          <p:nvPr/>
        </p:nvSpPr>
        <p:spPr bwMode="auto">
          <a:xfrm flipV="1">
            <a:off x="531813" y="896095"/>
            <a:ext cx="8001000" cy="0"/>
          </a:xfrm>
          <a:prstGeom prst="line">
            <a:avLst/>
          </a:prstGeom>
          <a:noFill/>
          <a:ln w="9525">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solidFill>
                <a:srgbClr val="000000"/>
              </a:solidFill>
            </a:endParaRPr>
          </a:p>
        </p:txBody>
      </p:sp>
      <p:sp>
        <p:nvSpPr>
          <p:cNvPr id="1040" name="Text Box 16"/>
          <p:cNvSpPr txBox="1">
            <a:spLocks noChangeArrowheads="1"/>
          </p:cNvSpPr>
          <p:nvPr/>
        </p:nvSpPr>
        <p:spPr bwMode="auto">
          <a:xfrm>
            <a:off x="441325" y="192832"/>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de-DE" sz="2400" b="0" dirty="0">
              <a:solidFill>
                <a:srgbClr val="000000"/>
              </a:solidFill>
            </a:endParaRPr>
          </a:p>
        </p:txBody>
      </p:sp>
      <p:sp>
        <p:nvSpPr>
          <p:cNvPr id="1041" name="Text Box 17"/>
          <p:cNvSpPr txBox="1">
            <a:spLocks noChangeArrowheads="1"/>
          </p:cNvSpPr>
          <p:nvPr/>
        </p:nvSpPr>
        <p:spPr bwMode="auto">
          <a:xfrm>
            <a:off x="669925" y="116632"/>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de-DE" sz="2400" b="0" dirty="0">
              <a:solidFill>
                <a:srgbClr val="000000"/>
              </a:solidFill>
            </a:endParaRPr>
          </a:p>
        </p:txBody>
      </p:sp>
      <p:sp>
        <p:nvSpPr>
          <p:cNvPr id="15" name="Line 8"/>
          <p:cNvSpPr>
            <a:spLocks noChangeShapeType="1"/>
          </p:cNvSpPr>
          <p:nvPr userDrawn="1"/>
        </p:nvSpPr>
        <p:spPr bwMode="auto">
          <a:xfrm flipV="1">
            <a:off x="531813" y="531928"/>
            <a:ext cx="8001000" cy="0"/>
          </a:xfrm>
          <a:prstGeom prst="line">
            <a:avLst/>
          </a:prstGeom>
          <a:noFill/>
          <a:ln w="9525">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solidFill>
                <a:srgbClr val="000000"/>
              </a:solidFill>
            </a:endParaRPr>
          </a:p>
        </p:txBody>
      </p:sp>
      <p:sp>
        <p:nvSpPr>
          <p:cNvPr id="19" name="Textfeld 7"/>
          <p:cNvSpPr txBox="1">
            <a:spLocks noChangeArrowheads="1"/>
          </p:cNvSpPr>
          <p:nvPr userDrawn="1"/>
        </p:nvSpPr>
        <p:spPr bwMode="auto">
          <a:xfrm>
            <a:off x="460229" y="6515100"/>
            <a:ext cx="53117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eaLnBrk="1" hangingPunct="1">
              <a:defRPr/>
            </a:pPr>
            <a:r>
              <a:rPr lang="de-DE" altLang="de-DE" sz="1000" b="0" dirty="0" smtClean="0">
                <a:solidFill>
                  <a:srgbClr val="B2B2B2"/>
                </a:solidFill>
                <a:latin typeface="Arial" panose="020B0604020202020204" pitchFamily="34" charset="0"/>
                <a:cs typeface="Arial" panose="020B0604020202020204" pitchFamily="34" charset="0"/>
              </a:rPr>
              <a:t>© WM Datenservice  I  </a:t>
            </a:r>
            <a:r>
              <a:rPr lang="de-DE" altLang="de-DE" sz="1000" b="0" baseline="0" dirty="0" smtClean="0">
                <a:solidFill>
                  <a:srgbClr val="B2B2B2"/>
                </a:solidFill>
                <a:latin typeface="Arial" panose="020B0604020202020204" pitchFamily="34" charset="0"/>
                <a:cs typeface="Arial" panose="020B0604020202020204" pitchFamily="34" charset="0"/>
              </a:rPr>
              <a:t>Thorsten Pohl/ Carmen Bast/ Klaus Schuld/ Christine Wagner </a:t>
            </a:r>
            <a:r>
              <a:rPr lang="de-DE" altLang="de-DE" sz="1000" b="0" dirty="0" smtClean="0">
                <a:solidFill>
                  <a:srgbClr val="B2B2B2"/>
                </a:solidFill>
                <a:latin typeface="Arial" panose="020B0604020202020204" pitchFamily="34" charset="0"/>
                <a:cs typeface="Arial" panose="020B0604020202020204" pitchFamily="34" charset="0"/>
              </a:rPr>
              <a:t>  </a:t>
            </a:r>
          </a:p>
        </p:txBody>
      </p:sp>
      <p:sp>
        <p:nvSpPr>
          <p:cNvPr id="10" name="Rectangle 6"/>
          <p:cNvSpPr>
            <a:spLocks noGrp="1" noChangeArrowheads="1"/>
          </p:cNvSpPr>
          <p:nvPr>
            <p:ph type="sldNum" sz="quarter" idx="4"/>
          </p:nvPr>
        </p:nvSpPr>
        <p:spPr bwMode="auto">
          <a:xfrm>
            <a:off x="6551613" y="6524625"/>
            <a:ext cx="2447925"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B2B2B2"/>
                </a:solidFill>
                <a:latin typeface="Arial Narrow" panose="020B0606020202030204" pitchFamily="34" charset="0"/>
              </a:defRPr>
            </a:lvl1pPr>
          </a:lstStyle>
          <a:p>
            <a:pPr>
              <a:defRPr/>
            </a:pPr>
            <a:fld id="{0D3F48B0-A5D4-4D59-B092-7F22A6BD579C}" type="slidenum">
              <a:rPr lang="de-DE" smtClean="0"/>
              <a:pPr>
                <a:defRPr/>
              </a:pPr>
              <a:t>‹Nr.›</a:t>
            </a:fld>
            <a:endParaRPr lang="de-DE" dirty="0"/>
          </a:p>
        </p:txBody>
      </p:sp>
    </p:spTree>
    <p:extLst>
      <p:ext uri="{BB962C8B-B14F-4D97-AF65-F5344CB8AC3E}">
        <p14:creationId xmlns:p14="http://schemas.microsoft.com/office/powerpoint/2010/main" val="24316709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2000" b="1">
          <a:solidFill>
            <a:srgbClr val="C00000"/>
          </a:solidFill>
          <a:latin typeface="Arial Narrow" panose="020B0606020202030204" pitchFamily="34" charset="0"/>
          <a:ea typeface="+mj-ea"/>
          <a:cs typeface="+mj-cs"/>
        </a:defRPr>
      </a:lvl1pPr>
      <a:lvl2pPr algn="ctr" rtl="0" eaLnBrk="0" fontAlgn="base" hangingPunct="0">
        <a:spcBef>
          <a:spcPct val="0"/>
        </a:spcBef>
        <a:spcAft>
          <a:spcPct val="0"/>
        </a:spcAft>
        <a:defRPr sz="3200">
          <a:solidFill>
            <a:schemeClr val="tx2"/>
          </a:solidFill>
          <a:latin typeface="Times New Roman" pitchFamily="18" charset="0"/>
        </a:defRPr>
      </a:lvl2pPr>
      <a:lvl3pPr algn="ctr" rtl="0" eaLnBrk="0" fontAlgn="base" hangingPunct="0">
        <a:spcBef>
          <a:spcPct val="0"/>
        </a:spcBef>
        <a:spcAft>
          <a:spcPct val="0"/>
        </a:spcAft>
        <a:defRPr sz="3200">
          <a:solidFill>
            <a:schemeClr val="tx2"/>
          </a:solidFill>
          <a:latin typeface="Times New Roman" pitchFamily="18" charset="0"/>
        </a:defRPr>
      </a:lvl3pPr>
      <a:lvl4pPr algn="ctr" rtl="0" eaLnBrk="0" fontAlgn="base" hangingPunct="0">
        <a:spcBef>
          <a:spcPct val="0"/>
        </a:spcBef>
        <a:spcAft>
          <a:spcPct val="0"/>
        </a:spcAft>
        <a:defRPr sz="3200">
          <a:solidFill>
            <a:schemeClr val="tx2"/>
          </a:solidFill>
          <a:latin typeface="Times New Roman" pitchFamily="18" charset="0"/>
        </a:defRPr>
      </a:lvl4pPr>
      <a:lvl5pPr algn="ctr" rtl="0" eaLnBrk="0" fontAlgn="base" hangingPunct="0">
        <a:spcBef>
          <a:spcPct val="0"/>
        </a:spcBef>
        <a:spcAft>
          <a:spcPct val="0"/>
        </a:spcAft>
        <a:defRPr sz="3200">
          <a:solidFill>
            <a:schemeClr val="tx2"/>
          </a:solidFill>
          <a:latin typeface="Times New Roman" pitchFamily="18" charset="0"/>
        </a:defRPr>
      </a:lvl5pPr>
      <a:lvl6pPr marL="457200" algn="ctr" rtl="0" eaLnBrk="0" fontAlgn="base" hangingPunct="0">
        <a:spcBef>
          <a:spcPct val="0"/>
        </a:spcBef>
        <a:spcAft>
          <a:spcPct val="0"/>
        </a:spcAft>
        <a:defRPr sz="3200">
          <a:solidFill>
            <a:schemeClr val="tx2"/>
          </a:solidFill>
          <a:latin typeface="Times New Roman" pitchFamily="18" charset="0"/>
        </a:defRPr>
      </a:lvl6pPr>
      <a:lvl7pPr marL="914400" algn="ctr" rtl="0" eaLnBrk="0" fontAlgn="base" hangingPunct="0">
        <a:spcBef>
          <a:spcPct val="0"/>
        </a:spcBef>
        <a:spcAft>
          <a:spcPct val="0"/>
        </a:spcAft>
        <a:defRPr sz="3200">
          <a:solidFill>
            <a:schemeClr val="tx2"/>
          </a:solidFill>
          <a:latin typeface="Times New Roman" pitchFamily="18" charset="0"/>
        </a:defRPr>
      </a:lvl7pPr>
      <a:lvl8pPr marL="1371600" algn="ctr" rtl="0" eaLnBrk="0" fontAlgn="base" hangingPunct="0">
        <a:spcBef>
          <a:spcPct val="0"/>
        </a:spcBef>
        <a:spcAft>
          <a:spcPct val="0"/>
        </a:spcAft>
        <a:defRPr sz="3200">
          <a:solidFill>
            <a:schemeClr val="tx2"/>
          </a:solidFill>
          <a:latin typeface="Times New Roman" pitchFamily="18" charset="0"/>
        </a:defRPr>
      </a:lvl8pPr>
      <a:lvl9pPr marL="1828800" algn="ctr" rtl="0" eaLnBrk="0" fontAlgn="base" hangingPunct="0">
        <a:spcBef>
          <a:spcPct val="0"/>
        </a:spcBef>
        <a:spcAft>
          <a:spcPct val="0"/>
        </a:spcAft>
        <a:defRPr sz="3200">
          <a:solidFill>
            <a:schemeClr val="tx2"/>
          </a:solidFill>
          <a:latin typeface="Times New Roman" pitchFamily="18" charset="0"/>
        </a:defRPr>
      </a:lvl9pPr>
    </p:titleStyle>
    <p:bodyStyle>
      <a:lvl1pPr algn="l" rtl="0" eaLnBrk="0" fontAlgn="base" hangingPunct="0">
        <a:spcBef>
          <a:spcPct val="20000"/>
        </a:spcBef>
        <a:spcAft>
          <a:spcPct val="0"/>
        </a:spcAft>
        <a:defRPr sz="1800">
          <a:solidFill>
            <a:schemeClr val="tx1">
              <a:lumMod val="85000"/>
              <a:lumOff val="15000"/>
            </a:schemeClr>
          </a:solidFill>
          <a:latin typeface="Arial Narrow" panose="020B0606020202030204" pitchFamily="34" charset="0"/>
          <a:ea typeface="+mn-ea"/>
          <a:cs typeface="+mn-cs"/>
        </a:defRPr>
      </a:lvl1pPr>
      <a:lvl2pPr marL="180975" indent="-180975" algn="l" rtl="0" eaLnBrk="0" fontAlgn="base" hangingPunct="0">
        <a:spcBef>
          <a:spcPct val="20000"/>
        </a:spcBef>
        <a:spcAft>
          <a:spcPct val="0"/>
        </a:spcAft>
        <a:buClr>
          <a:srgbClr val="C00000"/>
        </a:buClr>
        <a:buFont typeface="Wingdings" panose="05000000000000000000" pitchFamily="2" charset="2"/>
        <a:buChar char="§"/>
        <a:defRPr sz="1800">
          <a:solidFill>
            <a:schemeClr val="tx1">
              <a:lumMod val="85000"/>
              <a:lumOff val="15000"/>
            </a:schemeClr>
          </a:solidFill>
          <a:latin typeface="Arial Narrow" panose="020B0606020202030204" pitchFamily="34" charset="0"/>
        </a:defRPr>
      </a:lvl2pPr>
      <a:lvl3pPr marL="361950" indent="-180975" algn="l" rtl="0" eaLnBrk="0" fontAlgn="base" hangingPunct="0">
        <a:spcBef>
          <a:spcPct val="20000"/>
        </a:spcBef>
        <a:spcAft>
          <a:spcPct val="0"/>
        </a:spcAft>
        <a:buClr>
          <a:srgbClr val="C00000"/>
        </a:buClr>
        <a:buChar char="•"/>
        <a:defRPr sz="1800">
          <a:solidFill>
            <a:schemeClr val="tx1">
              <a:lumMod val="85000"/>
              <a:lumOff val="15000"/>
            </a:schemeClr>
          </a:solidFill>
          <a:latin typeface="Arial Narrow" panose="020B0606020202030204" pitchFamily="34" charset="0"/>
        </a:defRPr>
      </a:lvl3pPr>
      <a:lvl4pPr marL="534988" indent="-173038" algn="l" rtl="0" eaLnBrk="0" fontAlgn="base" hangingPunct="0">
        <a:spcBef>
          <a:spcPct val="20000"/>
        </a:spcBef>
        <a:spcAft>
          <a:spcPct val="0"/>
        </a:spcAft>
        <a:buClr>
          <a:srgbClr val="C00000"/>
        </a:buClr>
        <a:buChar char="–"/>
        <a:defRPr sz="1800">
          <a:solidFill>
            <a:schemeClr val="tx1">
              <a:lumMod val="85000"/>
              <a:lumOff val="15000"/>
            </a:schemeClr>
          </a:solidFill>
          <a:latin typeface="Arial Narrow" panose="020B0606020202030204" pitchFamily="34" charset="0"/>
        </a:defRPr>
      </a:lvl4pPr>
      <a:lvl5pPr marL="715963" indent="-180975" algn="l" rtl="0" eaLnBrk="0" fontAlgn="base" hangingPunct="0">
        <a:spcBef>
          <a:spcPct val="20000"/>
        </a:spcBef>
        <a:spcAft>
          <a:spcPct val="0"/>
        </a:spcAft>
        <a:buClr>
          <a:srgbClr val="C00000"/>
        </a:buClr>
        <a:buChar char="»"/>
        <a:defRPr sz="1800">
          <a:solidFill>
            <a:schemeClr val="tx1">
              <a:lumMod val="85000"/>
              <a:lumOff val="15000"/>
            </a:schemeClr>
          </a:solidFill>
          <a:latin typeface="Arial Narrow" panose="020B0606020202030204" pitchFamily="34" charset="0"/>
        </a:defRPr>
      </a:lvl5pPr>
      <a:lvl6pPr marL="2671763" indent="-228600" algn="l" rtl="0" eaLnBrk="0" fontAlgn="base" hangingPunct="0">
        <a:spcBef>
          <a:spcPct val="20000"/>
        </a:spcBef>
        <a:spcAft>
          <a:spcPct val="0"/>
        </a:spcAft>
        <a:buChar char="»"/>
        <a:defRPr sz="2200">
          <a:solidFill>
            <a:schemeClr val="tx1"/>
          </a:solidFill>
          <a:latin typeface="+mn-lt"/>
        </a:defRPr>
      </a:lvl6pPr>
      <a:lvl7pPr marL="3128963" indent="-228600" algn="l" rtl="0" eaLnBrk="0" fontAlgn="base" hangingPunct="0">
        <a:spcBef>
          <a:spcPct val="20000"/>
        </a:spcBef>
        <a:spcAft>
          <a:spcPct val="0"/>
        </a:spcAft>
        <a:buChar char="»"/>
        <a:defRPr sz="2200">
          <a:solidFill>
            <a:schemeClr val="tx1"/>
          </a:solidFill>
          <a:latin typeface="+mn-lt"/>
        </a:defRPr>
      </a:lvl7pPr>
      <a:lvl8pPr marL="3586163" indent="-228600" algn="l" rtl="0" eaLnBrk="0" fontAlgn="base" hangingPunct="0">
        <a:spcBef>
          <a:spcPct val="20000"/>
        </a:spcBef>
        <a:spcAft>
          <a:spcPct val="0"/>
        </a:spcAft>
        <a:buChar char="»"/>
        <a:defRPr sz="2200">
          <a:solidFill>
            <a:schemeClr val="tx1"/>
          </a:solidFill>
          <a:latin typeface="+mn-lt"/>
        </a:defRPr>
      </a:lvl8pPr>
      <a:lvl9pPr marL="4043363" indent="-228600" algn="l" rtl="0" eaLnBrk="0" fontAlgn="base" hangingPunct="0">
        <a:spcBef>
          <a:spcPct val="20000"/>
        </a:spcBef>
        <a:spcAft>
          <a:spcPct val="0"/>
        </a:spcAft>
        <a:buChar char="»"/>
        <a:defRPr sz="2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feld 4"/>
          <p:cNvSpPr txBox="1">
            <a:spLocks noChangeArrowheads="1"/>
          </p:cNvSpPr>
          <p:nvPr/>
        </p:nvSpPr>
        <p:spPr bwMode="auto">
          <a:xfrm>
            <a:off x="644525" y="4329113"/>
            <a:ext cx="5737225"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r>
              <a:rPr lang="de-DE" sz="1400" dirty="0" smtClean="0">
                <a:solidFill>
                  <a:schemeClr val="tx1"/>
                </a:solidFill>
                <a:latin typeface="Roboto" panose="02000000000000000000" pitchFamily="2" charset="0"/>
                <a:ea typeface="Roboto" panose="02000000000000000000" pitchFamily="2" charset="0"/>
              </a:rPr>
              <a:t>Agenda</a:t>
            </a:r>
            <a:endParaRPr lang="de-DE" sz="1400" dirty="0">
              <a:solidFill>
                <a:schemeClr val="tx1"/>
              </a:solidFill>
              <a:latin typeface="Roboto" panose="02000000000000000000" pitchFamily="2" charset="0"/>
              <a:ea typeface="Roboto" panose="02000000000000000000" pitchFamily="2" charset="0"/>
            </a:endParaRPr>
          </a:p>
          <a:p>
            <a:r>
              <a:rPr lang="de-DE" sz="1400" dirty="0" smtClean="0">
                <a:solidFill>
                  <a:schemeClr val="tx1"/>
                </a:solidFill>
                <a:latin typeface="Roboto" panose="02000000000000000000" pitchFamily="2" charset="0"/>
                <a:ea typeface="Roboto" panose="02000000000000000000" pitchFamily="2" charset="0"/>
              </a:rPr>
              <a:t>Frankfurt 15. Juli 2021</a:t>
            </a:r>
            <a:endParaRPr lang="de-DE" sz="1400" dirty="0">
              <a:solidFill>
                <a:schemeClr val="tx1"/>
              </a:solidFill>
              <a:latin typeface="Roboto" panose="02000000000000000000" pitchFamily="2" charset="0"/>
              <a:ea typeface="Roboto" panose="02000000000000000000" pitchFamily="2" charset="0"/>
            </a:endParaRPr>
          </a:p>
          <a:p>
            <a:pPr eaLnBrk="1" hangingPunct="1">
              <a:spcBef>
                <a:spcPct val="50000"/>
              </a:spcBef>
              <a:defRPr/>
            </a:pPr>
            <a:endParaRPr lang="de-DE" altLang="de-DE" sz="1800" noProof="1" smtClean="0">
              <a:solidFill>
                <a:schemeClr val="tx1"/>
              </a:solidFill>
              <a:latin typeface="Calibri" pitchFamily="34" charset="0"/>
            </a:endParaRPr>
          </a:p>
        </p:txBody>
      </p:sp>
      <p:sp>
        <p:nvSpPr>
          <p:cNvPr id="3076" name="Textfeld 1"/>
          <p:cNvSpPr txBox="1">
            <a:spLocks noChangeArrowheads="1"/>
          </p:cNvSpPr>
          <p:nvPr/>
        </p:nvSpPr>
        <p:spPr bwMode="auto">
          <a:xfrm>
            <a:off x="635000" y="2565400"/>
            <a:ext cx="6445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003399"/>
                </a:solidFill>
                <a:latin typeface="Arial" pitchFamily="34" charset="0"/>
              </a:defRPr>
            </a:lvl1pPr>
            <a:lvl2pPr marL="742950" indent="-285750" eaLnBrk="0" hangingPunct="0">
              <a:spcBef>
                <a:spcPct val="20000"/>
              </a:spcBef>
              <a:buFont typeface="Wingdings" pitchFamily="2" charset="2"/>
              <a:buChar char="§"/>
              <a:defRPr sz="2000">
                <a:solidFill>
                  <a:srgbClr val="003399"/>
                </a:solidFill>
                <a:latin typeface="Arial" pitchFamily="34" charset="0"/>
              </a:defRPr>
            </a:lvl2pPr>
            <a:lvl3pPr marL="1143000" indent="-228600" eaLnBrk="0" hangingPunct="0">
              <a:spcBef>
                <a:spcPct val="20000"/>
              </a:spcBef>
              <a:buChar char="•"/>
              <a:defRPr>
                <a:solidFill>
                  <a:srgbClr val="003399"/>
                </a:solidFill>
                <a:latin typeface="Arial" pitchFamily="34" charset="0"/>
              </a:defRPr>
            </a:lvl3pPr>
            <a:lvl4pPr marL="1600200" indent="-228600" eaLnBrk="0" hangingPunct="0">
              <a:spcBef>
                <a:spcPct val="20000"/>
              </a:spcBef>
              <a:buFont typeface="Symbol" pitchFamily="18" charset="2"/>
              <a:buChar char="-"/>
              <a:defRPr>
                <a:solidFill>
                  <a:srgbClr val="003399"/>
                </a:solidFill>
                <a:latin typeface="Arial" pitchFamily="34" charset="0"/>
              </a:defRPr>
            </a:lvl4pPr>
            <a:lvl5pPr marL="2057400" indent="-228600" eaLnBrk="0" hangingPunct="0">
              <a:spcBef>
                <a:spcPct val="20000"/>
              </a:spcBef>
              <a:buChar char="•"/>
              <a:defRPr>
                <a:solidFill>
                  <a:srgbClr val="003399"/>
                </a:solidFill>
                <a:latin typeface="Arial" pitchFamily="34" charset="0"/>
              </a:defRPr>
            </a:lvl5pPr>
            <a:lvl6pPr marL="2514600" indent="-228600" eaLnBrk="0" fontAlgn="base" hangingPunct="0">
              <a:spcBef>
                <a:spcPct val="20000"/>
              </a:spcBef>
              <a:spcAft>
                <a:spcPct val="0"/>
              </a:spcAft>
              <a:buChar char="•"/>
              <a:defRPr>
                <a:solidFill>
                  <a:srgbClr val="003399"/>
                </a:solidFill>
                <a:latin typeface="Arial" pitchFamily="34" charset="0"/>
              </a:defRPr>
            </a:lvl6pPr>
            <a:lvl7pPr marL="2971800" indent="-228600" eaLnBrk="0" fontAlgn="base" hangingPunct="0">
              <a:spcBef>
                <a:spcPct val="20000"/>
              </a:spcBef>
              <a:spcAft>
                <a:spcPct val="0"/>
              </a:spcAft>
              <a:buChar char="•"/>
              <a:defRPr>
                <a:solidFill>
                  <a:srgbClr val="003399"/>
                </a:solidFill>
                <a:latin typeface="Arial" pitchFamily="34" charset="0"/>
              </a:defRPr>
            </a:lvl7pPr>
            <a:lvl8pPr marL="3429000" indent="-228600" eaLnBrk="0" fontAlgn="base" hangingPunct="0">
              <a:spcBef>
                <a:spcPct val="20000"/>
              </a:spcBef>
              <a:spcAft>
                <a:spcPct val="0"/>
              </a:spcAft>
              <a:buChar char="•"/>
              <a:defRPr>
                <a:solidFill>
                  <a:srgbClr val="003399"/>
                </a:solidFill>
                <a:latin typeface="Arial" pitchFamily="34" charset="0"/>
              </a:defRPr>
            </a:lvl8pPr>
            <a:lvl9pPr marL="3886200" indent="-228600" eaLnBrk="0" fontAlgn="base" hangingPunct="0">
              <a:spcBef>
                <a:spcPct val="20000"/>
              </a:spcBef>
              <a:spcAft>
                <a:spcPct val="0"/>
              </a:spcAft>
              <a:buChar char="•"/>
              <a:defRPr>
                <a:solidFill>
                  <a:srgbClr val="003399"/>
                </a:solidFill>
                <a:latin typeface="Arial" pitchFamily="34" charset="0"/>
              </a:defRPr>
            </a:lvl9pPr>
          </a:lstStyle>
          <a:p>
            <a:pPr eaLnBrk="1" hangingPunct="1">
              <a:spcBef>
                <a:spcPct val="0"/>
              </a:spcBef>
            </a:pPr>
            <a:r>
              <a:rPr lang="de-DE" altLang="de-DE" sz="2800" dirty="0" smtClean="0">
                <a:latin typeface="Roboto" panose="02000000000000000000" pitchFamily="2" charset="0"/>
                <a:ea typeface="Roboto" panose="02000000000000000000" pitchFamily="2" charset="0"/>
              </a:rPr>
              <a:t>Austausch zu aktuellen Steuerthemen</a:t>
            </a:r>
            <a:endParaRPr lang="de-DE" altLang="de-DE" sz="28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467777211"/>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a:solidFill>
                  <a:srgbClr val="003399"/>
                </a:solidFill>
                <a:latin typeface="Roboto" panose="02000000000000000000" pitchFamily="2" charset="0"/>
                <a:ea typeface="Roboto" panose="02000000000000000000" pitchFamily="2" charset="0"/>
              </a:rPr>
              <a:t>Abzugsteuerentlastungsmodernisierungsgesetz – AbzStEntModG   </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10</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Allgemein</a:t>
            </a:r>
            <a:r>
              <a:rPr lang="de-DE" altLang="de-DE" sz="1800" dirty="0" smtClean="0">
                <a:solidFill>
                  <a:schemeClr val="tx1"/>
                </a:solidFill>
                <a:latin typeface="Roboto" panose="02000000000000000000" pitchFamily="2" charset="0"/>
                <a:ea typeface="Roboto" panose="02000000000000000000" pitchFamily="2" charset="0"/>
              </a:rPr>
              <a:t>  </a:t>
            </a:r>
            <a:endParaRPr lang="de-DE" altLang="de-DE" sz="1800" dirty="0">
              <a:solidFill>
                <a:schemeClr val="tx1"/>
              </a:solidFill>
              <a:latin typeface="Roboto" panose="02000000000000000000" pitchFamily="2" charset="0"/>
              <a:ea typeface="Roboto" panose="02000000000000000000" pitchFamily="2" charset="0"/>
            </a:endParaRPr>
          </a:p>
        </p:txBody>
      </p:sp>
      <p:sp>
        <p:nvSpPr>
          <p:cNvPr id="3" name="Textfeld 2"/>
          <p:cNvSpPr txBox="1"/>
          <p:nvPr/>
        </p:nvSpPr>
        <p:spPr>
          <a:xfrm>
            <a:off x="568151" y="1752035"/>
            <a:ext cx="7963941" cy="4801314"/>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Neuregelung zur Ausstellung von Steuerbescheinigungen </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Neues Meldeverfahren an das Bundeszentralamt für Steuern (zentrale Stelle)</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Keine Ausstellung von Steuerbescheinigungen an beschränkt steuerpflichtige Anleger </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Erweiterte Übermittlung von Informationen an das BZSt bei Abstandnahme vom Steuerabzug oder fehlender ausgestellter Steuerbescheinigung </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Steuerbescheinigung bzw. elektronische Bescheinigung muss mit einer Ordnungsnummer ausgestattet sein </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Erweiterte Angaben zu Hinterlegungsscheinen </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Zusammengefasste Mitteilung zur Bescheinigung und Abführung der </a:t>
            </a:r>
            <a:r>
              <a:rPr lang="de-DE" sz="1800" b="0" dirty="0" smtClean="0">
                <a:latin typeface="Roboto" panose="02000000000000000000" pitchFamily="2" charset="0"/>
                <a:ea typeface="Roboto" panose="02000000000000000000" pitchFamily="2" charset="0"/>
              </a:rPr>
              <a:t>Kapitalertragsteuer</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Erweiterte Angaben in der Statusbescheinigung von Investmentfonds (bereits umgesetzt zum 01.07.2021 siehe Fachinformation F14 v. 04.05.2021)</a:t>
            </a:r>
          </a:p>
          <a:p>
            <a:pPr marL="285750" indent="-285750">
              <a:buFont typeface="Wingdings" panose="05000000000000000000" pitchFamily="2" charset="2"/>
              <a:buChar char="§"/>
            </a:pPr>
            <a:endParaRPr lang="de-DE" sz="1800" b="0" dirty="0">
              <a:latin typeface="Arial Narrow" panose="020B0606020202030204" pitchFamily="34" charset="0"/>
            </a:endParaRPr>
          </a:p>
        </p:txBody>
      </p:sp>
    </p:spTree>
    <p:extLst>
      <p:ext uri="{BB962C8B-B14F-4D97-AF65-F5344CB8AC3E}">
        <p14:creationId xmlns:p14="http://schemas.microsoft.com/office/powerpoint/2010/main" val="152072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a:solidFill>
                  <a:srgbClr val="003399"/>
                </a:solidFill>
                <a:latin typeface="Roboto" panose="02000000000000000000" pitchFamily="2" charset="0"/>
                <a:ea typeface="Roboto" panose="02000000000000000000" pitchFamily="2" charset="0"/>
              </a:rPr>
              <a:t>Abzugsteuerentlastungsmodernisierungsgesetz – AbzStEntModG   </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11</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Fragen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47439" y="1844824"/>
            <a:ext cx="7984653" cy="3139321"/>
          </a:xfrm>
          <a:prstGeom prst="rect">
            <a:avLst/>
          </a:prstGeom>
          <a:noFill/>
        </p:spPr>
        <p:txBody>
          <a:bodyPr wrap="square" rtlCol="0">
            <a:spAutoFit/>
          </a:bodyPr>
          <a:lstStyle/>
          <a:p>
            <a:pPr marL="342900" lvl="0" indent="-342900">
              <a:spcAft>
                <a:spcPts val="0"/>
              </a:spcAft>
              <a:buFont typeface="Wingdings" panose="05000000000000000000" pitchFamily="2" charset="2"/>
              <a:buChar char="§"/>
            </a:pPr>
            <a:r>
              <a:rPr lang="de-DE" sz="1800" b="0" dirty="0" smtClean="0">
                <a:solidFill>
                  <a:srgbClr val="000000"/>
                </a:solidFill>
                <a:latin typeface="Roboto" panose="02000000000000000000" pitchFamily="2" charset="0"/>
                <a:ea typeface="Roboto" panose="02000000000000000000" pitchFamily="2" charset="0"/>
                <a:cs typeface="Times New Roman" panose="02020603050405020304" pitchFamily="18" charset="0"/>
              </a:rPr>
              <a:t>Haben Sie sich bereits mit den zukünftigen Anforderungen zum erweiterten Meldeverfahren auseinandergesetzt?</a:t>
            </a:r>
            <a:endParaRPr lang="de-DE" sz="1800" b="0" dirty="0">
              <a:solidFill>
                <a:srgbClr val="000000"/>
              </a:solidFill>
              <a:latin typeface="Roboto" panose="02000000000000000000" pitchFamily="2" charset="0"/>
              <a:ea typeface="Roboto" panose="02000000000000000000" pitchFamily="2" charset="0"/>
              <a:cs typeface="Times New Roman" panose="02020603050405020304" pitchFamily="18" charset="0"/>
            </a:endParaRPr>
          </a:p>
          <a:p>
            <a:pPr marL="342900" lvl="0" indent="-342900">
              <a:spcAft>
                <a:spcPts val="0"/>
              </a:spcAft>
              <a:buFont typeface="Wingdings" panose="05000000000000000000" pitchFamily="2" charset="2"/>
              <a:buChar char="§"/>
            </a:pPr>
            <a:r>
              <a:rPr lang="de-DE" sz="1800" b="0" dirty="0">
                <a:solidFill>
                  <a:srgbClr val="000000"/>
                </a:solidFill>
                <a:latin typeface="Roboto" panose="02000000000000000000" pitchFamily="2" charset="0"/>
                <a:ea typeface="Roboto" panose="02000000000000000000" pitchFamily="2" charset="0"/>
                <a:cs typeface="Times New Roman" panose="02020603050405020304" pitchFamily="18" charset="0"/>
              </a:rPr>
              <a:t>Erwarten die Teilnehmer auf Basis der gesetzlichen Anforderungen einen erweiterten Datenservice? </a:t>
            </a:r>
          </a:p>
          <a:p>
            <a:pPr marL="342900" lvl="0" indent="-342900">
              <a:spcAft>
                <a:spcPts val="0"/>
              </a:spcAft>
              <a:buFont typeface="Wingdings" panose="05000000000000000000" pitchFamily="2" charset="2"/>
              <a:buChar char="§"/>
            </a:pPr>
            <a:r>
              <a:rPr lang="de-DE" sz="1800" b="0" dirty="0">
                <a:solidFill>
                  <a:srgbClr val="000000"/>
                </a:solidFill>
                <a:latin typeface="Roboto" panose="02000000000000000000" pitchFamily="2" charset="0"/>
                <a:ea typeface="Roboto" panose="02000000000000000000" pitchFamily="2" charset="0"/>
                <a:cs typeface="Times New Roman" panose="02020603050405020304" pitchFamily="18" charset="0"/>
              </a:rPr>
              <a:t>Wenn ja, </a:t>
            </a:r>
            <a:r>
              <a:rPr lang="de-DE" sz="1800" b="0" dirty="0" smtClean="0">
                <a:solidFill>
                  <a:srgbClr val="000000"/>
                </a:solidFill>
                <a:latin typeface="Roboto" panose="02000000000000000000" pitchFamily="2" charset="0"/>
                <a:ea typeface="Roboto" panose="02000000000000000000" pitchFamily="2" charset="0"/>
                <a:cs typeface="Times New Roman" panose="02020603050405020304" pitchFamily="18" charset="0"/>
              </a:rPr>
              <a:t>zu welchen Themenblöcken stellen Sie sich erweiterte Datendienstleistungen vor? </a:t>
            </a:r>
          </a:p>
          <a:p>
            <a:pPr marL="342900" lvl="0" indent="-342900">
              <a:spcAft>
                <a:spcPts val="0"/>
              </a:spcAft>
              <a:buFont typeface="Wingdings" panose="05000000000000000000" pitchFamily="2" charset="2"/>
              <a:buChar char="§"/>
            </a:pPr>
            <a:r>
              <a:rPr lang="de-DE" sz="1800" b="0" dirty="0" smtClean="0">
                <a:solidFill>
                  <a:srgbClr val="000000"/>
                </a:solidFill>
                <a:latin typeface="Roboto" panose="02000000000000000000" pitchFamily="2" charset="0"/>
                <a:ea typeface="Roboto" panose="02000000000000000000" pitchFamily="2" charset="0"/>
                <a:cs typeface="Times New Roman" panose="02020603050405020304" pitchFamily="18" charset="0"/>
              </a:rPr>
              <a:t>Welche Art von Daten können Sie sich vorstellen (z.B.: Stammdaten, Ertragsdaten, Daten zu Kapitalmaßnahmen)?</a:t>
            </a:r>
          </a:p>
          <a:p>
            <a:pPr marL="342900" lvl="0" indent="-342900">
              <a:spcAft>
                <a:spcPts val="0"/>
              </a:spcAft>
              <a:buFont typeface="Wingdings" panose="05000000000000000000" pitchFamily="2" charset="2"/>
              <a:buChar char="§"/>
            </a:pPr>
            <a:r>
              <a:rPr lang="de-DE" sz="1800" b="0" dirty="0" smtClean="0">
                <a:solidFill>
                  <a:srgbClr val="000000"/>
                </a:solidFill>
                <a:latin typeface="Roboto" panose="02000000000000000000" pitchFamily="2" charset="0"/>
                <a:ea typeface="Roboto" panose="02000000000000000000" pitchFamily="2" charset="0"/>
                <a:cs typeface="Times New Roman" panose="02020603050405020304" pitchFamily="18" charset="0"/>
              </a:rPr>
              <a:t>Können Daten über Verknüpfungsfelder bereit gestellt werden?</a:t>
            </a:r>
          </a:p>
          <a:p>
            <a:pPr marL="342900" lvl="0" indent="-342900">
              <a:spcAft>
                <a:spcPts val="0"/>
              </a:spcAft>
              <a:buFont typeface="Wingdings" panose="05000000000000000000" pitchFamily="2" charset="2"/>
              <a:buChar char="§"/>
            </a:pPr>
            <a:r>
              <a:rPr lang="de-DE" sz="1800" b="0" dirty="0" smtClean="0">
                <a:solidFill>
                  <a:srgbClr val="000000"/>
                </a:solidFill>
                <a:latin typeface="Roboto" panose="02000000000000000000" pitchFamily="2" charset="0"/>
                <a:ea typeface="Roboto" panose="02000000000000000000" pitchFamily="2" charset="0"/>
                <a:cs typeface="Times New Roman" panose="02020603050405020304" pitchFamily="18" charset="0"/>
              </a:rPr>
              <a:t>Benötigen Sie historisierte Daten?</a:t>
            </a:r>
            <a:endParaRPr lang="de-DE" sz="1800" b="0" dirty="0">
              <a:solidFill>
                <a:srgbClr val="000000"/>
              </a:solidFill>
              <a:latin typeface="Roboto" panose="02000000000000000000" pitchFamily="2" charset="0"/>
              <a:ea typeface="Roboto" panose="02000000000000000000" pitchFamily="2" charset="0"/>
              <a:cs typeface="Times New Roman" panose="02020603050405020304" pitchFamily="18" charset="0"/>
            </a:endParaRPr>
          </a:p>
          <a:p>
            <a:pPr marL="342900" lvl="0" indent="-342900">
              <a:spcAft>
                <a:spcPts val="0"/>
              </a:spcAft>
              <a:buFont typeface="Wingdings" panose="05000000000000000000" pitchFamily="2" charset="2"/>
              <a:buChar char="§"/>
            </a:pPr>
            <a:r>
              <a:rPr lang="de-DE" sz="1800" b="0" dirty="0">
                <a:solidFill>
                  <a:srgbClr val="000000"/>
                </a:solidFill>
                <a:latin typeface="Roboto" panose="02000000000000000000" pitchFamily="2" charset="0"/>
                <a:ea typeface="Roboto" panose="02000000000000000000" pitchFamily="2" charset="0"/>
                <a:cs typeface="Times New Roman" panose="02020603050405020304" pitchFamily="18" charset="0"/>
              </a:rPr>
              <a:t>Beabsichtigen Sie ihr Reporting zu erweitern? </a:t>
            </a:r>
          </a:p>
        </p:txBody>
      </p:sp>
    </p:spTree>
    <p:extLst>
      <p:ext uri="{BB962C8B-B14F-4D97-AF65-F5344CB8AC3E}">
        <p14:creationId xmlns:p14="http://schemas.microsoft.com/office/powerpoint/2010/main" val="978780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a:solidFill>
                  <a:srgbClr val="003399"/>
                </a:solidFill>
                <a:latin typeface="Roboto" panose="02000000000000000000" pitchFamily="2" charset="0"/>
                <a:ea typeface="Roboto" panose="02000000000000000000" pitchFamily="2" charset="0"/>
              </a:rPr>
              <a:t>Abzugsteuerentlastungsmodernisierungsgesetz – AbzStEntModG   </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12</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Datenservice	-Protokoll- </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7" name="Textfeld 6"/>
          <p:cNvSpPr txBox="1"/>
          <p:nvPr/>
        </p:nvSpPr>
        <p:spPr>
          <a:xfrm>
            <a:off x="539551" y="1772816"/>
            <a:ext cx="7992541" cy="4247317"/>
          </a:xfrm>
          <a:prstGeom prst="rect">
            <a:avLst/>
          </a:prstGeom>
          <a:noFill/>
        </p:spPr>
        <p:txBody>
          <a:bodyPr wrap="square" rtlCol="0">
            <a:spAutoFit/>
          </a:bodyPr>
          <a:lstStyle/>
          <a:p>
            <a:endParaRPr lang="de-DE" sz="1200" dirty="0" smtClean="0">
              <a:latin typeface="Roboto" panose="02000000000000000000" pitchFamily="2" charset="0"/>
              <a:ea typeface="Roboto" panose="02000000000000000000" pitchFamily="2" charset="0"/>
            </a:endParaRPr>
          </a:p>
          <a:p>
            <a:r>
              <a:rPr lang="de-DE" sz="2000" dirty="0" smtClean="0">
                <a:latin typeface="Roboto" panose="02000000000000000000" pitchFamily="2" charset="0"/>
                <a:ea typeface="Roboto" panose="02000000000000000000" pitchFamily="2" charset="0"/>
              </a:rPr>
              <a:t>Ihre </a:t>
            </a:r>
            <a:r>
              <a:rPr lang="de-DE" sz="2000" dirty="0">
                <a:latin typeface="Roboto" panose="02000000000000000000" pitchFamily="2" charset="0"/>
                <a:ea typeface="Roboto" panose="02000000000000000000" pitchFamily="2" charset="0"/>
              </a:rPr>
              <a:t>Vorschläge/ Anregungen/ </a:t>
            </a:r>
            <a:r>
              <a:rPr lang="de-DE" sz="2000" dirty="0" smtClean="0">
                <a:latin typeface="Roboto" panose="02000000000000000000" pitchFamily="2" charset="0"/>
                <a:ea typeface="Roboto" panose="02000000000000000000" pitchFamily="2" charset="0"/>
              </a:rPr>
              <a:t>Bedürfnisse:</a:t>
            </a:r>
          </a:p>
          <a:p>
            <a:endParaRPr lang="de-DE" sz="2000" dirty="0">
              <a:latin typeface="Roboto" panose="02000000000000000000" pitchFamily="2" charset="0"/>
              <a:ea typeface="Roboto" panose="02000000000000000000" pitchFamily="2" charset="0"/>
            </a:endParaRPr>
          </a:p>
          <a:p>
            <a:r>
              <a:rPr lang="de-DE" sz="1800" dirty="0" smtClean="0">
                <a:latin typeface="Roboto" panose="02000000000000000000" pitchFamily="2" charset="0"/>
                <a:ea typeface="Roboto" panose="02000000000000000000" pitchFamily="2" charset="0"/>
              </a:rPr>
              <a:t>Protokoll:</a:t>
            </a:r>
            <a:endParaRPr lang="de-DE" sz="18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Aktuell können noch keine konkreten Anforderungen an WM definiert werden, da die Häuser erst am Anfang der Analyse stehen. </a:t>
            </a:r>
          </a:p>
          <a:p>
            <a:pPr marL="285750" indent="-285750">
              <a:buFont typeface="Arial" panose="020B0604020202020204" pitchFamily="34" charset="0"/>
              <a:buChar char="•"/>
            </a:pPr>
            <a:r>
              <a:rPr lang="de-DE" sz="1800" b="0" dirty="0">
                <a:latin typeface="Roboto" panose="02000000000000000000" pitchFamily="2" charset="0"/>
                <a:ea typeface="Roboto" panose="02000000000000000000" pitchFamily="2" charset="0"/>
              </a:rPr>
              <a:t>Offen ist, ob Hinterlegungsstellen oder Depotbanken die Meldepflichten in Bezug auf Hinterlegungsscheine wahrnehmen müssen</a:t>
            </a:r>
            <a:r>
              <a:rPr lang="de-DE" sz="1800" b="0" dirty="0" smtClean="0">
                <a:latin typeface="Roboto" panose="02000000000000000000" pitchFamily="2" charset="0"/>
                <a:ea typeface="Roboto" panose="02000000000000000000" pitchFamily="2" charset="0"/>
              </a:rPr>
              <a:t>.</a:t>
            </a: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Im Moment sind noch viele weitere Punkte offen in Bezug auf wer, was, wann und wie melden muss.</a:t>
            </a: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Im September ist das erste </a:t>
            </a:r>
            <a:r>
              <a:rPr lang="de-DE" sz="1800" b="0" dirty="0" smtClean="0">
                <a:latin typeface="Roboto" panose="02000000000000000000" pitchFamily="2" charset="0"/>
                <a:ea typeface="Roboto" panose="02000000000000000000" pitchFamily="2" charset="0"/>
              </a:rPr>
              <a:t>Treffen </a:t>
            </a:r>
            <a:r>
              <a:rPr lang="de-DE" sz="1800" b="0" dirty="0" smtClean="0">
                <a:latin typeface="Roboto" panose="02000000000000000000" pitchFamily="2" charset="0"/>
                <a:ea typeface="Roboto" panose="02000000000000000000" pitchFamily="2" charset="0"/>
              </a:rPr>
              <a:t>einer </a:t>
            </a:r>
            <a:r>
              <a:rPr lang="de-DE" sz="1800" b="0" dirty="0" smtClean="0">
                <a:latin typeface="Roboto" panose="02000000000000000000" pitchFamily="2" charset="0"/>
                <a:ea typeface="Roboto" panose="02000000000000000000" pitchFamily="2" charset="0"/>
              </a:rPr>
              <a:t>neuen</a:t>
            </a:r>
            <a:r>
              <a:rPr lang="de-DE" sz="1800" b="0" strike="sngStrike" dirty="0">
                <a:latin typeface="Roboto" panose="02000000000000000000" pitchFamily="2" charset="0"/>
                <a:ea typeface="Roboto" panose="02000000000000000000" pitchFamily="2" charset="0"/>
              </a:rPr>
              <a:t> </a:t>
            </a:r>
            <a:r>
              <a:rPr lang="de-DE" sz="1800" b="0" dirty="0" err="1" smtClean="0">
                <a:latin typeface="Roboto" panose="02000000000000000000" pitchFamily="2" charset="0"/>
                <a:ea typeface="Roboto" panose="02000000000000000000" pitchFamily="2" charset="0"/>
              </a:rPr>
              <a:t>BZSt</a:t>
            </a:r>
            <a:r>
              <a:rPr lang="de-DE" sz="1800" b="0" dirty="0" smtClean="0">
                <a:latin typeface="Roboto" panose="02000000000000000000" pitchFamily="2" charset="0"/>
                <a:ea typeface="Roboto" panose="02000000000000000000" pitchFamily="2" charset="0"/>
              </a:rPr>
              <a:t> </a:t>
            </a:r>
            <a:r>
              <a:rPr lang="de-DE" sz="1800" b="0" dirty="0" smtClean="0">
                <a:latin typeface="Roboto" panose="02000000000000000000" pitchFamily="2" charset="0"/>
                <a:ea typeface="Roboto" panose="02000000000000000000" pitchFamily="2" charset="0"/>
              </a:rPr>
              <a:t>User Group zur Thematik geplant.</a:t>
            </a: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Viele Anforderungen müssen institutsintern (ohne Unterstützung durch WM) umgesetzt werden.</a:t>
            </a:r>
          </a:p>
          <a:p>
            <a:endParaRPr lang="de-DE" sz="20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658599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smtClean="0">
                <a:solidFill>
                  <a:srgbClr val="003399"/>
                </a:solidFill>
                <a:latin typeface="Roboto" panose="02000000000000000000" pitchFamily="2" charset="0"/>
                <a:ea typeface="Roboto" panose="02000000000000000000" pitchFamily="2" charset="0"/>
              </a:rPr>
              <a:t>Gesetz zur Modernisierung des Körperschaftsteuerrechts   </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13</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Allgemein </a:t>
            </a:r>
            <a:r>
              <a:rPr lang="de-DE" altLang="de-DE" sz="1800" dirty="0" smtClean="0">
                <a:solidFill>
                  <a:schemeClr val="tx1"/>
                </a:solidFill>
                <a:latin typeface="Roboto" panose="02000000000000000000" pitchFamily="2" charset="0"/>
                <a:ea typeface="Roboto" panose="02000000000000000000" pitchFamily="2" charset="0"/>
              </a:rPr>
              <a:t>  </a:t>
            </a:r>
            <a:endParaRPr lang="de-DE" altLang="de-DE" sz="1800" dirty="0">
              <a:solidFill>
                <a:schemeClr val="tx1"/>
              </a:solidFill>
              <a:latin typeface="Roboto" panose="02000000000000000000" pitchFamily="2" charset="0"/>
              <a:ea typeface="Roboto" panose="02000000000000000000" pitchFamily="2" charset="0"/>
            </a:endParaRPr>
          </a:p>
        </p:txBody>
      </p:sp>
      <p:sp>
        <p:nvSpPr>
          <p:cNvPr id="3" name="Textfeld 2"/>
          <p:cNvSpPr txBox="1"/>
          <p:nvPr/>
        </p:nvSpPr>
        <p:spPr>
          <a:xfrm>
            <a:off x="539551" y="1844824"/>
            <a:ext cx="7992541" cy="4247317"/>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Option zur Ausübung des Besteuerungswahlrecht für Personengesellschaften</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Intransparentes Besteuerungssystem für  Kapitalgesellschaften kann auch bei bestimmten Personengesellschaften zur Anwendung kommen</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Anwendung ab 2022</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Aufsichtsrecht unverändert – Beibehaltung des Status PersGes</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Jährlicher Wechsel möglich</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Die Einkünfte aus der Beteiligung der Gesellschafter an einer Personengesellschaft mit Ausübung des Besteuerungswahlrecht als Kapitalgesellschaft unterliegen beim Anleger im Privatvermögen § 20 Abs. 1 Nr. 1 </a:t>
            </a:r>
            <a:r>
              <a:rPr lang="de-DE" sz="1800" b="0" dirty="0" smtClean="0">
                <a:latin typeface="Roboto" panose="02000000000000000000" pitchFamily="2" charset="0"/>
                <a:ea typeface="Roboto" panose="02000000000000000000" pitchFamily="2" charset="0"/>
              </a:rPr>
              <a:t>EStG.</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Die Einkünfte unterliegen grundsätzlich dem Kapitalertragsteuerabzug gemäß § 43 ff. </a:t>
            </a:r>
            <a:r>
              <a:rPr lang="de-DE" sz="1800" b="0" dirty="0" smtClean="0">
                <a:latin typeface="Roboto" panose="02000000000000000000" pitchFamily="2" charset="0"/>
                <a:ea typeface="Roboto" panose="02000000000000000000" pitchFamily="2" charset="0"/>
              </a:rPr>
              <a:t>EStG.</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Die </a:t>
            </a:r>
            <a:r>
              <a:rPr lang="de-DE" sz="1800" b="0" dirty="0">
                <a:latin typeface="Roboto" panose="02000000000000000000" pitchFamily="2" charset="0"/>
                <a:ea typeface="Roboto" panose="02000000000000000000" pitchFamily="2" charset="0"/>
              </a:rPr>
              <a:t>Führung eines steuerlichen Einlagekontos gemäß § 27 Abs. 1 Satz 1 KStG </a:t>
            </a:r>
            <a:r>
              <a:rPr lang="de-DE" sz="1800" b="0" dirty="0" smtClean="0">
                <a:latin typeface="Roboto" panose="02000000000000000000" pitchFamily="2" charset="0"/>
                <a:ea typeface="Roboto" panose="02000000000000000000" pitchFamily="2" charset="0"/>
              </a:rPr>
              <a:t>ist nicht zulässig.</a:t>
            </a:r>
            <a:endParaRPr lang="de-DE" sz="1800" b="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862956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smtClean="0">
                <a:solidFill>
                  <a:srgbClr val="003399"/>
                </a:solidFill>
                <a:latin typeface="Roboto" panose="02000000000000000000" pitchFamily="2" charset="0"/>
                <a:ea typeface="Roboto" panose="02000000000000000000" pitchFamily="2" charset="0"/>
              </a:rPr>
              <a:t>Gesetz </a:t>
            </a:r>
            <a:r>
              <a:rPr lang="de-DE" dirty="0">
                <a:solidFill>
                  <a:srgbClr val="003399"/>
                </a:solidFill>
                <a:latin typeface="Roboto" panose="02000000000000000000" pitchFamily="2" charset="0"/>
                <a:ea typeface="Roboto" panose="02000000000000000000" pitchFamily="2" charset="0"/>
              </a:rPr>
              <a:t>zur Modernisierung des Körperschaftsteuerrechts </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14</a:t>
            </a:fld>
            <a:endParaRPr lang="de-DE" altLang="de-DE" sz="1000" b="0" dirty="0">
              <a:solidFill>
                <a:srgbClr val="B2B2B2"/>
              </a:solidFill>
            </a:endParaRPr>
          </a:p>
        </p:txBody>
      </p:sp>
      <p:sp>
        <p:nvSpPr>
          <p:cNvPr id="6" name="Rechteck 5"/>
          <p:cNvSpPr/>
          <p:nvPr/>
        </p:nvSpPr>
        <p:spPr bwMode="gray">
          <a:xfrm>
            <a:off x="539552" y="10442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Fragen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71923" y="1844824"/>
            <a:ext cx="7272808" cy="2031325"/>
          </a:xfrm>
          <a:prstGeom prst="rect">
            <a:avLst/>
          </a:prstGeom>
          <a:noFill/>
        </p:spPr>
        <p:txBody>
          <a:bodyPr wrap="square" rtlCol="0">
            <a:spAutoFit/>
          </a:bodyPr>
          <a:lstStyle/>
          <a:p>
            <a:pPr marL="342900" lvl="0" indent="-342900">
              <a:spcAft>
                <a:spcPts val="0"/>
              </a:spcAft>
              <a:buFont typeface="Wingdings" panose="05000000000000000000" pitchFamily="2" charset="2"/>
              <a:buChar char="§"/>
            </a:pPr>
            <a:r>
              <a:rPr lang="de-DE" sz="1800" b="0" dirty="0">
                <a:latin typeface="Roboto" panose="02000000000000000000" pitchFamily="2" charset="0"/>
                <a:ea typeface="Roboto" panose="02000000000000000000" pitchFamily="2" charset="0"/>
                <a:cs typeface="Times New Roman" panose="02020603050405020304" pitchFamily="18" charset="0"/>
              </a:rPr>
              <a:t>Sehen Sie in diesem Umsetzungsgesetz konkrete Aufgaben in Ihren Häusern?</a:t>
            </a:r>
          </a:p>
          <a:p>
            <a:pPr marL="342900" lvl="0" indent="-342900">
              <a:spcAft>
                <a:spcPts val="0"/>
              </a:spcAft>
              <a:buFont typeface="Wingdings" panose="05000000000000000000" pitchFamily="2" charset="2"/>
              <a:buChar char="§"/>
            </a:pPr>
            <a:r>
              <a:rPr lang="de-DE" sz="1800" b="0" dirty="0">
                <a:latin typeface="Roboto" panose="02000000000000000000" pitchFamily="2" charset="0"/>
                <a:ea typeface="Roboto" panose="02000000000000000000" pitchFamily="2" charset="0"/>
                <a:cs typeface="Times New Roman" panose="02020603050405020304" pitchFamily="18" charset="0"/>
              </a:rPr>
              <a:t>Erwarten die Teilnehmer auf Basis der gesetzlichen Anforderungen einen erweiterten Datenservice? </a:t>
            </a:r>
          </a:p>
          <a:p>
            <a:pPr marL="342900" lvl="0" indent="-342900">
              <a:spcAft>
                <a:spcPts val="0"/>
              </a:spcAft>
              <a:buFont typeface="Wingdings" panose="05000000000000000000" pitchFamily="2" charset="2"/>
              <a:buChar char="§"/>
            </a:pPr>
            <a:r>
              <a:rPr lang="de-DE" sz="1800" b="0" dirty="0">
                <a:latin typeface="Roboto" panose="02000000000000000000" pitchFamily="2" charset="0"/>
                <a:ea typeface="Roboto" panose="02000000000000000000" pitchFamily="2" charset="0"/>
                <a:cs typeface="Times New Roman" panose="02020603050405020304" pitchFamily="18" charset="0"/>
              </a:rPr>
              <a:t>Wenn ja, wie könnte dieser Datenservice aussehen? </a:t>
            </a:r>
            <a:endParaRPr lang="de-DE" sz="1800" b="0" dirty="0" smtClean="0">
              <a:latin typeface="Roboto" panose="02000000000000000000" pitchFamily="2" charset="0"/>
              <a:ea typeface="Roboto" panose="02000000000000000000" pitchFamily="2" charset="0"/>
              <a:cs typeface="Times New Roman" panose="02020603050405020304" pitchFamily="18" charset="0"/>
            </a:endParaRPr>
          </a:p>
          <a:p>
            <a:pPr marL="342900" lvl="0" indent="-342900">
              <a:spcAft>
                <a:spcPts val="0"/>
              </a:spcAft>
              <a:buFont typeface="Wingdings" panose="05000000000000000000" pitchFamily="2" charset="2"/>
              <a:buChar char="§"/>
            </a:pPr>
            <a:r>
              <a:rPr lang="de-DE" sz="1800" b="0" dirty="0" smtClean="0">
                <a:latin typeface="Roboto" panose="02000000000000000000" pitchFamily="2" charset="0"/>
                <a:ea typeface="Roboto" panose="02000000000000000000" pitchFamily="2" charset="0"/>
                <a:cs typeface="Times New Roman" panose="02020603050405020304" pitchFamily="18" charset="0"/>
              </a:rPr>
              <a:t>Beabsichtigen Sie ihr Reporting zu erweitern? </a:t>
            </a:r>
            <a:endParaRPr lang="de-DE" sz="1800" b="0" dirty="0">
              <a:latin typeface="Roboto" panose="02000000000000000000" pitchFamily="2" charset="0"/>
              <a:ea typeface="Roboto" panose="02000000000000000000" pitchFamily="2" charset="0"/>
              <a:cs typeface="Times New Roman" panose="02020603050405020304" pitchFamily="18" charset="0"/>
            </a:endParaRPr>
          </a:p>
          <a:p>
            <a:pPr marL="285750" indent="-285750">
              <a:buFont typeface="Wingdings" panose="05000000000000000000" pitchFamily="2" charset="2"/>
              <a:buChar char="§"/>
            </a:pPr>
            <a:endParaRPr lang="de-DE" sz="1800" dirty="0" smtClean="0">
              <a:latin typeface="Arial Narrow" panose="020B0606020202030204" pitchFamily="34" charset="0"/>
            </a:endParaRPr>
          </a:p>
        </p:txBody>
      </p:sp>
    </p:spTree>
    <p:extLst>
      <p:ext uri="{BB962C8B-B14F-4D97-AF65-F5344CB8AC3E}">
        <p14:creationId xmlns:p14="http://schemas.microsoft.com/office/powerpoint/2010/main" val="612962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smtClean="0">
                <a:solidFill>
                  <a:srgbClr val="003399"/>
                </a:solidFill>
                <a:latin typeface="Roboto" panose="02000000000000000000" pitchFamily="2" charset="0"/>
                <a:ea typeface="Roboto" panose="02000000000000000000" pitchFamily="2" charset="0"/>
              </a:rPr>
              <a:t>Gesetz </a:t>
            </a:r>
            <a:r>
              <a:rPr lang="de-DE" dirty="0">
                <a:solidFill>
                  <a:srgbClr val="003399"/>
                </a:solidFill>
                <a:latin typeface="Roboto" panose="02000000000000000000" pitchFamily="2" charset="0"/>
                <a:ea typeface="Roboto" panose="02000000000000000000" pitchFamily="2" charset="0"/>
              </a:rPr>
              <a:t>zur Modernisierung des Körperschaftsteuerrechts  </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15</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a:latin typeface="Roboto" panose="02000000000000000000" pitchFamily="2" charset="0"/>
                <a:ea typeface="Roboto" panose="02000000000000000000" pitchFamily="2" charset="0"/>
              </a:rPr>
              <a:t>Datenservice	-Protokoll- </a:t>
            </a:r>
            <a:r>
              <a:rPr lang="de-DE" altLang="de-DE" sz="1800" dirty="0">
                <a:latin typeface="Arial Narrow" panose="020B0606020202030204" pitchFamily="34" charset="0"/>
              </a:rPr>
              <a:t> </a:t>
            </a:r>
          </a:p>
        </p:txBody>
      </p:sp>
      <p:sp>
        <p:nvSpPr>
          <p:cNvPr id="7" name="Textfeld 6"/>
          <p:cNvSpPr txBox="1"/>
          <p:nvPr/>
        </p:nvSpPr>
        <p:spPr>
          <a:xfrm>
            <a:off x="539551" y="1485553"/>
            <a:ext cx="7992541" cy="5201424"/>
          </a:xfrm>
          <a:prstGeom prst="rect">
            <a:avLst/>
          </a:prstGeom>
          <a:noFill/>
        </p:spPr>
        <p:txBody>
          <a:bodyPr wrap="square" rtlCol="0">
            <a:spAutoFit/>
          </a:bodyPr>
          <a:lstStyle/>
          <a:p>
            <a:r>
              <a:rPr lang="de-DE" sz="2000" dirty="0" smtClean="0">
                <a:latin typeface="Roboto" panose="02000000000000000000" pitchFamily="2" charset="0"/>
                <a:ea typeface="Roboto" panose="02000000000000000000" pitchFamily="2" charset="0"/>
              </a:rPr>
              <a:t>Ihre </a:t>
            </a:r>
            <a:r>
              <a:rPr lang="de-DE" sz="2000" dirty="0">
                <a:latin typeface="Roboto" panose="02000000000000000000" pitchFamily="2" charset="0"/>
                <a:ea typeface="Roboto" panose="02000000000000000000" pitchFamily="2" charset="0"/>
              </a:rPr>
              <a:t>Vorschläge/ Anregungen/ </a:t>
            </a:r>
            <a:r>
              <a:rPr lang="de-DE" sz="2000" dirty="0" smtClean="0">
                <a:latin typeface="Roboto" panose="02000000000000000000" pitchFamily="2" charset="0"/>
                <a:ea typeface="Roboto" panose="02000000000000000000" pitchFamily="2" charset="0"/>
              </a:rPr>
              <a:t>Bedürfnisse:</a:t>
            </a:r>
          </a:p>
          <a:p>
            <a:r>
              <a:rPr lang="de-DE" sz="1800" dirty="0" smtClean="0">
                <a:latin typeface="Roboto" panose="02000000000000000000" pitchFamily="2" charset="0"/>
                <a:ea typeface="Roboto" panose="02000000000000000000" pitchFamily="2" charset="0"/>
              </a:rPr>
              <a:t>Protokoll</a:t>
            </a:r>
            <a:r>
              <a:rPr lang="de-DE" sz="1800" dirty="0" smtClean="0">
                <a:latin typeface="Roboto" panose="02000000000000000000" pitchFamily="2" charset="0"/>
                <a:ea typeface="Roboto" panose="02000000000000000000" pitchFamily="2" charset="0"/>
              </a:rPr>
              <a:t>:</a:t>
            </a:r>
            <a:endParaRPr lang="de-DE" sz="1800" dirty="0">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Es ist fraglich, ob die </a:t>
            </a:r>
            <a:r>
              <a:rPr lang="de-DE" sz="1800" b="0" dirty="0">
                <a:latin typeface="Roboto" panose="02000000000000000000" pitchFamily="2" charset="0"/>
                <a:ea typeface="Roboto" panose="02000000000000000000" pitchFamily="2" charset="0"/>
              </a:rPr>
              <a:t>R</a:t>
            </a:r>
            <a:r>
              <a:rPr lang="de-DE" sz="1800" b="0" dirty="0" smtClean="0">
                <a:latin typeface="Roboto" panose="02000000000000000000" pitchFamily="2" charset="0"/>
                <a:ea typeface="Roboto" panose="02000000000000000000" pitchFamily="2" charset="0"/>
              </a:rPr>
              <a:t>egelungen auf das Steuerabzugsverfahren </a:t>
            </a:r>
            <a:r>
              <a:rPr lang="de-DE" sz="1800" b="0" dirty="0" smtClean="0">
                <a:latin typeface="Roboto" panose="02000000000000000000" pitchFamily="2" charset="0"/>
                <a:ea typeface="Roboto" panose="02000000000000000000" pitchFamily="2" charset="0"/>
              </a:rPr>
              <a:t>durchschlagen </a:t>
            </a:r>
            <a:r>
              <a:rPr lang="de-DE" sz="1800" b="0" dirty="0" smtClean="0">
                <a:latin typeface="Roboto" panose="02000000000000000000" pitchFamily="2" charset="0"/>
                <a:ea typeface="Roboto" panose="02000000000000000000" pitchFamily="2" charset="0"/>
              </a:rPr>
              <a:t>oder ob der Emittent die Steuern abführen muss.</a:t>
            </a:r>
          </a:p>
          <a:p>
            <a:pPr marL="342900" indent="-34290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Aufgrund fehlender Verbriefung der Gesellschaften wird aktuell keine Relevanz auf Bankebene erkannt.</a:t>
            </a:r>
          </a:p>
          <a:p>
            <a:pPr marL="342900" indent="-34290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Die Optierung zur Kapitalgesellschaft wird aktuell von den Teilnehmern nicht als „WM-Thema“ gesehen. </a:t>
            </a:r>
          </a:p>
          <a:p>
            <a:pPr marL="342900" indent="-34290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Ungeachtet der Optierung </a:t>
            </a:r>
            <a:r>
              <a:rPr lang="de-DE" sz="1800" b="0" dirty="0">
                <a:latin typeface="Roboto" panose="02000000000000000000" pitchFamily="2" charset="0"/>
                <a:ea typeface="Roboto" panose="02000000000000000000" pitchFamily="2" charset="0"/>
              </a:rPr>
              <a:t> </a:t>
            </a:r>
            <a:r>
              <a:rPr lang="de-DE" sz="1800" b="0" dirty="0" smtClean="0">
                <a:latin typeface="Roboto" panose="02000000000000000000" pitchFamily="2" charset="0"/>
                <a:ea typeface="Roboto" panose="02000000000000000000" pitchFamily="2" charset="0"/>
              </a:rPr>
              <a:t>zu einer </a:t>
            </a:r>
            <a:r>
              <a:rPr lang="de-DE" sz="1800" b="0" dirty="0" smtClean="0">
                <a:latin typeface="Roboto" panose="02000000000000000000" pitchFamily="2" charset="0"/>
                <a:ea typeface="Roboto" panose="02000000000000000000" pitchFamily="2" charset="0"/>
              </a:rPr>
              <a:t>Kapitalgesellschaft </a:t>
            </a:r>
            <a:r>
              <a:rPr lang="de-DE" sz="1800" b="0" dirty="0" smtClean="0">
                <a:latin typeface="Roboto" panose="02000000000000000000" pitchFamily="2" charset="0"/>
                <a:ea typeface="Roboto" panose="02000000000000000000" pitchFamily="2" charset="0"/>
              </a:rPr>
              <a:t>werden die Anteile bei Investmentfonds nicht bei der Ermittlung der Kapitalbeteiligungsquote berücksichtigt.</a:t>
            </a:r>
          </a:p>
          <a:p>
            <a:pPr marL="342900" indent="-34290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WM weist darauf hin, dass der Datenausweis bei Führung in den </a:t>
            </a:r>
            <a:r>
              <a:rPr lang="de-DE" sz="1800" b="0" dirty="0" smtClean="0">
                <a:latin typeface="Roboto" panose="02000000000000000000" pitchFamily="2" charset="0"/>
                <a:ea typeface="Roboto" panose="02000000000000000000" pitchFamily="2" charset="0"/>
              </a:rPr>
              <a:t>WM- </a:t>
            </a:r>
            <a:r>
              <a:rPr lang="de-DE" sz="1800" b="0" dirty="0" smtClean="0">
                <a:latin typeface="Roboto" panose="02000000000000000000" pitchFamily="2" charset="0"/>
                <a:ea typeface="Roboto" panose="02000000000000000000" pitchFamily="2" charset="0"/>
              </a:rPr>
              <a:t>Daten klärungsbedürftig ist.</a:t>
            </a:r>
          </a:p>
          <a:p>
            <a:pPr marL="342900" indent="-34290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Auf Depotbankebene könnte sich eine Auswirkung in der Depotführung von optierenden Personengesellschaften dahingehend ergeben, dass die Befreiung von der Kapitalertragsbesteuerung auf bestimmte Erträge auf Basis einer Freistellung qua Rechtsform (als Kapitalgesellschaft) oder weiterhin einer Freistellungserklärung erfolgen könnte.</a:t>
            </a:r>
          </a:p>
        </p:txBody>
      </p:sp>
    </p:spTree>
    <p:extLst>
      <p:ext uri="{BB962C8B-B14F-4D97-AF65-F5344CB8AC3E}">
        <p14:creationId xmlns:p14="http://schemas.microsoft.com/office/powerpoint/2010/main" val="3804000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smtClean="0">
                <a:solidFill>
                  <a:srgbClr val="003399"/>
                </a:solidFill>
                <a:latin typeface="Roboto" panose="02000000000000000000" pitchFamily="2" charset="0"/>
                <a:ea typeface="Roboto" panose="02000000000000000000" pitchFamily="2" charset="0"/>
              </a:rPr>
              <a:t>Fondsstandortgesetz - FoStoG  </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16</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Allgemein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58495" y="1666528"/>
            <a:ext cx="7973598" cy="4801314"/>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Verbesserung des </a:t>
            </a:r>
            <a:r>
              <a:rPr lang="de-DE" sz="1800" b="0" dirty="0">
                <a:latin typeface="Roboto" panose="02000000000000000000" pitchFamily="2" charset="0"/>
                <a:ea typeface="Roboto" panose="02000000000000000000" pitchFamily="2" charset="0"/>
              </a:rPr>
              <a:t>grenzüberschreitenden </a:t>
            </a:r>
            <a:r>
              <a:rPr lang="de-DE" sz="1800" b="0" dirty="0" smtClean="0">
                <a:latin typeface="Roboto" panose="02000000000000000000" pitchFamily="2" charset="0"/>
                <a:ea typeface="Roboto" panose="02000000000000000000" pitchFamily="2" charset="0"/>
              </a:rPr>
              <a:t>Vertriebs </a:t>
            </a:r>
            <a:r>
              <a:rPr lang="de-DE" sz="1800" b="0" dirty="0">
                <a:latin typeface="Roboto" panose="02000000000000000000" pitchFamily="2" charset="0"/>
                <a:ea typeface="Roboto" panose="02000000000000000000" pitchFamily="2" charset="0"/>
              </a:rPr>
              <a:t>von Investmentfonds durch einheitliche </a:t>
            </a:r>
            <a:r>
              <a:rPr lang="de-DE" sz="1800" b="0" dirty="0" smtClean="0">
                <a:latin typeface="Roboto" panose="02000000000000000000" pitchFamily="2" charset="0"/>
                <a:ea typeface="Roboto" panose="02000000000000000000" pitchFamily="2" charset="0"/>
              </a:rPr>
              <a:t>und vereinfachte Regelungen </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Weiterentwicklung des Fondsstandorts </a:t>
            </a:r>
            <a:r>
              <a:rPr lang="de-DE" sz="1800" b="0" dirty="0">
                <a:latin typeface="Roboto" panose="02000000000000000000" pitchFamily="2" charset="0"/>
                <a:ea typeface="Roboto" panose="02000000000000000000" pitchFamily="2" charset="0"/>
              </a:rPr>
              <a:t>Deutschland </a:t>
            </a:r>
            <a:r>
              <a:rPr lang="de-DE" sz="1800" b="0" dirty="0" smtClean="0">
                <a:latin typeface="Roboto" panose="02000000000000000000" pitchFamily="2" charset="0"/>
                <a:ea typeface="Roboto" panose="02000000000000000000" pitchFamily="2" charset="0"/>
              </a:rPr>
              <a:t>bei </a:t>
            </a:r>
            <a:r>
              <a:rPr lang="de-DE" sz="1800" b="0" dirty="0">
                <a:latin typeface="Roboto" panose="02000000000000000000" pitchFamily="2" charset="0"/>
                <a:ea typeface="Roboto" panose="02000000000000000000" pitchFamily="2" charset="0"/>
              </a:rPr>
              <a:t>gleichzeitiger Beibehaltung des vorhandenen </a:t>
            </a:r>
            <a:r>
              <a:rPr lang="de-DE" sz="1800" b="0" dirty="0" smtClean="0">
                <a:latin typeface="Roboto" panose="02000000000000000000" pitchFamily="2" charset="0"/>
                <a:ea typeface="Roboto" panose="02000000000000000000" pitchFamily="2" charset="0"/>
              </a:rPr>
              <a:t>Schutzniveaus</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Erweiterung der Palette der anzubietenden Beteiligungsformen</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Bürokratieabbau, </a:t>
            </a:r>
            <a:r>
              <a:rPr lang="de-DE" sz="1800" b="0" dirty="0" smtClean="0">
                <a:latin typeface="Roboto" panose="02000000000000000000" pitchFamily="2" charset="0"/>
                <a:ea typeface="Roboto" panose="02000000000000000000" pitchFamily="2" charset="0"/>
              </a:rPr>
              <a:t> Digitalisierung, Kostenersparnisse, Erweiterung von </a:t>
            </a:r>
            <a:r>
              <a:rPr lang="de-DE" sz="1800" b="0" dirty="0">
                <a:latin typeface="Roboto" panose="02000000000000000000" pitchFamily="2" charset="0"/>
                <a:ea typeface="Roboto" panose="02000000000000000000" pitchFamily="2" charset="0"/>
              </a:rPr>
              <a:t>Gestaltungsspielräumen für deutsche Fonds analog Fonds anderer Fondsstandorte </a:t>
            </a:r>
            <a:endParaRPr lang="de-DE" sz="1800" b="0" dirty="0" smtClean="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Einführung offener Infrastruktur-Investmentvermögen </a:t>
            </a:r>
            <a:r>
              <a:rPr lang="de-DE" sz="1800" b="0" dirty="0">
                <a:latin typeface="Roboto" panose="02000000000000000000" pitchFamily="2" charset="0"/>
                <a:ea typeface="Roboto" panose="02000000000000000000" pitchFamily="2" charset="0"/>
              </a:rPr>
              <a:t>und </a:t>
            </a:r>
            <a:r>
              <a:rPr lang="de-DE" sz="1800" b="0" dirty="0" smtClean="0">
                <a:latin typeface="Roboto" panose="02000000000000000000" pitchFamily="2" charset="0"/>
                <a:ea typeface="Roboto" panose="02000000000000000000" pitchFamily="2" charset="0"/>
              </a:rPr>
              <a:t>geschlossener </a:t>
            </a:r>
            <a:r>
              <a:rPr lang="de-DE" sz="1800" b="0" dirty="0">
                <a:latin typeface="Roboto" panose="02000000000000000000" pitchFamily="2" charset="0"/>
                <a:ea typeface="Roboto" panose="02000000000000000000" pitchFamily="2" charset="0"/>
              </a:rPr>
              <a:t>Master-Feeder-Konstruktionen </a:t>
            </a:r>
            <a:endParaRPr lang="de-DE" sz="1800" b="0" dirty="0" smtClean="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Neue eigenständige </a:t>
            </a:r>
            <a:r>
              <a:rPr lang="de-DE" sz="1800" b="0" dirty="0">
                <a:latin typeface="Roboto" panose="02000000000000000000" pitchFamily="2" charset="0"/>
                <a:ea typeface="Roboto" panose="02000000000000000000" pitchFamily="2" charset="0"/>
              </a:rPr>
              <a:t>Fondskategorie für Entwicklungsförderungsfonds sog. EF-Fonds im KAGB aufgenommen </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Wesentliches </a:t>
            </a:r>
            <a:r>
              <a:rPr lang="de-DE" sz="1800" b="0" dirty="0" smtClean="0">
                <a:latin typeface="Roboto" panose="02000000000000000000" pitchFamily="2" charset="0"/>
                <a:ea typeface="Roboto" panose="02000000000000000000" pitchFamily="2" charset="0"/>
              </a:rPr>
              <a:t>Merkmal </a:t>
            </a:r>
            <a:r>
              <a:rPr lang="de-DE" sz="1800" b="0" dirty="0">
                <a:latin typeface="Roboto" panose="02000000000000000000" pitchFamily="2" charset="0"/>
                <a:ea typeface="Roboto" panose="02000000000000000000" pitchFamily="2" charset="0"/>
              </a:rPr>
              <a:t>ist der besondere entwicklungs- und </a:t>
            </a:r>
            <a:r>
              <a:rPr lang="de-DE" sz="1800" b="0" dirty="0" smtClean="0">
                <a:latin typeface="Roboto" panose="02000000000000000000" pitchFamily="2" charset="0"/>
                <a:ea typeface="Roboto" panose="02000000000000000000" pitchFamily="2" charset="0"/>
              </a:rPr>
              <a:t>klima-politische </a:t>
            </a:r>
            <a:r>
              <a:rPr lang="de-DE" sz="1800" b="0" dirty="0">
                <a:latin typeface="Roboto" panose="02000000000000000000" pitchFamily="2" charset="0"/>
                <a:ea typeface="Roboto" panose="02000000000000000000" pitchFamily="2" charset="0"/>
              </a:rPr>
              <a:t>Förderzweck von </a:t>
            </a:r>
            <a:r>
              <a:rPr lang="de-DE" sz="1800" b="0" dirty="0" smtClean="0">
                <a:latin typeface="Roboto" panose="02000000000000000000" pitchFamily="2" charset="0"/>
                <a:ea typeface="Roboto" panose="02000000000000000000" pitchFamily="2" charset="0"/>
              </a:rPr>
              <a:t>EF-Fonds</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Der Katalog der zulässigen Vermögensgegenstände in § 26 Nummer 4 InvStG wird um Kryptowerte ergänzt</a:t>
            </a:r>
            <a:endParaRPr lang="de-DE" sz="1800" b="0" dirty="0" smtClean="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Die Neuregelung ist ab 02.08.2021 </a:t>
            </a:r>
            <a:r>
              <a:rPr lang="de-DE" sz="1800" b="0" dirty="0" smtClean="0">
                <a:latin typeface="Roboto" panose="02000000000000000000" pitchFamily="2" charset="0"/>
                <a:ea typeface="Roboto" panose="02000000000000000000" pitchFamily="2" charset="0"/>
              </a:rPr>
              <a:t>anwendbar</a:t>
            </a:r>
          </a:p>
        </p:txBody>
      </p:sp>
    </p:spTree>
    <p:extLst>
      <p:ext uri="{BB962C8B-B14F-4D97-AF65-F5344CB8AC3E}">
        <p14:creationId xmlns:p14="http://schemas.microsoft.com/office/powerpoint/2010/main" val="125165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smtClean="0">
                <a:solidFill>
                  <a:srgbClr val="003399"/>
                </a:solidFill>
                <a:latin typeface="Roboto" panose="02000000000000000000" pitchFamily="2" charset="0"/>
                <a:ea typeface="Roboto" panose="02000000000000000000" pitchFamily="2" charset="0"/>
              </a:rPr>
              <a:t>Fondsstandortgesetz - FoStoG  </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17</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Fragen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611560" y="1772816"/>
            <a:ext cx="7272808" cy="2308324"/>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Sehen Sie in diesem Umsetzungsgesetz konkrete Aufgaben in Ihren Häusern?</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Erwarten die Teilnehmer auf Basis der gesetzlichen Anforderungen einen erweiterten Datenservice? </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Wenn ja, wie könnte dieser Datenservice aussehen? </a:t>
            </a:r>
            <a:endParaRPr lang="de-DE" sz="1800" b="0" dirty="0" smtClean="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Beabsichtigen Sie ihr Reporting zu erweitern? </a:t>
            </a:r>
          </a:p>
          <a:p>
            <a:pPr marL="285750" indent="-285750">
              <a:buFont typeface="Wingdings" panose="05000000000000000000" pitchFamily="2" charset="2"/>
              <a:buChar char="§"/>
            </a:pPr>
            <a:endParaRPr lang="de-DE" sz="1800" b="0" dirty="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endParaRPr lang="de-DE" sz="1800" b="0" dirty="0" smtClean="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770330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smtClean="0">
                <a:solidFill>
                  <a:srgbClr val="003399"/>
                </a:solidFill>
                <a:latin typeface="Roboto" panose="02000000000000000000" pitchFamily="2" charset="0"/>
                <a:ea typeface="Roboto" panose="02000000000000000000" pitchFamily="2" charset="0"/>
              </a:rPr>
              <a:t>Fondsstandortgesetz - FoStoG  </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18</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a:latin typeface="Roboto" panose="02000000000000000000" pitchFamily="2" charset="0"/>
                <a:ea typeface="Roboto" panose="02000000000000000000" pitchFamily="2" charset="0"/>
              </a:rPr>
              <a:t>Datenservice	-Protokoll- </a:t>
            </a:r>
            <a:r>
              <a:rPr lang="de-DE" altLang="de-DE" sz="1800" dirty="0">
                <a:latin typeface="Arial Narrow" panose="020B0606020202030204" pitchFamily="34" charset="0"/>
              </a:rPr>
              <a:t> </a:t>
            </a:r>
          </a:p>
        </p:txBody>
      </p:sp>
      <p:sp>
        <p:nvSpPr>
          <p:cNvPr id="7" name="Textfeld 6"/>
          <p:cNvSpPr txBox="1"/>
          <p:nvPr/>
        </p:nvSpPr>
        <p:spPr>
          <a:xfrm>
            <a:off x="611559" y="1758319"/>
            <a:ext cx="7920533" cy="2092881"/>
          </a:xfrm>
          <a:prstGeom prst="rect">
            <a:avLst/>
          </a:prstGeom>
          <a:noFill/>
        </p:spPr>
        <p:txBody>
          <a:bodyPr wrap="square" rtlCol="0">
            <a:spAutoFit/>
          </a:bodyPr>
          <a:lstStyle/>
          <a:p>
            <a:r>
              <a:rPr lang="de-DE" sz="2000" dirty="0" smtClean="0">
                <a:latin typeface="Roboto" panose="02000000000000000000" pitchFamily="2" charset="0"/>
                <a:ea typeface="Roboto" panose="02000000000000000000" pitchFamily="2" charset="0"/>
              </a:rPr>
              <a:t>Ihre </a:t>
            </a:r>
            <a:r>
              <a:rPr lang="de-DE" sz="2000" dirty="0">
                <a:latin typeface="Roboto" panose="02000000000000000000" pitchFamily="2" charset="0"/>
                <a:ea typeface="Roboto" panose="02000000000000000000" pitchFamily="2" charset="0"/>
              </a:rPr>
              <a:t>Vorschläge/ Anregungen/ </a:t>
            </a:r>
            <a:r>
              <a:rPr lang="de-DE" sz="2000" dirty="0" smtClean="0">
                <a:latin typeface="Roboto" panose="02000000000000000000" pitchFamily="2" charset="0"/>
                <a:ea typeface="Roboto" panose="02000000000000000000" pitchFamily="2" charset="0"/>
              </a:rPr>
              <a:t>Bedürfnisse:</a:t>
            </a:r>
          </a:p>
          <a:p>
            <a:endParaRPr lang="de-DE" sz="1800" dirty="0" smtClean="0">
              <a:latin typeface="Roboto" panose="02000000000000000000" pitchFamily="2" charset="0"/>
              <a:ea typeface="Roboto" panose="02000000000000000000" pitchFamily="2" charset="0"/>
            </a:endParaRPr>
          </a:p>
          <a:p>
            <a:r>
              <a:rPr lang="de-DE" sz="1800" dirty="0" smtClean="0">
                <a:latin typeface="Roboto" panose="02000000000000000000" pitchFamily="2" charset="0"/>
                <a:ea typeface="Roboto" panose="02000000000000000000" pitchFamily="2" charset="0"/>
              </a:rPr>
              <a:t>Protokoll:</a:t>
            </a:r>
            <a:endParaRPr lang="de-DE" sz="18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Keine Anmerkungen der Teilnehmer </a:t>
            </a:r>
          </a:p>
          <a:p>
            <a:r>
              <a:rPr lang="de-DE" sz="1800" b="0" dirty="0" smtClean="0">
                <a:latin typeface="Roboto" panose="02000000000000000000" pitchFamily="2" charset="0"/>
                <a:ea typeface="Roboto" panose="02000000000000000000" pitchFamily="2" charset="0"/>
              </a:rPr>
              <a:t>     (Die fondsspezifischen Themen werden in einer separaten Veranstaltung</a:t>
            </a:r>
          </a:p>
          <a:p>
            <a:r>
              <a:rPr lang="de-DE" sz="1800" b="0" dirty="0">
                <a:latin typeface="Roboto" panose="02000000000000000000" pitchFamily="2" charset="0"/>
                <a:ea typeface="Roboto" panose="02000000000000000000" pitchFamily="2" charset="0"/>
              </a:rPr>
              <a:t> </a:t>
            </a:r>
            <a:r>
              <a:rPr lang="de-DE" sz="1800" b="0" dirty="0" smtClean="0">
                <a:latin typeface="Roboto" panose="02000000000000000000" pitchFamily="2" charset="0"/>
                <a:ea typeface="Roboto" panose="02000000000000000000" pitchFamily="2" charset="0"/>
              </a:rPr>
              <a:t>    für </a:t>
            </a:r>
            <a:r>
              <a:rPr lang="de-DE" sz="1800" b="0" dirty="0" err="1" smtClean="0">
                <a:latin typeface="Roboto" panose="02000000000000000000" pitchFamily="2" charset="0"/>
                <a:ea typeface="Roboto" panose="02000000000000000000" pitchFamily="2" charset="0"/>
              </a:rPr>
              <a:t>KVGen</a:t>
            </a:r>
            <a:r>
              <a:rPr lang="de-DE" sz="1800" b="0" dirty="0" smtClean="0">
                <a:latin typeface="Roboto" panose="02000000000000000000" pitchFamily="2" charset="0"/>
                <a:ea typeface="Roboto" panose="02000000000000000000" pitchFamily="2" charset="0"/>
              </a:rPr>
              <a:t> erneut  aufgenommen.)</a:t>
            </a:r>
          </a:p>
          <a:p>
            <a:endParaRPr lang="de-DE" sz="20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740034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smtClean="0">
                <a:solidFill>
                  <a:srgbClr val="003399"/>
                </a:solidFill>
                <a:latin typeface="Roboto" panose="02000000000000000000" pitchFamily="2" charset="0"/>
                <a:ea typeface="Roboto" panose="02000000000000000000" pitchFamily="2" charset="0"/>
              </a:rPr>
              <a:t>Steueroasen-Abwehrgesetz - StAbwG  </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19</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Allgemein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39551" y="1684497"/>
            <a:ext cx="7992541" cy="4247317"/>
          </a:xfrm>
          <a:prstGeom prst="rect">
            <a:avLst/>
          </a:prstGeom>
          <a:noFill/>
        </p:spPr>
        <p:txBody>
          <a:bodyPr wrap="square" rtlCol="0">
            <a:spAutoFit/>
          </a:bodyPr>
          <a:lstStyle/>
          <a:p>
            <a:pPr marL="285750" lvl="0" indent="-285750" eaLnBrk="1" fontAlgn="auto" hangingPunct="1">
              <a:spcBef>
                <a:spcPts val="0"/>
              </a:spcBef>
              <a:spcAft>
                <a:spcPts val="0"/>
              </a:spcAft>
              <a:buFont typeface="Wingdings" panose="05000000000000000000" pitchFamily="2" charset="2"/>
              <a:buChar char="§"/>
            </a:pPr>
            <a:r>
              <a:rPr lang="de-DE" sz="1800" b="0" dirty="0">
                <a:solidFill>
                  <a:prstClr val="black"/>
                </a:solidFill>
                <a:latin typeface="Roboto" panose="02000000000000000000" pitchFamily="2" charset="0"/>
                <a:ea typeface="Roboto" panose="02000000000000000000" pitchFamily="2" charset="0"/>
              </a:rPr>
              <a:t>Am 10. Juni 2021 hat der Bundestag das „Gesetz zur Abwehr von Steuervermeidung und unfairem Steuerwettbewerb und zur Änderung weiterer Gesetze“ (StAbwG) beschlossen. </a:t>
            </a:r>
          </a:p>
          <a:p>
            <a:pPr marL="285750" lvl="0" indent="-285750" eaLnBrk="1" fontAlgn="auto" hangingPunct="1">
              <a:spcBef>
                <a:spcPts val="0"/>
              </a:spcBef>
              <a:spcAft>
                <a:spcPts val="0"/>
              </a:spcAft>
              <a:buFont typeface="Wingdings" panose="05000000000000000000" pitchFamily="2" charset="2"/>
              <a:buChar char="§"/>
            </a:pPr>
            <a:r>
              <a:rPr lang="de-DE" sz="1800" b="0" dirty="0">
                <a:solidFill>
                  <a:prstClr val="black"/>
                </a:solidFill>
                <a:latin typeface="Roboto" panose="02000000000000000000" pitchFamily="2" charset="0"/>
                <a:ea typeface="Roboto" panose="02000000000000000000" pitchFamily="2" charset="0"/>
              </a:rPr>
              <a:t>Die Bundesregierung möchte damit gegen Steuerhinterziehung, Steuervermeidung und unfairen Steuerwettbewerb durch Steueroasen vorgehen. </a:t>
            </a:r>
          </a:p>
          <a:p>
            <a:pPr marL="285750" lvl="0" indent="-285750" eaLnBrk="1" fontAlgn="auto" hangingPunct="1">
              <a:spcBef>
                <a:spcPts val="0"/>
              </a:spcBef>
              <a:spcAft>
                <a:spcPts val="0"/>
              </a:spcAft>
              <a:buFont typeface="Wingdings" panose="05000000000000000000" pitchFamily="2" charset="2"/>
              <a:buChar char="§"/>
            </a:pPr>
            <a:r>
              <a:rPr lang="de-DE" sz="1800" b="0" dirty="0">
                <a:solidFill>
                  <a:prstClr val="black"/>
                </a:solidFill>
                <a:latin typeface="Roboto" panose="02000000000000000000" pitchFamily="2" charset="0"/>
                <a:ea typeface="Roboto" panose="02000000000000000000" pitchFamily="2" charset="0"/>
              </a:rPr>
              <a:t>Unterhält ein Steuerpflichtiger Geschäftsbeziehungen oder Beteiligungsverhältnisse in oder mit Bezug zu einem nicht kooperativen Steuerhoheitsgebiet (gemessen an der jeweils aktuellen EU-Blacklist), reichen die steuerlichen Restriktionen von</a:t>
            </a:r>
          </a:p>
          <a:p>
            <a:pPr marL="742950" lvl="1" indent="-285750" eaLnBrk="1" fontAlgn="auto" hangingPunct="1">
              <a:spcBef>
                <a:spcPts val="0"/>
              </a:spcBef>
              <a:spcAft>
                <a:spcPts val="0"/>
              </a:spcAft>
              <a:buFont typeface="Arial" panose="020B0604020202020204" pitchFamily="34" charset="0"/>
              <a:buChar char="•"/>
            </a:pPr>
            <a:r>
              <a:rPr lang="de-DE" sz="1800" b="0" dirty="0">
                <a:solidFill>
                  <a:prstClr val="black"/>
                </a:solidFill>
                <a:latin typeface="Roboto" panose="02000000000000000000" pitchFamily="2" charset="0"/>
                <a:ea typeface="Roboto" panose="02000000000000000000" pitchFamily="2" charset="0"/>
              </a:rPr>
              <a:t>Werbungskosten- bzw. Betriebsausgabenabzugsverboten (§ 8 StAbwG-E),</a:t>
            </a:r>
          </a:p>
          <a:p>
            <a:pPr marL="742950" lvl="1" indent="-285750" eaLnBrk="1" fontAlgn="auto" hangingPunct="1">
              <a:spcBef>
                <a:spcPts val="0"/>
              </a:spcBef>
              <a:spcAft>
                <a:spcPts val="0"/>
              </a:spcAft>
              <a:buFont typeface="Arial" panose="020B0604020202020204" pitchFamily="34" charset="0"/>
              <a:buChar char="•"/>
            </a:pPr>
            <a:r>
              <a:rPr lang="de-DE" sz="1800" b="0" dirty="0">
                <a:solidFill>
                  <a:prstClr val="black"/>
                </a:solidFill>
                <a:latin typeface="Roboto" panose="02000000000000000000" pitchFamily="2" charset="0"/>
                <a:ea typeface="Roboto" panose="02000000000000000000" pitchFamily="2" charset="0"/>
              </a:rPr>
              <a:t>einer verschärften Hinzurechnungsbesteuerung (§ 9 StAbwG-E)</a:t>
            </a:r>
          </a:p>
          <a:p>
            <a:pPr marL="742950" lvl="1" indent="-285750" eaLnBrk="1" fontAlgn="auto" hangingPunct="1">
              <a:spcBef>
                <a:spcPts val="0"/>
              </a:spcBef>
              <a:spcAft>
                <a:spcPts val="0"/>
              </a:spcAft>
              <a:buFont typeface="Arial" panose="020B0604020202020204" pitchFamily="34" charset="0"/>
              <a:buChar char="•"/>
            </a:pPr>
            <a:r>
              <a:rPr lang="de-DE" sz="1800" b="0" dirty="0">
                <a:solidFill>
                  <a:prstClr val="black"/>
                </a:solidFill>
                <a:latin typeface="Roboto" panose="02000000000000000000" pitchFamily="2" charset="0"/>
                <a:ea typeface="Roboto" panose="02000000000000000000" pitchFamily="2" charset="0"/>
              </a:rPr>
              <a:t>d</a:t>
            </a:r>
            <a:r>
              <a:rPr lang="de-DE" sz="1800" b="0" dirty="0" smtClean="0">
                <a:solidFill>
                  <a:prstClr val="black"/>
                </a:solidFill>
                <a:latin typeface="Roboto" panose="02000000000000000000" pitchFamily="2" charset="0"/>
                <a:ea typeface="Roboto" panose="02000000000000000000" pitchFamily="2" charset="0"/>
              </a:rPr>
              <a:t>er Versagung </a:t>
            </a:r>
            <a:r>
              <a:rPr lang="de-DE" sz="1800" b="0" dirty="0">
                <a:solidFill>
                  <a:prstClr val="black"/>
                </a:solidFill>
                <a:latin typeface="Roboto" panose="02000000000000000000" pitchFamily="2" charset="0"/>
                <a:ea typeface="Roboto" panose="02000000000000000000" pitchFamily="2" charset="0"/>
              </a:rPr>
              <a:t>von Quellensteuererstattungen (§ 10 StAbwG-E)</a:t>
            </a:r>
          </a:p>
          <a:p>
            <a:pPr marL="742950" lvl="1" indent="-285750" eaLnBrk="1" fontAlgn="auto" hangingPunct="1">
              <a:spcBef>
                <a:spcPts val="0"/>
              </a:spcBef>
              <a:spcAft>
                <a:spcPts val="0"/>
              </a:spcAft>
              <a:buFont typeface="Arial" panose="020B0604020202020204" pitchFamily="34" charset="0"/>
              <a:buChar char="•"/>
            </a:pPr>
            <a:r>
              <a:rPr lang="de-DE" sz="1800" b="0" dirty="0" smtClean="0">
                <a:solidFill>
                  <a:prstClr val="black"/>
                </a:solidFill>
                <a:latin typeface="Roboto" panose="02000000000000000000" pitchFamily="2" charset="0"/>
                <a:ea typeface="Roboto" panose="02000000000000000000" pitchFamily="2" charset="0"/>
              </a:rPr>
              <a:t>bis zur </a:t>
            </a:r>
            <a:r>
              <a:rPr lang="de-DE" sz="1800" b="0" dirty="0">
                <a:solidFill>
                  <a:prstClr val="black"/>
                </a:solidFill>
                <a:latin typeface="Roboto" panose="02000000000000000000" pitchFamily="2" charset="0"/>
                <a:ea typeface="Roboto" panose="02000000000000000000" pitchFamily="2" charset="0"/>
              </a:rPr>
              <a:t>Versagung von Steuerbefreiungen (§ 11 StAbwG-E</a:t>
            </a:r>
            <a:r>
              <a:rPr lang="de-DE" sz="1800" b="0" dirty="0" smtClean="0">
                <a:solidFill>
                  <a:prstClr val="black"/>
                </a:solidFill>
                <a:latin typeface="Roboto" panose="02000000000000000000" pitchFamily="2" charset="0"/>
                <a:ea typeface="Roboto" panose="02000000000000000000" pitchFamily="2" charset="0"/>
              </a:rPr>
              <a:t>)</a:t>
            </a:r>
            <a:endParaRPr lang="de-DE" sz="1800" b="0" dirty="0">
              <a:solidFill>
                <a:prstClr val="black"/>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695320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smtClean="0">
                <a:solidFill>
                  <a:srgbClr val="003399"/>
                </a:solidFill>
                <a:latin typeface="Roboto" panose="02000000000000000000" pitchFamily="2" charset="0"/>
                <a:ea typeface="Roboto" panose="02000000000000000000" pitchFamily="2" charset="0"/>
              </a:rPr>
              <a:t>Agenda </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2</a:t>
            </a:fld>
            <a:endParaRPr lang="de-DE" altLang="de-DE" sz="1000" b="0" dirty="0">
              <a:solidFill>
                <a:srgbClr val="B2B2B2"/>
              </a:solidFill>
            </a:endParaRPr>
          </a:p>
        </p:txBody>
      </p:sp>
      <p:sp>
        <p:nvSpPr>
          <p:cNvPr id="8" name="Rechteck 7"/>
          <p:cNvSpPr/>
          <p:nvPr/>
        </p:nvSpPr>
        <p:spPr bwMode="gray">
          <a:xfrm>
            <a:off x="1201451" y="980728"/>
            <a:ext cx="7000875" cy="720080"/>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2000" dirty="0" smtClean="0">
                <a:solidFill>
                  <a:srgbClr val="003399"/>
                </a:solidFill>
                <a:latin typeface="Roboto" panose="02000000000000000000" pitchFamily="2" charset="0"/>
                <a:ea typeface="Roboto" panose="02000000000000000000" pitchFamily="2" charset="0"/>
                <a:cs typeface="Arial" panose="020B0604020202020204" pitchFamily="34" charset="0"/>
              </a:rPr>
              <a:t>Gesetzgebungsverfahren </a:t>
            </a:r>
            <a:r>
              <a:rPr lang="de-DE" altLang="de-DE" sz="2000" dirty="0" smtClean="0">
                <a:solidFill>
                  <a:srgbClr val="003399"/>
                </a:solidFill>
                <a:latin typeface="Arial Narrow" panose="020B0606020202030204" pitchFamily="34" charset="0"/>
                <a:cs typeface="Arial" panose="020B0604020202020204" pitchFamily="34" charset="0"/>
              </a:rPr>
              <a:t>     </a:t>
            </a:r>
            <a:endParaRPr lang="de-DE" altLang="de-DE" sz="2000" dirty="0">
              <a:solidFill>
                <a:srgbClr val="003399"/>
              </a:solidFill>
              <a:latin typeface="Arial Narrow" panose="020B0606020202030204" pitchFamily="34" charset="0"/>
              <a:cs typeface="Arial" panose="020B0604020202020204" pitchFamily="34" charset="0"/>
            </a:endParaRPr>
          </a:p>
        </p:txBody>
      </p:sp>
      <p:sp>
        <p:nvSpPr>
          <p:cNvPr id="14" name="Rechteck 13"/>
          <p:cNvSpPr/>
          <p:nvPr/>
        </p:nvSpPr>
        <p:spPr bwMode="gray">
          <a:xfrm>
            <a:off x="1835696" y="1772816"/>
            <a:ext cx="6387540" cy="720080"/>
          </a:xfrm>
          <a:prstGeom prst="rect">
            <a:avLst/>
          </a:prstGeom>
          <a:solidFill>
            <a:schemeClr val="bg1"/>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rPr>
              <a:t>Abzugsteuerentlastungsmodernisierungsgesetz – AbzStEntModG</a:t>
            </a:r>
          </a:p>
        </p:txBody>
      </p:sp>
      <p:sp>
        <p:nvSpPr>
          <p:cNvPr id="15" name="Rechteck 14"/>
          <p:cNvSpPr/>
          <p:nvPr/>
        </p:nvSpPr>
        <p:spPr bwMode="gray">
          <a:xfrm>
            <a:off x="1835696" y="2492896"/>
            <a:ext cx="6387540" cy="792088"/>
          </a:xfrm>
          <a:prstGeom prst="rect">
            <a:avLst/>
          </a:prstGeom>
          <a:solidFill>
            <a:schemeClr val="bg1"/>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Gesetz </a:t>
            </a:r>
            <a:r>
              <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rPr>
              <a:t>zur Modernisierung des Körperschaftsteuerrechts</a:t>
            </a:r>
          </a:p>
        </p:txBody>
      </p:sp>
      <p:sp>
        <p:nvSpPr>
          <p:cNvPr id="7" name="Rechteck 6"/>
          <p:cNvSpPr/>
          <p:nvPr/>
        </p:nvSpPr>
        <p:spPr bwMode="gray">
          <a:xfrm>
            <a:off x="1835695" y="3284984"/>
            <a:ext cx="6387541" cy="792088"/>
          </a:xfrm>
          <a:prstGeom prst="rect">
            <a:avLst/>
          </a:prstGeom>
          <a:solidFill>
            <a:schemeClr val="bg1"/>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rPr>
              <a:t>Fondsstandortgesetz – FoStoG</a:t>
            </a:r>
          </a:p>
        </p:txBody>
      </p:sp>
      <p:sp>
        <p:nvSpPr>
          <p:cNvPr id="9" name="Rechteck 8"/>
          <p:cNvSpPr/>
          <p:nvPr/>
        </p:nvSpPr>
        <p:spPr bwMode="gray">
          <a:xfrm>
            <a:off x="1835694" y="4077072"/>
            <a:ext cx="6387542" cy="792088"/>
          </a:xfrm>
          <a:prstGeom prst="rect">
            <a:avLst/>
          </a:prstGeom>
          <a:solidFill>
            <a:schemeClr val="bg1"/>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Steueroasen-Abwehrgesetz - StAbwG</a:t>
            </a:r>
            <a:endPar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endParaRPr>
          </a:p>
        </p:txBody>
      </p:sp>
      <p:sp>
        <p:nvSpPr>
          <p:cNvPr id="11" name="Rechteck 10"/>
          <p:cNvSpPr/>
          <p:nvPr/>
        </p:nvSpPr>
        <p:spPr bwMode="gray">
          <a:xfrm>
            <a:off x="1835693" y="4869160"/>
            <a:ext cx="6387543" cy="792088"/>
          </a:xfrm>
          <a:prstGeom prst="rect">
            <a:avLst/>
          </a:prstGeom>
          <a:solidFill>
            <a:schemeClr val="bg1"/>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rPr>
              <a:t>ATAD-Umsetzungsgesetz – ATADUmsG</a:t>
            </a:r>
          </a:p>
        </p:txBody>
      </p:sp>
    </p:spTree>
    <p:extLst>
      <p:ext uri="{BB962C8B-B14F-4D97-AF65-F5344CB8AC3E}">
        <p14:creationId xmlns:p14="http://schemas.microsoft.com/office/powerpoint/2010/main" val="299922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smtClean="0">
                <a:solidFill>
                  <a:srgbClr val="003399"/>
                </a:solidFill>
                <a:latin typeface="Roboto" panose="02000000000000000000" pitchFamily="2" charset="0"/>
                <a:ea typeface="Roboto" panose="02000000000000000000" pitchFamily="2" charset="0"/>
              </a:rPr>
              <a:t>Steueroasen-Abwehrgesetz </a:t>
            </a:r>
            <a:r>
              <a:rPr lang="de-DE" dirty="0">
                <a:solidFill>
                  <a:srgbClr val="003399"/>
                </a:solidFill>
                <a:latin typeface="Roboto" panose="02000000000000000000" pitchFamily="2" charset="0"/>
                <a:ea typeface="Roboto" panose="02000000000000000000" pitchFamily="2" charset="0"/>
              </a:rPr>
              <a:t>- StAbwG  </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20</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Fragen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39551" y="1844824"/>
            <a:ext cx="7992541" cy="2308324"/>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Sehen Sie in diesem Umsetzungsgesetz konkrete Aufgaben in Ihren Häusern?</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Erwarten die Teilnehmer auf Basis der gesetzlichen Anforderungen einen erweiterten Datenservice? </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Wenn ja, wie könnte dieser Datenservice aussehen? </a:t>
            </a:r>
            <a:endParaRPr lang="de-DE" sz="1800" b="0" dirty="0" smtClean="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Beabsichtigen Sie ihr Reporting zu erweitern? </a:t>
            </a:r>
          </a:p>
          <a:p>
            <a:pPr marL="285750" indent="-285750">
              <a:buFont typeface="Wingdings" panose="05000000000000000000" pitchFamily="2" charset="2"/>
              <a:buChar char="§"/>
            </a:pPr>
            <a:endParaRPr lang="de-DE" sz="1800" b="0" dirty="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endParaRPr lang="de-DE" sz="1800" b="0" dirty="0" smtClean="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330866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smtClean="0">
                <a:solidFill>
                  <a:srgbClr val="003399"/>
                </a:solidFill>
                <a:latin typeface="Roboto" panose="02000000000000000000" pitchFamily="2" charset="0"/>
                <a:ea typeface="Roboto" panose="02000000000000000000" pitchFamily="2" charset="0"/>
              </a:rPr>
              <a:t>Steueroasen-Abwehrgesetz </a:t>
            </a:r>
            <a:r>
              <a:rPr lang="de-DE" dirty="0">
                <a:solidFill>
                  <a:srgbClr val="003399"/>
                </a:solidFill>
                <a:latin typeface="Roboto" panose="02000000000000000000" pitchFamily="2" charset="0"/>
                <a:ea typeface="Roboto" panose="02000000000000000000" pitchFamily="2" charset="0"/>
              </a:rPr>
              <a:t>- StAbwG  </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21</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a:latin typeface="Roboto" panose="02000000000000000000" pitchFamily="2" charset="0"/>
                <a:ea typeface="Roboto" panose="02000000000000000000" pitchFamily="2" charset="0"/>
              </a:rPr>
              <a:t>Datenservice	-Protokoll- </a:t>
            </a:r>
            <a:r>
              <a:rPr lang="de-DE" altLang="de-DE" sz="1800" dirty="0">
                <a:latin typeface="Arial Narrow" panose="020B0606020202030204" pitchFamily="34" charset="0"/>
              </a:rPr>
              <a:t> </a:t>
            </a:r>
          </a:p>
        </p:txBody>
      </p:sp>
      <p:sp>
        <p:nvSpPr>
          <p:cNvPr id="7" name="Textfeld 6"/>
          <p:cNvSpPr txBox="1"/>
          <p:nvPr/>
        </p:nvSpPr>
        <p:spPr>
          <a:xfrm>
            <a:off x="539551" y="1778112"/>
            <a:ext cx="7992541" cy="4555093"/>
          </a:xfrm>
          <a:prstGeom prst="rect">
            <a:avLst/>
          </a:prstGeom>
          <a:noFill/>
        </p:spPr>
        <p:txBody>
          <a:bodyPr wrap="square" rtlCol="0">
            <a:spAutoFit/>
          </a:bodyPr>
          <a:lstStyle/>
          <a:p>
            <a:r>
              <a:rPr lang="de-DE" sz="2000" dirty="0" smtClean="0">
                <a:latin typeface="Roboto" panose="02000000000000000000" pitchFamily="2" charset="0"/>
                <a:ea typeface="Roboto" panose="02000000000000000000" pitchFamily="2" charset="0"/>
              </a:rPr>
              <a:t>Ihre </a:t>
            </a:r>
            <a:r>
              <a:rPr lang="de-DE" sz="2000" dirty="0">
                <a:latin typeface="Roboto" panose="02000000000000000000" pitchFamily="2" charset="0"/>
                <a:ea typeface="Roboto" panose="02000000000000000000" pitchFamily="2" charset="0"/>
              </a:rPr>
              <a:t>Vorschläge/ Anregungen/ </a:t>
            </a:r>
            <a:r>
              <a:rPr lang="de-DE" sz="2000" dirty="0" smtClean="0">
                <a:latin typeface="Roboto" panose="02000000000000000000" pitchFamily="2" charset="0"/>
                <a:ea typeface="Roboto" panose="02000000000000000000" pitchFamily="2" charset="0"/>
              </a:rPr>
              <a:t>Bedürfnisse:</a:t>
            </a:r>
          </a:p>
          <a:p>
            <a:endParaRPr lang="de-DE" sz="1800" dirty="0" smtClean="0">
              <a:latin typeface="Roboto" panose="02000000000000000000" pitchFamily="2" charset="0"/>
              <a:ea typeface="Roboto" panose="02000000000000000000" pitchFamily="2" charset="0"/>
            </a:endParaRPr>
          </a:p>
          <a:p>
            <a:r>
              <a:rPr lang="de-DE" sz="1800" dirty="0" smtClean="0">
                <a:latin typeface="Roboto" panose="02000000000000000000" pitchFamily="2" charset="0"/>
                <a:ea typeface="Roboto" panose="02000000000000000000" pitchFamily="2" charset="0"/>
              </a:rPr>
              <a:t>Protokoll:</a:t>
            </a:r>
            <a:endParaRPr lang="de-DE" sz="18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Es stellt sich die Frage, ob Aktien der betroffenen Länder künftig nicht mehr in die Ermittlung der Kapitalbeteiligungsquote und den Aktiengewinn einbezogen werden dürfen.</a:t>
            </a: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Offen ist weiterhin, wie sich die Regelungen im Detail auswirken in Bezug auf z.B. Abgeltungsteuer, </a:t>
            </a:r>
            <a:r>
              <a:rPr lang="de-DE" sz="1800" b="0" dirty="0">
                <a:latin typeface="Roboto" panose="02000000000000000000" pitchFamily="2" charset="0"/>
                <a:ea typeface="Roboto" panose="02000000000000000000" pitchFamily="2" charset="0"/>
              </a:rPr>
              <a:t>A</a:t>
            </a:r>
            <a:r>
              <a:rPr lang="de-DE" sz="1800" b="0" dirty="0" smtClean="0">
                <a:latin typeface="Roboto" panose="02000000000000000000" pitchFamily="2" charset="0"/>
                <a:ea typeface="Roboto" panose="02000000000000000000" pitchFamily="2" charset="0"/>
              </a:rPr>
              <a:t>nrechnung von Quellensteuern und das </a:t>
            </a:r>
            <a:r>
              <a:rPr lang="de-DE" sz="1800" b="0" dirty="0" err="1" smtClean="0">
                <a:latin typeface="Roboto" panose="02000000000000000000" pitchFamily="2" charset="0"/>
                <a:ea typeface="Roboto" panose="02000000000000000000" pitchFamily="2" charset="0"/>
              </a:rPr>
              <a:t>Teileinkünfteverfahren</a:t>
            </a:r>
            <a:r>
              <a:rPr lang="de-DE" sz="1800" b="0" dirty="0" smtClean="0">
                <a:latin typeface="Roboto" panose="02000000000000000000" pitchFamily="2" charset="0"/>
                <a:ea typeface="Roboto" panose="02000000000000000000" pitchFamily="2" charset="0"/>
              </a:rPr>
              <a:t>. </a:t>
            </a:r>
            <a:endParaRPr lang="de-DE" sz="1800" b="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Die Teilnehmer wünschen, dass nach vorliegender Klärung erforderliche Kennzeichnungen der Instrumente  der relevanten Länder möglichst in bestehenden Feldern erfolgen sollten.</a:t>
            </a: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Es ist noch offen, wie mit Änderungen der „EU-</a:t>
            </a:r>
            <a:r>
              <a:rPr lang="de-DE" sz="1800" b="0" dirty="0" err="1" smtClean="0">
                <a:latin typeface="Roboto" panose="02000000000000000000" pitchFamily="2" charset="0"/>
                <a:ea typeface="Roboto" panose="02000000000000000000" pitchFamily="2" charset="0"/>
              </a:rPr>
              <a:t>Blacklist</a:t>
            </a:r>
            <a:r>
              <a:rPr lang="de-DE" sz="1800" b="0" dirty="0" smtClean="0">
                <a:latin typeface="Roboto" panose="02000000000000000000" pitchFamily="2" charset="0"/>
                <a:ea typeface="Roboto" panose="02000000000000000000" pitchFamily="2" charset="0"/>
              </a:rPr>
              <a:t>“-Einträge umgegangen werden soll (Historisierung gewünscht).</a:t>
            </a:r>
          </a:p>
          <a:p>
            <a:pPr marL="285750" indent="-285750">
              <a:buFont typeface="Arial" panose="020B0604020202020204" pitchFamily="34" charset="0"/>
              <a:buChar char="•"/>
            </a:pPr>
            <a:endParaRPr lang="de-DE" sz="1800" b="0" dirty="0" smtClean="0">
              <a:latin typeface="Roboto" panose="02000000000000000000" pitchFamily="2" charset="0"/>
              <a:ea typeface="Roboto" panose="02000000000000000000" pitchFamily="2" charset="0"/>
            </a:endParaRPr>
          </a:p>
          <a:p>
            <a:pPr marL="285750" indent="-285750">
              <a:buFont typeface="Arial" panose="020B0604020202020204" pitchFamily="34" charset="0"/>
              <a:buChar char="•"/>
            </a:pPr>
            <a:endParaRPr lang="de-DE" sz="1800" b="0" dirty="0" smtClean="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642759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smtClean="0">
                <a:solidFill>
                  <a:srgbClr val="003399"/>
                </a:solidFill>
                <a:latin typeface="Roboto" panose="02000000000000000000" pitchFamily="2" charset="0"/>
                <a:ea typeface="Roboto" panose="02000000000000000000" pitchFamily="2" charset="0"/>
              </a:rPr>
              <a:t>ATAD-Umsetzungsgesetz - ATADUmsG  </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22</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Allgemein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62265" y="1797745"/>
            <a:ext cx="7969827" cy="3970318"/>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a:solidFill>
                  <a:prstClr val="black"/>
                </a:solidFill>
                <a:latin typeface="Roboto" panose="02000000000000000000" pitchFamily="2" charset="0"/>
                <a:ea typeface="Roboto" panose="02000000000000000000" pitchFamily="2" charset="0"/>
              </a:rPr>
              <a:t>Am 24. März 2021 wurde der Regierungsentwurf für die sogenannte Anti-Steuervermeidungsrichtlinie in Form des ATAD-Umsetzungsgesetz im Kabinett </a:t>
            </a:r>
            <a:r>
              <a:rPr lang="de-DE" sz="1800" b="0" dirty="0" smtClean="0">
                <a:solidFill>
                  <a:prstClr val="black"/>
                </a:solidFill>
                <a:latin typeface="Roboto" panose="02000000000000000000" pitchFamily="2" charset="0"/>
                <a:ea typeface="Roboto" panose="02000000000000000000" pitchFamily="2" charset="0"/>
              </a:rPr>
              <a:t>beschlossen.</a:t>
            </a:r>
          </a:p>
          <a:p>
            <a:pPr marL="285750" indent="-285750">
              <a:buFont typeface="Wingdings" panose="05000000000000000000" pitchFamily="2" charset="2"/>
              <a:buChar char="§"/>
            </a:pPr>
            <a:r>
              <a:rPr lang="de-DE" sz="1800" b="0" dirty="0" smtClean="0">
                <a:solidFill>
                  <a:prstClr val="black"/>
                </a:solidFill>
                <a:latin typeface="Roboto" panose="02000000000000000000" pitchFamily="2" charset="0"/>
                <a:ea typeface="Roboto" panose="02000000000000000000" pitchFamily="2" charset="0"/>
              </a:rPr>
              <a:t>Verabschiedung im Bundestag am 21.05.2021</a:t>
            </a:r>
          </a:p>
          <a:p>
            <a:pPr marL="285750" indent="-285750">
              <a:buFont typeface="Wingdings" panose="05000000000000000000" pitchFamily="2" charset="2"/>
              <a:buChar char="§"/>
            </a:pPr>
            <a:r>
              <a:rPr lang="de-DE" sz="1800" b="0" dirty="0" smtClean="0">
                <a:solidFill>
                  <a:prstClr val="black"/>
                </a:solidFill>
                <a:latin typeface="Roboto" panose="02000000000000000000" pitchFamily="2" charset="0"/>
                <a:ea typeface="Roboto" panose="02000000000000000000" pitchFamily="2" charset="0"/>
              </a:rPr>
              <a:t>Zustimmung im Bundesrat erfolgte am 25.06.2021</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U.a. folgende Aspekte sind im ATAD enthalten:</a:t>
            </a:r>
          </a:p>
          <a:p>
            <a:pPr marL="742950" lvl="1"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Umsetzung von Vorgaben des ATAD </a:t>
            </a:r>
            <a:r>
              <a:rPr lang="de-DE" sz="1800" b="0" dirty="0" smtClean="0">
                <a:latin typeface="Roboto" panose="02000000000000000000" pitchFamily="2" charset="0"/>
                <a:ea typeface="Roboto" panose="02000000000000000000" pitchFamily="2" charset="0"/>
              </a:rPr>
              <a:t>mit </a:t>
            </a:r>
            <a:r>
              <a:rPr lang="de-DE" sz="1800" b="0" dirty="0">
                <a:latin typeface="Roboto" panose="02000000000000000000" pitchFamily="2" charset="0"/>
                <a:ea typeface="Roboto" panose="02000000000000000000" pitchFamily="2" charset="0"/>
              </a:rPr>
              <a:t>Blick auf die Verhinderung hybrider Gestaltungen (insb. § 4k EStG, Art. 9, 9b ATAD</a:t>
            </a:r>
            <a:r>
              <a:rPr lang="de-DE" sz="1800" b="0" dirty="0" smtClean="0">
                <a:latin typeface="Roboto" panose="02000000000000000000" pitchFamily="2" charset="0"/>
                <a:ea typeface="Roboto" panose="02000000000000000000" pitchFamily="2" charset="0"/>
              </a:rPr>
              <a:t>)</a:t>
            </a:r>
          </a:p>
          <a:p>
            <a:pPr marL="742950" lvl="1"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Anpassungen der Regelungen zur Hinzurechnungsbesteuerung (§§ 7 ff. AStG, Art. 7, 8 ATAD) </a:t>
            </a:r>
          </a:p>
          <a:p>
            <a:pPr marL="742950" lvl="1"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Regelungen der Entstrickungs- und Wegzugsbesteuerung (Art. 5 ATAD) </a:t>
            </a:r>
          </a:p>
          <a:p>
            <a:pPr marL="285750" indent="-285750">
              <a:buFont typeface="Wingdings" panose="05000000000000000000" pitchFamily="2" charset="2"/>
              <a:buChar char="§"/>
            </a:pPr>
            <a:endParaRPr lang="de-DE" sz="1800" b="0" dirty="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endParaRPr lang="de-DE" sz="1800" b="0" dirty="0" smtClean="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853559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smtClean="0">
                <a:solidFill>
                  <a:srgbClr val="003399"/>
                </a:solidFill>
                <a:latin typeface="Roboto" panose="02000000000000000000" pitchFamily="2" charset="0"/>
                <a:ea typeface="Roboto" panose="02000000000000000000" pitchFamily="2" charset="0"/>
              </a:rPr>
              <a:t>ATAD-Umsetzungsgesetz </a:t>
            </a:r>
            <a:r>
              <a:rPr lang="de-DE" dirty="0">
                <a:solidFill>
                  <a:srgbClr val="003399"/>
                </a:solidFill>
                <a:latin typeface="Roboto" panose="02000000000000000000" pitchFamily="2" charset="0"/>
                <a:ea typeface="Roboto" panose="02000000000000000000" pitchFamily="2" charset="0"/>
              </a:rPr>
              <a:t>- ATADUmsG  </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23</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Fragen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60151" y="1844824"/>
            <a:ext cx="7971941" cy="2031325"/>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Sehen Sie in diesem Umsetzungsgesetz konkrete Aufgaben in Ihren Häusern?</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Erwarten Sie auf Basis der gesetzlichen Anforderungen einen erweiterten Datenservice von WM? </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Wenn ja, wie könnte der Datenservice aussehen? </a:t>
            </a:r>
          </a:p>
          <a:p>
            <a:endParaRPr lang="de-DE" sz="1800" b="0" dirty="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endParaRPr lang="de-DE" sz="1800" b="0" dirty="0" smtClean="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286214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smtClean="0">
                <a:solidFill>
                  <a:srgbClr val="003399"/>
                </a:solidFill>
                <a:latin typeface="Roboto" panose="02000000000000000000" pitchFamily="2" charset="0"/>
                <a:ea typeface="Roboto" panose="02000000000000000000" pitchFamily="2" charset="0"/>
              </a:rPr>
              <a:t>ATAD-Umsetzungsgesetz </a:t>
            </a:r>
            <a:r>
              <a:rPr lang="de-DE" dirty="0">
                <a:solidFill>
                  <a:srgbClr val="003399"/>
                </a:solidFill>
                <a:latin typeface="Roboto" panose="02000000000000000000" pitchFamily="2" charset="0"/>
                <a:ea typeface="Roboto" panose="02000000000000000000" pitchFamily="2" charset="0"/>
              </a:rPr>
              <a:t>- ATADUmsG  </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24</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a:latin typeface="Roboto" panose="02000000000000000000" pitchFamily="2" charset="0"/>
                <a:ea typeface="Roboto" panose="02000000000000000000" pitchFamily="2" charset="0"/>
              </a:rPr>
              <a:t>Datenservice	-Protokoll- </a:t>
            </a:r>
            <a:r>
              <a:rPr lang="de-DE" altLang="de-DE" sz="1800" dirty="0">
                <a:latin typeface="Arial Narrow" panose="020B0606020202030204" pitchFamily="34" charset="0"/>
              </a:rPr>
              <a:t> </a:t>
            </a:r>
          </a:p>
        </p:txBody>
      </p:sp>
      <p:sp>
        <p:nvSpPr>
          <p:cNvPr id="8" name="Textfeld 7"/>
          <p:cNvSpPr txBox="1"/>
          <p:nvPr/>
        </p:nvSpPr>
        <p:spPr>
          <a:xfrm>
            <a:off x="539551" y="1778112"/>
            <a:ext cx="7992541" cy="1785104"/>
          </a:xfrm>
          <a:prstGeom prst="rect">
            <a:avLst/>
          </a:prstGeom>
          <a:noFill/>
        </p:spPr>
        <p:txBody>
          <a:bodyPr wrap="square" rtlCol="0">
            <a:spAutoFit/>
          </a:bodyPr>
          <a:lstStyle/>
          <a:p>
            <a:r>
              <a:rPr lang="de-DE" sz="2000" dirty="0" smtClean="0">
                <a:latin typeface="Roboto" panose="02000000000000000000" pitchFamily="2" charset="0"/>
                <a:ea typeface="Roboto" panose="02000000000000000000" pitchFamily="2" charset="0"/>
              </a:rPr>
              <a:t>Ihre </a:t>
            </a:r>
            <a:r>
              <a:rPr lang="de-DE" sz="2000" dirty="0">
                <a:latin typeface="Roboto" panose="02000000000000000000" pitchFamily="2" charset="0"/>
                <a:ea typeface="Roboto" panose="02000000000000000000" pitchFamily="2" charset="0"/>
              </a:rPr>
              <a:t>Vorschläge/ Anregungen/ </a:t>
            </a:r>
            <a:r>
              <a:rPr lang="de-DE" sz="2000" dirty="0" smtClean="0">
                <a:latin typeface="Roboto" panose="02000000000000000000" pitchFamily="2" charset="0"/>
                <a:ea typeface="Roboto" panose="02000000000000000000" pitchFamily="2" charset="0"/>
              </a:rPr>
              <a:t>Bedürfnisse:</a:t>
            </a:r>
          </a:p>
          <a:p>
            <a:endParaRPr lang="de-DE" sz="1800" dirty="0" smtClean="0">
              <a:latin typeface="Roboto" panose="02000000000000000000" pitchFamily="2" charset="0"/>
              <a:ea typeface="Roboto" panose="02000000000000000000" pitchFamily="2" charset="0"/>
            </a:endParaRPr>
          </a:p>
          <a:p>
            <a:r>
              <a:rPr lang="de-DE" sz="1800" dirty="0" smtClean="0">
                <a:latin typeface="Roboto" panose="02000000000000000000" pitchFamily="2" charset="0"/>
                <a:ea typeface="Roboto" panose="02000000000000000000" pitchFamily="2" charset="0"/>
              </a:rPr>
              <a:t>Protokoll:</a:t>
            </a:r>
            <a:endParaRPr lang="de-DE" sz="18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de-DE" sz="1800" b="0" dirty="0">
                <a:latin typeface="Roboto" panose="02000000000000000000" pitchFamily="2" charset="0"/>
                <a:ea typeface="Roboto" panose="02000000000000000000" pitchFamily="2" charset="0"/>
              </a:rPr>
              <a:t>Keine Anmerkungen der Teilnehmer </a:t>
            </a:r>
          </a:p>
          <a:p>
            <a:endParaRPr lang="de-DE" sz="1800" dirty="0">
              <a:latin typeface="Roboto" panose="02000000000000000000" pitchFamily="2" charset="0"/>
              <a:ea typeface="Roboto" panose="02000000000000000000" pitchFamily="2" charset="0"/>
            </a:endParaRPr>
          </a:p>
          <a:p>
            <a:endParaRPr lang="de-DE" sz="18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85742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23528" y="373993"/>
            <a:ext cx="8712968" cy="685800"/>
          </a:xfrm>
        </p:spPr>
        <p:txBody>
          <a:bodyPr/>
          <a:lstStyle/>
          <a:p>
            <a:r>
              <a:rPr lang="de-DE" sz="1800" dirty="0" smtClean="0">
                <a:solidFill>
                  <a:srgbClr val="003399"/>
                </a:solidFill>
                <a:latin typeface="Roboto" panose="02000000000000000000" pitchFamily="2" charset="0"/>
                <a:ea typeface="Roboto" panose="02000000000000000000" pitchFamily="2" charset="0"/>
              </a:rPr>
              <a:t> Gesetz </a:t>
            </a:r>
            <a:r>
              <a:rPr lang="de-DE" sz="1800" dirty="0">
                <a:solidFill>
                  <a:srgbClr val="003399"/>
                </a:solidFill>
                <a:latin typeface="Roboto" panose="02000000000000000000" pitchFamily="2" charset="0"/>
                <a:ea typeface="Roboto" panose="02000000000000000000" pitchFamily="2" charset="0"/>
              </a:rPr>
              <a:t>zur Einführung einer Pflicht zur Mitteilung von </a:t>
            </a:r>
            <a:r>
              <a:rPr lang="de-DE" sz="1800" dirty="0" smtClean="0">
                <a:solidFill>
                  <a:srgbClr val="003399"/>
                </a:solidFill>
                <a:latin typeface="Roboto" panose="02000000000000000000" pitchFamily="2" charset="0"/>
                <a:ea typeface="Roboto" panose="02000000000000000000" pitchFamily="2" charset="0"/>
              </a:rPr>
              <a:t>Steuergestaltungen/ DAC6 </a:t>
            </a:r>
            <a:endParaRPr lang="de-DE" sz="1800"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25</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Allgemein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09848" y="1863098"/>
            <a:ext cx="7992541" cy="3416320"/>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smtClean="0">
                <a:solidFill>
                  <a:prstClr val="black"/>
                </a:solidFill>
                <a:latin typeface="Roboto" panose="02000000000000000000" pitchFamily="2" charset="0"/>
                <a:ea typeface="Roboto" panose="02000000000000000000" pitchFamily="2" charset="0"/>
              </a:rPr>
              <a:t>Hintergrund der Einführung sind Steuergestaltungen, Steuervermeidungspraktiken, Gewinnverlagerungen ins niedrig besteuerte Ausland </a:t>
            </a:r>
          </a:p>
          <a:p>
            <a:pPr marL="285750" indent="-285750">
              <a:buFont typeface="Wingdings" panose="05000000000000000000" pitchFamily="2" charset="2"/>
              <a:buChar char="§"/>
            </a:pPr>
            <a:r>
              <a:rPr lang="de-DE" sz="1800" b="0" dirty="0" smtClean="0">
                <a:solidFill>
                  <a:prstClr val="black"/>
                </a:solidFill>
                <a:latin typeface="Roboto" panose="02000000000000000000" pitchFamily="2" charset="0"/>
                <a:ea typeface="Roboto" panose="02000000000000000000" pitchFamily="2" charset="0"/>
              </a:rPr>
              <a:t>§ 138d AO: Pflicht zur Mitteilung grenzüberschreitender Steuergestaltungen </a:t>
            </a:r>
          </a:p>
          <a:p>
            <a:pPr marL="285750" indent="-285750">
              <a:buFont typeface="Wingdings" panose="05000000000000000000" pitchFamily="2" charset="2"/>
              <a:buChar char="§"/>
            </a:pPr>
            <a:r>
              <a:rPr lang="de-DE" sz="1800" b="0" dirty="0">
                <a:solidFill>
                  <a:prstClr val="black"/>
                </a:solidFill>
                <a:latin typeface="Roboto" panose="02000000000000000000" pitchFamily="2" charset="0"/>
                <a:ea typeface="Roboto" panose="02000000000000000000" pitchFamily="2" charset="0"/>
              </a:rPr>
              <a:t>§ 138e </a:t>
            </a:r>
            <a:r>
              <a:rPr lang="de-DE" sz="1800" b="0" dirty="0" smtClean="0">
                <a:solidFill>
                  <a:prstClr val="black"/>
                </a:solidFill>
                <a:latin typeface="Roboto" panose="02000000000000000000" pitchFamily="2" charset="0"/>
                <a:ea typeface="Roboto" panose="02000000000000000000" pitchFamily="2" charset="0"/>
              </a:rPr>
              <a:t>AO: Abschließenden </a:t>
            </a:r>
            <a:r>
              <a:rPr lang="de-DE" sz="1800" b="0" dirty="0">
                <a:solidFill>
                  <a:prstClr val="black"/>
                </a:solidFill>
                <a:latin typeface="Roboto" panose="02000000000000000000" pitchFamily="2" charset="0"/>
                <a:ea typeface="Roboto" panose="02000000000000000000" pitchFamily="2" charset="0"/>
              </a:rPr>
              <a:t>Merkmale, die einen mitteilungspflichtigen Tatbestand auslösen </a:t>
            </a:r>
            <a:r>
              <a:rPr lang="de-DE" sz="1800" b="0" dirty="0" smtClean="0">
                <a:solidFill>
                  <a:prstClr val="black"/>
                </a:solidFill>
                <a:latin typeface="Roboto" panose="02000000000000000000" pitchFamily="2" charset="0"/>
                <a:ea typeface="Roboto" panose="02000000000000000000" pitchFamily="2" charset="0"/>
              </a:rPr>
              <a:t>können</a:t>
            </a:r>
          </a:p>
          <a:p>
            <a:pPr marL="285750" indent="-285750">
              <a:buFont typeface="Wingdings" panose="05000000000000000000" pitchFamily="2" charset="2"/>
              <a:buChar char="§"/>
            </a:pPr>
            <a:r>
              <a:rPr lang="de-DE" sz="1800" b="0" dirty="0">
                <a:solidFill>
                  <a:prstClr val="black"/>
                </a:solidFill>
                <a:latin typeface="Roboto" panose="02000000000000000000" pitchFamily="2" charset="0"/>
                <a:ea typeface="Roboto" panose="02000000000000000000" pitchFamily="2" charset="0"/>
              </a:rPr>
              <a:t>§ 138f </a:t>
            </a:r>
            <a:r>
              <a:rPr lang="de-DE" sz="1800" b="0" dirty="0" smtClean="0">
                <a:solidFill>
                  <a:prstClr val="black"/>
                </a:solidFill>
                <a:latin typeface="Roboto" panose="02000000000000000000" pitchFamily="2" charset="0"/>
                <a:ea typeface="Roboto" panose="02000000000000000000" pitchFamily="2" charset="0"/>
              </a:rPr>
              <a:t>AO: </a:t>
            </a:r>
            <a:r>
              <a:rPr lang="de-DE" sz="1800" b="0" dirty="0">
                <a:solidFill>
                  <a:prstClr val="black"/>
                </a:solidFill>
                <a:latin typeface="Roboto" panose="02000000000000000000" pitchFamily="2" charset="0"/>
                <a:ea typeface="Roboto" panose="02000000000000000000" pitchFamily="2" charset="0"/>
              </a:rPr>
              <a:t>Mitteilungsverfahren bei grenzübergreifender Steuergestaltung durch </a:t>
            </a:r>
            <a:r>
              <a:rPr lang="de-DE" sz="1800" b="0" dirty="0" smtClean="0">
                <a:solidFill>
                  <a:prstClr val="black"/>
                </a:solidFill>
                <a:latin typeface="Roboto" panose="02000000000000000000" pitchFamily="2" charset="0"/>
                <a:ea typeface="Roboto" panose="02000000000000000000" pitchFamily="2" charset="0"/>
              </a:rPr>
              <a:t>Intermediäre</a:t>
            </a:r>
          </a:p>
          <a:p>
            <a:pPr marL="285750" indent="-285750">
              <a:buFont typeface="Wingdings" panose="05000000000000000000" pitchFamily="2" charset="2"/>
              <a:buChar char="§"/>
            </a:pPr>
            <a:r>
              <a:rPr lang="de-DE" sz="1800" b="0" dirty="0">
                <a:solidFill>
                  <a:prstClr val="black"/>
                </a:solidFill>
                <a:latin typeface="Roboto" panose="02000000000000000000" pitchFamily="2" charset="0"/>
                <a:ea typeface="Roboto" panose="02000000000000000000" pitchFamily="2" charset="0"/>
              </a:rPr>
              <a:t>§ 138k </a:t>
            </a:r>
            <a:r>
              <a:rPr lang="de-DE" sz="1800" b="0" dirty="0" smtClean="0">
                <a:solidFill>
                  <a:prstClr val="black"/>
                </a:solidFill>
                <a:latin typeface="Roboto" panose="02000000000000000000" pitchFamily="2" charset="0"/>
                <a:ea typeface="Roboto" panose="02000000000000000000" pitchFamily="2" charset="0"/>
              </a:rPr>
              <a:t>AO: </a:t>
            </a:r>
            <a:r>
              <a:rPr lang="de-DE" sz="1800" b="0" dirty="0">
                <a:solidFill>
                  <a:prstClr val="black"/>
                </a:solidFill>
                <a:latin typeface="Roboto" panose="02000000000000000000" pitchFamily="2" charset="0"/>
                <a:ea typeface="Roboto" panose="02000000000000000000" pitchFamily="2" charset="0"/>
              </a:rPr>
              <a:t>Ausweispflicht in der Steuererklärung</a:t>
            </a:r>
          </a:p>
          <a:p>
            <a:pPr marL="285750" indent="-285750">
              <a:buFont typeface="Wingdings" panose="05000000000000000000" pitchFamily="2" charset="2"/>
              <a:buChar char="§"/>
            </a:pPr>
            <a:endParaRPr lang="de-DE" sz="1800" b="0" dirty="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endParaRPr lang="de-DE" sz="1800" b="0" dirty="0" smtClean="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569790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51520" y="373993"/>
            <a:ext cx="8640960" cy="685800"/>
          </a:xfrm>
        </p:spPr>
        <p:txBody>
          <a:bodyPr/>
          <a:lstStyle/>
          <a:p>
            <a:r>
              <a:rPr lang="de-DE" sz="1800" dirty="0" smtClean="0">
                <a:solidFill>
                  <a:srgbClr val="003399"/>
                </a:solidFill>
                <a:latin typeface="Roboto" panose="02000000000000000000" pitchFamily="2" charset="0"/>
                <a:ea typeface="Roboto" panose="02000000000000000000" pitchFamily="2" charset="0"/>
              </a:rPr>
              <a:t>  Gesetz </a:t>
            </a:r>
            <a:r>
              <a:rPr lang="de-DE" sz="1800" dirty="0">
                <a:solidFill>
                  <a:srgbClr val="003399"/>
                </a:solidFill>
                <a:latin typeface="Roboto" panose="02000000000000000000" pitchFamily="2" charset="0"/>
                <a:ea typeface="Roboto" panose="02000000000000000000" pitchFamily="2" charset="0"/>
              </a:rPr>
              <a:t>zur Einführung einer Pflicht zur Mitteilung von </a:t>
            </a:r>
            <a:r>
              <a:rPr lang="de-DE" sz="1800" dirty="0" smtClean="0">
                <a:solidFill>
                  <a:srgbClr val="003399"/>
                </a:solidFill>
                <a:latin typeface="Roboto" panose="02000000000000000000" pitchFamily="2" charset="0"/>
                <a:ea typeface="Roboto" panose="02000000000000000000" pitchFamily="2" charset="0"/>
              </a:rPr>
              <a:t>Steuergestaltungen/ DAC6  </a:t>
            </a:r>
            <a:r>
              <a:rPr lang="de-DE" sz="1800" dirty="0" smtClean="0">
                <a:solidFill>
                  <a:srgbClr val="003399"/>
                </a:solidFill>
              </a:rPr>
              <a:t> </a:t>
            </a:r>
            <a:r>
              <a:rPr lang="de-DE" sz="1800" dirty="0" smtClean="0">
                <a:solidFill>
                  <a:srgbClr val="003399"/>
                </a:solidFill>
                <a:latin typeface="Roboto" panose="02000000000000000000" pitchFamily="2" charset="0"/>
                <a:ea typeface="Roboto" panose="02000000000000000000" pitchFamily="2" charset="0"/>
              </a:rPr>
              <a:t> </a:t>
            </a:r>
            <a:endParaRPr lang="de-DE" sz="1800"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26</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Fragen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28333" y="1973763"/>
            <a:ext cx="7992541" cy="2031325"/>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Sehen Sie in diesem Umsetzungsgesetz konkrete Aufgaben in Ihren Häusern?</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Erwarten Sie auf Basis der gesetzlichen Anforderungen einen erweiterten Datenservice von WM? </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Wenn ja, wie könnte der Datenservice aussehen? </a:t>
            </a:r>
          </a:p>
          <a:p>
            <a:endParaRPr lang="de-DE" sz="1800" b="0" dirty="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endParaRPr lang="de-DE" sz="1800" b="0" dirty="0" smtClean="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8068371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95536" y="373993"/>
            <a:ext cx="8640960" cy="685800"/>
          </a:xfrm>
        </p:spPr>
        <p:txBody>
          <a:bodyPr/>
          <a:lstStyle/>
          <a:p>
            <a:r>
              <a:rPr lang="de-DE" sz="1800" dirty="0" smtClean="0">
                <a:solidFill>
                  <a:srgbClr val="003399"/>
                </a:solidFill>
                <a:latin typeface="Roboto" panose="02000000000000000000" pitchFamily="2" charset="0"/>
                <a:ea typeface="Roboto" panose="02000000000000000000" pitchFamily="2" charset="0"/>
              </a:rPr>
              <a:t>Gesetz </a:t>
            </a:r>
            <a:r>
              <a:rPr lang="de-DE" sz="1800" dirty="0">
                <a:solidFill>
                  <a:srgbClr val="003399"/>
                </a:solidFill>
                <a:latin typeface="Roboto" panose="02000000000000000000" pitchFamily="2" charset="0"/>
                <a:ea typeface="Roboto" panose="02000000000000000000" pitchFamily="2" charset="0"/>
              </a:rPr>
              <a:t>zur Einführung einer Pflicht zur Mitteilung von </a:t>
            </a:r>
            <a:r>
              <a:rPr lang="de-DE" sz="1800" dirty="0" smtClean="0">
                <a:solidFill>
                  <a:srgbClr val="003399"/>
                </a:solidFill>
                <a:latin typeface="Roboto" panose="02000000000000000000" pitchFamily="2" charset="0"/>
                <a:ea typeface="Roboto" panose="02000000000000000000" pitchFamily="2" charset="0"/>
              </a:rPr>
              <a:t>Steuergestaltungen/ DAC6 </a:t>
            </a:r>
            <a:endParaRPr lang="de-DE" sz="1800"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27</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a:latin typeface="Roboto" panose="02000000000000000000" pitchFamily="2" charset="0"/>
                <a:ea typeface="Roboto" panose="02000000000000000000" pitchFamily="2" charset="0"/>
              </a:rPr>
              <a:t>Datenservice	-Protokoll- </a:t>
            </a:r>
            <a:r>
              <a:rPr lang="de-DE" altLang="de-DE" sz="1800" dirty="0">
                <a:latin typeface="Arial Narrow" panose="020B0606020202030204" pitchFamily="34" charset="0"/>
              </a:rPr>
              <a:t> </a:t>
            </a:r>
          </a:p>
        </p:txBody>
      </p:sp>
      <p:sp>
        <p:nvSpPr>
          <p:cNvPr id="8" name="Textfeld 7"/>
          <p:cNvSpPr txBox="1"/>
          <p:nvPr/>
        </p:nvSpPr>
        <p:spPr>
          <a:xfrm>
            <a:off x="539551" y="1778112"/>
            <a:ext cx="7992541" cy="1785104"/>
          </a:xfrm>
          <a:prstGeom prst="rect">
            <a:avLst/>
          </a:prstGeom>
          <a:noFill/>
        </p:spPr>
        <p:txBody>
          <a:bodyPr wrap="square" rtlCol="0">
            <a:spAutoFit/>
          </a:bodyPr>
          <a:lstStyle/>
          <a:p>
            <a:r>
              <a:rPr lang="de-DE" sz="2000" dirty="0" smtClean="0">
                <a:latin typeface="Roboto" panose="02000000000000000000" pitchFamily="2" charset="0"/>
                <a:ea typeface="Roboto" panose="02000000000000000000" pitchFamily="2" charset="0"/>
              </a:rPr>
              <a:t>Ihre </a:t>
            </a:r>
            <a:r>
              <a:rPr lang="de-DE" sz="2000" dirty="0">
                <a:latin typeface="Roboto" panose="02000000000000000000" pitchFamily="2" charset="0"/>
                <a:ea typeface="Roboto" panose="02000000000000000000" pitchFamily="2" charset="0"/>
              </a:rPr>
              <a:t>Vorschläge/ Anregungen/ </a:t>
            </a:r>
            <a:r>
              <a:rPr lang="de-DE" sz="2000" dirty="0" smtClean="0">
                <a:latin typeface="Roboto" panose="02000000000000000000" pitchFamily="2" charset="0"/>
                <a:ea typeface="Roboto" panose="02000000000000000000" pitchFamily="2" charset="0"/>
              </a:rPr>
              <a:t>Bedürfnisse:</a:t>
            </a:r>
          </a:p>
          <a:p>
            <a:endParaRPr lang="de-DE" sz="1800" b="0" dirty="0" smtClean="0">
              <a:latin typeface="Roboto" panose="02000000000000000000" pitchFamily="2" charset="0"/>
              <a:ea typeface="Roboto" panose="02000000000000000000" pitchFamily="2" charset="0"/>
            </a:endParaRPr>
          </a:p>
          <a:p>
            <a:r>
              <a:rPr lang="de-DE" sz="1800" dirty="0" smtClean="0">
                <a:latin typeface="Roboto" panose="02000000000000000000" pitchFamily="2" charset="0"/>
                <a:ea typeface="Roboto" panose="02000000000000000000" pitchFamily="2" charset="0"/>
              </a:rPr>
              <a:t>Protokoll:</a:t>
            </a:r>
            <a:endParaRPr lang="de-DE" sz="18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Es besteht kein Bedarf für eine Kennzeichnung von Investmentfonds, die z.B. grenzüberschreitende Leihe-Transaktionen tätigen. </a:t>
            </a:r>
          </a:p>
          <a:p>
            <a:endParaRPr lang="de-DE" sz="1800" b="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0752370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altLang="de-DE" dirty="0" smtClean="0">
                <a:solidFill>
                  <a:srgbClr val="0066CC"/>
                </a:solidFill>
                <a:latin typeface="Roboto" panose="02000000000000000000" pitchFamily="2" charset="0"/>
                <a:ea typeface="Roboto" panose="02000000000000000000" pitchFamily="2" charset="0"/>
                <a:cs typeface="Arial" panose="020B0604020202020204" pitchFamily="34" charset="0"/>
              </a:rPr>
              <a:t/>
            </a:r>
            <a:br>
              <a:rPr lang="de-DE" altLang="de-DE" dirty="0" smtClean="0">
                <a:solidFill>
                  <a:srgbClr val="0066CC"/>
                </a:solidFill>
                <a:latin typeface="Roboto" panose="02000000000000000000" pitchFamily="2" charset="0"/>
                <a:ea typeface="Roboto" panose="02000000000000000000" pitchFamily="2" charset="0"/>
                <a:cs typeface="Arial" panose="020B0604020202020204" pitchFamily="34" charset="0"/>
              </a:rPr>
            </a:br>
            <a:r>
              <a:rPr lang="de-DE" altLang="de-DE" dirty="0">
                <a:solidFill>
                  <a:srgbClr val="003399"/>
                </a:solidFill>
                <a:latin typeface="Roboto" panose="02000000000000000000" pitchFamily="2" charset="0"/>
                <a:ea typeface="Roboto" panose="02000000000000000000" pitchFamily="2" charset="0"/>
              </a:rPr>
              <a:t>Gesetz zur Einführung von elektronischen Wertpapieren - eWpG</a:t>
            </a:r>
            <a:br>
              <a:rPr lang="de-DE" altLang="de-DE" dirty="0">
                <a:solidFill>
                  <a:srgbClr val="003399"/>
                </a:solidFill>
                <a:latin typeface="Roboto" panose="02000000000000000000" pitchFamily="2" charset="0"/>
                <a:ea typeface="Roboto" panose="02000000000000000000" pitchFamily="2" charset="0"/>
              </a:rPr>
            </a:br>
            <a:r>
              <a:rPr lang="de-DE" dirty="0">
                <a:solidFill>
                  <a:srgbClr val="003399"/>
                </a:solidFill>
                <a:latin typeface="Roboto" panose="02000000000000000000" pitchFamily="2" charset="0"/>
                <a:ea typeface="Roboto" panose="02000000000000000000" pitchFamily="2" charset="0"/>
              </a:rPr>
              <a:t>   </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28</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Allgemein </a:t>
            </a:r>
            <a:r>
              <a:rPr lang="de-DE" altLang="de-DE" sz="1800" dirty="0" smtClean="0">
                <a:solidFill>
                  <a:schemeClr val="tx1"/>
                </a:solidFill>
                <a:latin typeface="Roboto" panose="02000000000000000000" pitchFamily="2" charset="0"/>
                <a:ea typeface="Roboto" panose="02000000000000000000" pitchFamily="2" charset="0"/>
              </a:rPr>
              <a:t>  </a:t>
            </a:r>
            <a:endParaRPr lang="de-DE" altLang="de-DE" sz="1800" dirty="0">
              <a:solidFill>
                <a:schemeClr val="tx1"/>
              </a:solidFill>
              <a:latin typeface="Roboto" panose="02000000000000000000" pitchFamily="2" charset="0"/>
              <a:ea typeface="Roboto" panose="02000000000000000000" pitchFamily="2" charset="0"/>
            </a:endParaRPr>
          </a:p>
        </p:txBody>
      </p:sp>
      <p:sp>
        <p:nvSpPr>
          <p:cNvPr id="3" name="Textfeld 2"/>
          <p:cNvSpPr txBox="1"/>
          <p:nvPr/>
        </p:nvSpPr>
        <p:spPr>
          <a:xfrm>
            <a:off x="632930" y="1556792"/>
            <a:ext cx="7996535" cy="5078313"/>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Geltungsbereich </a:t>
            </a:r>
            <a:r>
              <a:rPr lang="de-DE" sz="1800" b="0" dirty="0">
                <a:latin typeface="Roboto" panose="02000000000000000000" pitchFamily="2" charset="0"/>
                <a:ea typeface="Roboto" panose="02000000000000000000" pitchFamily="2" charset="0"/>
              </a:rPr>
              <a:t>zunächst  auf Schuldverschreibungen beschränkt; Ausweitung auf z.B. Fonds </a:t>
            </a:r>
            <a:r>
              <a:rPr lang="de-DE" sz="1800" b="0" dirty="0" smtClean="0">
                <a:latin typeface="Roboto" panose="02000000000000000000" pitchFamily="2" charset="0"/>
                <a:ea typeface="Roboto" panose="02000000000000000000" pitchFamily="2" charset="0"/>
              </a:rPr>
              <a:t>geplant</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Gleichstellung von Verbriefung in Globalurkunden und Registereintragung elektronischer Wertpapiere</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Wahlrecht des Emittenten zwischen verbriefter und elektronischer Wertpapierbegebung</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Umwandlung von verbriefter in elektronische Form möglich</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Elektronische Wertpapiere gelten als Sache i.S.v. § 90 BGB</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Eigentumsübertragung erfolgt durch Registerein-/umtragung</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Zentrales Register für elektronische Wertpapiere beim Zentralverwahrer</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D</a:t>
            </a:r>
            <a:r>
              <a:rPr lang="de-DE" sz="1800" b="0" dirty="0" smtClean="0">
                <a:latin typeface="Roboto" panose="02000000000000000000" pitchFamily="2" charset="0"/>
                <a:ea typeface="Roboto" panose="02000000000000000000" pitchFamily="2" charset="0"/>
              </a:rPr>
              <a:t>ezentrales Kryptowertpapier-Register für </a:t>
            </a:r>
            <a:r>
              <a:rPr lang="de-DE" sz="1800" b="0" dirty="0">
                <a:latin typeface="Roboto" panose="02000000000000000000" pitchFamily="2" charset="0"/>
                <a:ea typeface="Roboto" panose="02000000000000000000" pitchFamily="2" charset="0"/>
              </a:rPr>
              <a:t>mittels </a:t>
            </a:r>
            <a:r>
              <a:rPr lang="de-DE" sz="1800" b="0" dirty="0" smtClean="0">
                <a:latin typeface="Roboto" panose="02000000000000000000" pitchFamily="2" charset="0"/>
                <a:ea typeface="Roboto" panose="02000000000000000000" pitchFamily="2" charset="0"/>
              </a:rPr>
              <a:t>Blockchain- oder vergleichbarer Technologien emittierte Wertpapiere beim Emittent oder von ihm bestimmter Stelle</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Registerführung steht unter Aufsicht der BAFIN</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Veröffentlichung der Kryptowertpapier-Register-Eintragungen im Bundesanzeiger </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Kryptowertpapiere erfüllen die aufsichtsrechtlichen Anforderungen an die Wertpapiereigenschaft; Abgrenzung zu hier nicht normierten </a:t>
            </a:r>
            <a:r>
              <a:rPr lang="de-DE" sz="1800" b="0" dirty="0" err="1" smtClean="0">
                <a:latin typeface="Roboto" panose="02000000000000000000" pitchFamily="2" charset="0"/>
                <a:ea typeface="Roboto" panose="02000000000000000000" pitchFamily="2" charset="0"/>
              </a:rPr>
              <a:t>Kryptowerten</a:t>
            </a:r>
            <a:endParaRPr lang="de-DE" sz="1800" b="0" dirty="0" smtClean="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192351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altLang="de-DE" dirty="0" smtClean="0">
                <a:solidFill>
                  <a:srgbClr val="003399"/>
                </a:solidFill>
                <a:latin typeface="Roboto" panose="02000000000000000000" pitchFamily="2" charset="0"/>
                <a:ea typeface="Roboto" panose="02000000000000000000" pitchFamily="2" charset="0"/>
              </a:rPr>
              <a:t>Gesetz </a:t>
            </a:r>
            <a:r>
              <a:rPr lang="de-DE" altLang="de-DE" dirty="0">
                <a:solidFill>
                  <a:srgbClr val="003399"/>
                </a:solidFill>
                <a:latin typeface="Roboto" panose="02000000000000000000" pitchFamily="2" charset="0"/>
                <a:ea typeface="Roboto" panose="02000000000000000000" pitchFamily="2" charset="0"/>
              </a:rPr>
              <a:t>zur Einführung von elektronischen Wertpapieren - eWpG</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29</a:t>
            </a:fld>
            <a:endParaRPr lang="de-DE" altLang="de-DE" sz="1000" b="0" dirty="0">
              <a:solidFill>
                <a:srgbClr val="B2B2B2"/>
              </a:solidFill>
            </a:endParaRPr>
          </a:p>
        </p:txBody>
      </p:sp>
      <p:sp>
        <p:nvSpPr>
          <p:cNvPr id="6" name="Rechteck 5"/>
          <p:cNvSpPr/>
          <p:nvPr/>
        </p:nvSpPr>
        <p:spPr bwMode="gray">
          <a:xfrm>
            <a:off x="539552" y="10442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Fragen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65485" y="1916832"/>
            <a:ext cx="7966608" cy="2585323"/>
          </a:xfrm>
          <a:prstGeom prst="rect">
            <a:avLst/>
          </a:prstGeom>
          <a:noFill/>
        </p:spPr>
        <p:txBody>
          <a:bodyPr wrap="square" rtlCol="0">
            <a:spAutoFit/>
          </a:bodyPr>
          <a:lstStyle/>
          <a:p>
            <a:pPr marL="342900" lvl="0" indent="-342900">
              <a:spcAft>
                <a:spcPts val="0"/>
              </a:spcAft>
              <a:buFont typeface="Wingdings" panose="05000000000000000000" pitchFamily="2" charset="2"/>
              <a:buChar char="§"/>
            </a:pPr>
            <a:r>
              <a:rPr lang="de-DE" sz="1800" b="0" dirty="0">
                <a:latin typeface="Roboto" panose="02000000000000000000" pitchFamily="2" charset="0"/>
                <a:ea typeface="Roboto" panose="02000000000000000000" pitchFamily="2" charset="0"/>
                <a:cs typeface="Times New Roman" panose="02020603050405020304" pitchFamily="18" charset="0"/>
              </a:rPr>
              <a:t>Sehen Sie in diesem Umsetzungsgesetz konkrete Aufgaben in Ihren Häusern</a:t>
            </a:r>
            <a:r>
              <a:rPr lang="de-DE" sz="1800" b="0" dirty="0" smtClean="0">
                <a:latin typeface="Roboto" panose="02000000000000000000" pitchFamily="2" charset="0"/>
                <a:ea typeface="Roboto" panose="02000000000000000000" pitchFamily="2" charset="0"/>
                <a:cs typeface="Times New Roman" panose="02020603050405020304" pitchFamily="18" charset="0"/>
              </a:rPr>
              <a:t>?</a:t>
            </a:r>
          </a:p>
          <a:p>
            <a:pPr marL="342900" indent="-342900">
              <a:spcAft>
                <a:spcPts val="0"/>
              </a:spcAft>
              <a:buFont typeface="Wingdings" panose="05000000000000000000" pitchFamily="2" charset="2"/>
              <a:buChar char="§"/>
            </a:pPr>
            <a:r>
              <a:rPr lang="de-DE" sz="1800" b="0" dirty="0">
                <a:latin typeface="Roboto" panose="02000000000000000000" pitchFamily="2" charset="0"/>
                <a:ea typeface="Roboto" panose="02000000000000000000" pitchFamily="2" charset="0"/>
                <a:cs typeface="Times New Roman" panose="02020603050405020304" pitchFamily="18" charset="0"/>
              </a:rPr>
              <a:t>Beabsichtigen Sie ihre Prozesse anzupassen, </a:t>
            </a:r>
            <a:r>
              <a:rPr lang="de-DE" sz="1800" b="0" dirty="0" smtClean="0">
                <a:latin typeface="Roboto" panose="02000000000000000000" pitchFamily="2" charset="0"/>
                <a:ea typeface="Roboto" panose="02000000000000000000" pitchFamily="2" charset="0"/>
                <a:cs typeface="Times New Roman" panose="02020603050405020304" pitchFamily="18" charset="0"/>
              </a:rPr>
              <a:t>um </a:t>
            </a:r>
            <a:r>
              <a:rPr lang="de-DE" sz="1800" b="0" dirty="0">
                <a:latin typeface="Roboto" panose="02000000000000000000" pitchFamily="2" charset="0"/>
                <a:ea typeface="Roboto" panose="02000000000000000000" pitchFamily="2" charset="0"/>
                <a:cs typeface="Times New Roman" panose="02020603050405020304" pitchFamily="18" charset="0"/>
              </a:rPr>
              <a:t>elektronische </a:t>
            </a:r>
            <a:r>
              <a:rPr lang="de-DE" sz="1800" b="0" dirty="0" smtClean="0">
                <a:latin typeface="Roboto" panose="02000000000000000000" pitchFamily="2" charset="0"/>
                <a:ea typeface="Roboto" panose="02000000000000000000" pitchFamily="2" charset="0"/>
                <a:cs typeface="Times New Roman" panose="02020603050405020304" pitchFamily="18" charset="0"/>
              </a:rPr>
              <a:t>Wertpapiere verwahren </a:t>
            </a:r>
            <a:r>
              <a:rPr lang="de-DE" sz="1800" b="0" dirty="0">
                <a:latin typeface="Roboto" panose="02000000000000000000" pitchFamily="2" charset="0"/>
                <a:ea typeface="Roboto" panose="02000000000000000000" pitchFamily="2" charset="0"/>
                <a:cs typeface="Times New Roman" panose="02020603050405020304" pitchFamily="18" charset="0"/>
              </a:rPr>
              <a:t>und abwickeln zu können? </a:t>
            </a:r>
          </a:p>
          <a:p>
            <a:pPr marL="342900" lvl="0" indent="-342900">
              <a:spcAft>
                <a:spcPts val="0"/>
              </a:spcAft>
              <a:buFont typeface="Wingdings" panose="05000000000000000000" pitchFamily="2" charset="2"/>
              <a:buChar char="§"/>
            </a:pPr>
            <a:r>
              <a:rPr lang="de-DE" sz="1800" b="0" dirty="0">
                <a:latin typeface="Roboto" panose="02000000000000000000" pitchFamily="2" charset="0"/>
                <a:ea typeface="Roboto" panose="02000000000000000000" pitchFamily="2" charset="0"/>
                <a:cs typeface="Times New Roman" panose="02020603050405020304" pitchFamily="18" charset="0"/>
              </a:rPr>
              <a:t>Erwarten </a:t>
            </a:r>
            <a:r>
              <a:rPr lang="de-DE" sz="1800" b="0" dirty="0" smtClean="0">
                <a:latin typeface="Roboto" panose="02000000000000000000" pitchFamily="2" charset="0"/>
                <a:ea typeface="Roboto" panose="02000000000000000000" pitchFamily="2" charset="0"/>
                <a:cs typeface="Times New Roman" panose="02020603050405020304" pitchFamily="18" charset="0"/>
              </a:rPr>
              <a:t>Sie </a:t>
            </a:r>
            <a:r>
              <a:rPr lang="de-DE" sz="1800" b="0" dirty="0">
                <a:latin typeface="Roboto" panose="02000000000000000000" pitchFamily="2" charset="0"/>
                <a:ea typeface="Roboto" panose="02000000000000000000" pitchFamily="2" charset="0"/>
                <a:cs typeface="Times New Roman" panose="02020603050405020304" pitchFamily="18" charset="0"/>
              </a:rPr>
              <a:t>auf Basis der gesetzlichen Anforderungen einen erweiterten Datenservice? </a:t>
            </a:r>
          </a:p>
          <a:p>
            <a:pPr marL="342900" lvl="0" indent="-342900">
              <a:spcAft>
                <a:spcPts val="0"/>
              </a:spcAft>
              <a:buFont typeface="Wingdings" panose="05000000000000000000" pitchFamily="2" charset="2"/>
              <a:buChar char="§"/>
            </a:pPr>
            <a:r>
              <a:rPr lang="de-DE" sz="1800" b="0" dirty="0">
                <a:latin typeface="Roboto" panose="02000000000000000000" pitchFamily="2" charset="0"/>
                <a:ea typeface="Roboto" panose="02000000000000000000" pitchFamily="2" charset="0"/>
                <a:cs typeface="Times New Roman" panose="02020603050405020304" pitchFamily="18" charset="0"/>
              </a:rPr>
              <a:t>Wenn ja, wie könnte dieser Datenservice aussehen? </a:t>
            </a:r>
            <a:endParaRPr lang="de-DE" sz="1800" b="0" dirty="0" smtClean="0">
              <a:latin typeface="Roboto" panose="02000000000000000000" pitchFamily="2" charset="0"/>
              <a:ea typeface="Roboto" panose="02000000000000000000" pitchFamily="2" charset="0"/>
              <a:cs typeface="Times New Roman" panose="02020603050405020304" pitchFamily="18" charset="0"/>
            </a:endParaRPr>
          </a:p>
          <a:p>
            <a:pPr lvl="0">
              <a:spcAft>
                <a:spcPts val="0"/>
              </a:spcAft>
            </a:pPr>
            <a:r>
              <a:rPr lang="de-DE" sz="1800" b="0" dirty="0" smtClean="0">
                <a:latin typeface="Roboto" panose="02000000000000000000" pitchFamily="2" charset="0"/>
                <a:ea typeface="Roboto" panose="02000000000000000000" pitchFamily="2" charset="0"/>
                <a:cs typeface="Times New Roman" panose="02020603050405020304" pitchFamily="18" charset="0"/>
              </a:rPr>
              <a:t> </a:t>
            </a:r>
            <a:endParaRPr lang="de-DE" sz="1800" b="0" dirty="0">
              <a:latin typeface="Roboto" panose="02000000000000000000" pitchFamily="2" charset="0"/>
              <a:ea typeface="Roboto" panose="02000000000000000000" pitchFamily="2" charset="0"/>
              <a:cs typeface="Times New Roman" panose="02020603050405020304" pitchFamily="18" charset="0"/>
            </a:endParaRPr>
          </a:p>
          <a:p>
            <a:pPr marL="285750" indent="-285750">
              <a:buFont typeface="Wingdings" panose="05000000000000000000" pitchFamily="2" charset="2"/>
              <a:buChar char="§"/>
            </a:pPr>
            <a:endParaRPr lang="de-DE" sz="1800" dirty="0" smtClean="0">
              <a:latin typeface="Arial Narrow" panose="020B0606020202030204" pitchFamily="34" charset="0"/>
            </a:endParaRPr>
          </a:p>
        </p:txBody>
      </p:sp>
    </p:spTree>
    <p:extLst>
      <p:ext uri="{BB962C8B-B14F-4D97-AF65-F5344CB8AC3E}">
        <p14:creationId xmlns:p14="http://schemas.microsoft.com/office/powerpoint/2010/main" val="3758451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smtClean="0">
                <a:solidFill>
                  <a:srgbClr val="003399"/>
                </a:solidFill>
                <a:latin typeface="Roboto" panose="02000000000000000000" pitchFamily="2" charset="0"/>
                <a:ea typeface="Roboto" panose="02000000000000000000" pitchFamily="2" charset="0"/>
              </a:rPr>
              <a:t>Agenda</a:t>
            </a:r>
            <a:r>
              <a:rPr lang="de-DE" dirty="0" smtClean="0">
                <a:solidFill>
                  <a:srgbClr val="003399"/>
                </a:solidFill>
              </a:rPr>
              <a:t> </a:t>
            </a:r>
            <a:endParaRPr lang="de-DE" dirty="0">
              <a:solidFill>
                <a:srgbClr val="003399"/>
              </a:solidFill>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3</a:t>
            </a:fld>
            <a:endParaRPr lang="de-DE" altLang="de-DE" sz="1000" b="0" dirty="0">
              <a:solidFill>
                <a:srgbClr val="B2B2B2"/>
              </a:solidFill>
            </a:endParaRPr>
          </a:p>
        </p:txBody>
      </p:sp>
      <p:sp>
        <p:nvSpPr>
          <p:cNvPr id="8" name="Rechteck 7"/>
          <p:cNvSpPr/>
          <p:nvPr/>
        </p:nvSpPr>
        <p:spPr bwMode="gray">
          <a:xfrm>
            <a:off x="1201451" y="980728"/>
            <a:ext cx="7000875" cy="720080"/>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2000" dirty="0" smtClean="0">
                <a:solidFill>
                  <a:srgbClr val="003399"/>
                </a:solidFill>
                <a:latin typeface="Roboto" panose="02000000000000000000" pitchFamily="2" charset="0"/>
                <a:ea typeface="Roboto" panose="02000000000000000000" pitchFamily="2" charset="0"/>
                <a:cs typeface="Arial" panose="020B0604020202020204" pitchFamily="34" charset="0"/>
              </a:rPr>
              <a:t>Gesetzgebungsverfahren  </a:t>
            </a:r>
            <a:r>
              <a:rPr lang="de-DE" altLang="de-DE" sz="2000" dirty="0" smtClean="0">
                <a:solidFill>
                  <a:srgbClr val="003399"/>
                </a:solidFill>
                <a:latin typeface="Arial Narrow" panose="020B0606020202030204" pitchFamily="34" charset="0"/>
                <a:cs typeface="Arial" panose="020B0604020202020204" pitchFamily="34" charset="0"/>
              </a:rPr>
              <a:t>    </a:t>
            </a:r>
            <a:endParaRPr lang="de-DE" altLang="de-DE" sz="2000" dirty="0">
              <a:solidFill>
                <a:srgbClr val="003399"/>
              </a:solidFill>
              <a:latin typeface="Arial Narrow" panose="020B0606020202030204" pitchFamily="34" charset="0"/>
              <a:cs typeface="Arial" panose="020B0604020202020204" pitchFamily="34" charset="0"/>
            </a:endParaRPr>
          </a:p>
        </p:txBody>
      </p:sp>
      <p:sp>
        <p:nvSpPr>
          <p:cNvPr id="14" name="Rechteck 13"/>
          <p:cNvSpPr/>
          <p:nvPr/>
        </p:nvSpPr>
        <p:spPr bwMode="gray">
          <a:xfrm>
            <a:off x="1907703" y="1768499"/>
            <a:ext cx="6302167" cy="871153"/>
          </a:xfrm>
          <a:prstGeom prst="rect">
            <a:avLst/>
          </a:prstGeom>
          <a:solidFill>
            <a:schemeClr val="bg1"/>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Gesetz </a:t>
            </a:r>
            <a:r>
              <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rPr>
              <a:t>zur Einführung einer Pflicht zur Mitteilung von </a:t>
            </a: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Steuergestaltungen/ DAC6</a:t>
            </a:r>
            <a:endPar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endParaRPr>
          </a:p>
        </p:txBody>
      </p:sp>
      <p:sp>
        <p:nvSpPr>
          <p:cNvPr id="15" name="Rechteck 14"/>
          <p:cNvSpPr/>
          <p:nvPr/>
        </p:nvSpPr>
        <p:spPr bwMode="gray">
          <a:xfrm>
            <a:off x="1907704" y="2648286"/>
            <a:ext cx="6302166" cy="792088"/>
          </a:xfrm>
          <a:prstGeom prst="rect">
            <a:avLst/>
          </a:prstGeom>
          <a:solidFill>
            <a:schemeClr val="bg1"/>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Gesetz zur Einführung von elektronischen Wertpapieren - eWpG</a:t>
            </a:r>
            <a:endPar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endParaRPr>
          </a:p>
        </p:txBody>
      </p:sp>
      <p:sp>
        <p:nvSpPr>
          <p:cNvPr id="7" name="Rechteck 6"/>
          <p:cNvSpPr/>
          <p:nvPr/>
        </p:nvSpPr>
        <p:spPr bwMode="gray">
          <a:xfrm>
            <a:off x="1907703" y="3436057"/>
            <a:ext cx="6315533" cy="859060"/>
          </a:xfrm>
          <a:prstGeom prst="rect">
            <a:avLst/>
          </a:prstGeom>
          <a:solidFill>
            <a:schemeClr val="bg1"/>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TRACE</a:t>
            </a:r>
            <a:endPar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endParaRPr>
          </a:p>
        </p:txBody>
      </p:sp>
      <p:sp>
        <p:nvSpPr>
          <p:cNvPr id="9" name="Rechteck 8"/>
          <p:cNvSpPr/>
          <p:nvPr/>
        </p:nvSpPr>
        <p:spPr bwMode="gray">
          <a:xfrm>
            <a:off x="1907702" y="4228145"/>
            <a:ext cx="6315534" cy="863377"/>
          </a:xfrm>
          <a:prstGeom prst="rect">
            <a:avLst/>
          </a:prstGeom>
          <a:solidFill>
            <a:schemeClr val="bg1"/>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Jahressteuergesetz 2020 - § 20 Abs. 4a Satz 5 EStG</a:t>
            </a:r>
            <a:endPar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42228816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altLang="de-DE" dirty="0">
                <a:solidFill>
                  <a:srgbClr val="003399"/>
                </a:solidFill>
                <a:latin typeface="Roboto" panose="02000000000000000000" pitchFamily="2" charset="0"/>
                <a:ea typeface="Roboto" panose="02000000000000000000" pitchFamily="2" charset="0"/>
              </a:rPr>
              <a:t>Gesetz zur Einführung von elektronischen Wertpapieren - eWpG</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30</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a:latin typeface="Roboto" panose="02000000000000000000" pitchFamily="2" charset="0"/>
                <a:ea typeface="Roboto" panose="02000000000000000000" pitchFamily="2" charset="0"/>
              </a:rPr>
              <a:t>Datenservice	-Protokoll- </a:t>
            </a:r>
            <a:r>
              <a:rPr lang="de-DE" altLang="de-DE" sz="1800" dirty="0">
                <a:latin typeface="Arial Narrow" panose="020B0606020202030204" pitchFamily="34" charset="0"/>
              </a:rPr>
              <a:t> </a:t>
            </a:r>
          </a:p>
        </p:txBody>
      </p:sp>
      <p:sp>
        <p:nvSpPr>
          <p:cNvPr id="5" name="Textfeld 4"/>
          <p:cNvSpPr txBox="1"/>
          <p:nvPr/>
        </p:nvSpPr>
        <p:spPr>
          <a:xfrm>
            <a:off x="539551" y="1778112"/>
            <a:ext cx="7992541" cy="2400657"/>
          </a:xfrm>
          <a:prstGeom prst="rect">
            <a:avLst/>
          </a:prstGeom>
          <a:noFill/>
        </p:spPr>
        <p:txBody>
          <a:bodyPr wrap="square" rtlCol="0">
            <a:spAutoFit/>
          </a:bodyPr>
          <a:lstStyle/>
          <a:p>
            <a:r>
              <a:rPr lang="de-DE" sz="2000" dirty="0" smtClean="0">
                <a:latin typeface="Roboto" panose="02000000000000000000" pitchFamily="2" charset="0"/>
                <a:ea typeface="Roboto" panose="02000000000000000000" pitchFamily="2" charset="0"/>
              </a:rPr>
              <a:t>Ihre Vorschläge/ Anregungen/ Bedürfnisse:</a:t>
            </a:r>
          </a:p>
          <a:p>
            <a:endParaRPr lang="de-DE" sz="2000" dirty="0">
              <a:latin typeface="Roboto" panose="02000000000000000000" pitchFamily="2" charset="0"/>
              <a:ea typeface="Roboto" panose="02000000000000000000" pitchFamily="2" charset="0"/>
            </a:endParaRPr>
          </a:p>
          <a:p>
            <a:r>
              <a:rPr lang="de-DE" sz="2000" dirty="0" smtClean="0">
                <a:latin typeface="Roboto" panose="02000000000000000000" pitchFamily="2" charset="0"/>
                <a:ea typeface="Roboto" panose="02000000000000000000" pitchFamily="2" charset="0"/>
              </a:rPr>
              <a:t>Protokoll:</a:t>
            </a:r>
            <a:endParaRPr lang="de-DE" sz="18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Emittierte elektronische Wertpapiere können aktuell bankseitig noch nicht verbucht bzw. bei den Lagerstellen noch nicht „gelagert“ werden.</a:t>
            </a: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Es wird </a:t>
            </a:r>
            <a:r>
              <a:rPr lang="de-DE" sz="1800" b="0" dirty="0">
                <a:latin typeface="Roboto" panose="02000000000000000000" pitchFamily="2" charset="0"/>
                <a:ea typeface="Roboto" panose="02000000000000000000" pitchFamily="2" charset="0"/>
              </a:rPr>
              <a:t>untersucht, wie </a:t>
            </a:r>
            <a:r>
              <a:rPr lang="de-DE" sz="1800" b="0" dirty="0" smtClean="0">
                <a:latin typeface="Roboto" panose="02000000000000000000" pitchFamily="2" charset="0"/>
                <a:ea typeface="Roboto" panose="02000000000000000000" pitchFamily="2" charset="0"/>
              </a:rPr>
              <a:t>die „Lagerung“ elektronischer </a:t>
            </a:r>
            <a:r>
              <a:rPr lang="de-DE" sz="1800" b="0" dirty="0">
                <a:latin typeface="Roboto" panose="02000000000000000000" pitchFamily="2" charset="0"/>
                <a:ea typeface="Roboto" panose="02000000000000000000" pitchFamily="2" charset="0"/>
              </a:rPr>
              <a:t>Wertpapiere </a:t>
            </a:r>
            <a:r>
              <a:rPr lang="de-DE" sz="1800" b="0" dirty="0" smtClean="0">
                <a:latin typeface="Roboto" panose="02000000000000000000" pitchFamily="2" charset="0"/>
                <a:ea typeface="Roboto" panose="02000000000000000000" pitchFamily="2" charset="0"/>
              </a:rPr>
              <a:t>künftig ermöglicht </a:t>
            </a:r>
            <a:r>
              <a:rPr lang="de-DE" sz="1800" b="0" dirty="0">
                <a:latin typeface="Roboto" panose="02000000000000000000" pitchFamily="2" charset="0"/>
                <a:ea typeface="Roboto" panose="02000000000000000000" pitchFamily="2" charset="0"/>
              </a:rPr>
              <a:t>werden </a:t>
            </a:r>
            <a:r>
              <a:rPr lang="de-DE" sz="1800" b="0" dirty="0" smtClean="0">
                <a:latin typeface="Roboto" panose="02000000000000000000" pitchFamily="2" charset="0"/>
                <a:ea typeface="Roboto" panose="02000000000000000000" pitchFamily="2" charset="0"/>
              </a:rPr>
              <a:t>kann.</a:t>
            </a:r>
          </a:p>
          <a:p>
            <a:pPr marL="285750" indent="-285750">
              <a:buFont typeface="Arial" panose="020B0604020202020204" pitchFamily="34" charset="0"/>
              <a:buChar char="•"/>
            </a:pPr>
            <a:endParaRPr lang="de-DE" sz="1800" b="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820418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a:solidFill>
                  <a:srgbClr val="003399"/>
                </a:solidFill>
              </a:rPr>
              <a:t> </a:t>
            </a:r>
            <a:r>
              <a:rPr lang="de-DE" dirty="0" smtClean="0">
                <a:solidFill>
                  <a:srgbClr val="003399"/>
                </a:solidFill>
                <a:latin typeface="Roboto" panose="02000000000000000000" pitchFamily="2" charset="0"/>
                <a:ea typeface="Roboto" panose="02000000000000000000" pitchFamily="2" charset="0"/>
              </a:rPr>
              <a:t>TRACE  </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31</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Allgemein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39551" y="1742931"/>
            <a:ext cx="7992541" cy="4247317"/>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Ziel des TRACE-Verfahrens ist es, Finanztransaktionen transparenter zu gestalten sowie den Quellensteuer-Prozess unter den Mitgliedstaaten zu </a:t>
            </a:r>
            <a:r>
              <a:rPr lang="de-DE" sz="1800" b="0" dirty="0" smtClean="0">
                <a:latin typeface="Roboto" panose="02000000000000000000" pitchFamily="2" charset="0"/>
                <a:ea typeface="Roboto" panose="02000000000000000000" pitchFamily="2" charset="0"/>
              </a:rPr>
              <a:t>vereinheitlichen.</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Standardisiertes Verfahren mit Beseitigung der administrativen </a:t>
            </a:r>
            <a:r>
              <a:rPr lang="de-DE" sz="1800" b="0" dirty="0">
                <a:latin typeface="Roboto" panose="02000000000000000000" pitchFamily="2" charset="0"/>
                <a:ea typeface="Roboto" panose="02000000000000000000" pitchFamily="2" charset="0"/>
              </a:rPr>
              <a:t>Hürden </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Verhinderung von Gestaltungsmissbrauch</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Lagerstellen oder </a:t>
            </a:r>
            <a:r>
              <a:rPr lang="de-DE" sz="1800" b="0" dirty="0">
                <a:latin typeface="Roboto" panose="02000000000000000000" pitchFamily="2" charset="0"/>
                <a:ea typeface="Roboto" panose="02000000000000000000" pitchFamily="2" charset="0"/>
              </a:rPr>
              <a:t>Depotbanken können </a:t>
            </a:r>
            <a:r>
              <a:rPr lang="de-DE" sz="1800" b="0" dirty="0" smtClean="0">
                <a:latin typeface="Roboto" panose="02000000000000000000" pitchFamily="2" charset="0"/>
                <a:ea typeface="Roboto" panose="02000000000000000000" pitchFamily="2" charset="0"/>
              </a:rPr>
              <a:t>als autorisierte Intermediäre (AI ) agieren.</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Der AI gilt als Vermittler für die Erstattung im Quellensteuerprozess.</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Finnland ist als erstes OECD-Land dem TRACE-Verfahren beigetreten.</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Depotbanken oder Lagerstellen, welche am TRACE-Verfahren teilnehmen möchten, müssen sich im Vorfeld einmalig bei der finnischen Steuerbehörde als AI </a:t>
            </a:r>
            <a:r>
              <a:rPr lang="de-DE" sz="1800" b="0" dirty="0" smtClean="0">
                <a:latin typeface="Roboto" panose="02000000000000000000" pitchFamily="2" charset="0"/>
                <a:ea typeface="Roboto" panose="02000000000000000000" pitchFamily="2" charset="0"/>
              </a:rPr>
              <a:t>registrieren.</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Mitteilung aller Dividenden der Depotkunden an die finnische </a:t>
            </a:r>
            <a:r>
              <a:rPr lang="de-DE" sz="1800" b="0" dirty="0" err="1" smtClean="0">
                <a:latin typeface="Roboto" panose="02000000000000000000" pitchFamily="2" charset="0"/>
                <a:ea typeface="Roboto" panose="02000000000000000000" pitchFamily="2" charset="0"/>
              </a:rPr>
              <a:t>Fverw</a:t>
            </a:r>
            <a:endParaRPr lang="de-DE" sz="1800" b="0" dirty="0" smtClean="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Bei Nichtteilnahme am TRACE-Verfahren wird statt 30% ein erhöhter Satz von 35% bei finnischen Dividenden zur Anwendung gebracht.</a:t>
            </a:r>
          </a:p>
        </p:txBody>
      </p:sp>
    </p:spTree>
    <p:extLst>
      <p:ext uri="{BB962C8B-B14F-4D97-AF65-F5344CB8AC3E}">
        <p14:creationId xmlns:p14="http://schemas.microsoft.com/office/powerpoint/2010/main" val="21361844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a:solidFill>
                  <a:srgbClr val="003399"/>
                </a:solidFill>
              </a:rPr>
              <a:t> </a:t>
            </a:r>
            <a:r>
              <a:rPr lang="de-DE" dirty="0" smtClean="0">
                <a:solidFill>
                  <a:srgbClr val="003399"/>
                </a:solidFill>
                <a:latin typeface="Roboto" panose="02000000000000000000" pitchFamily="2" charset="0"/>
                <a:ea typeface="Roboto" panose="02000000000000000000" pitchFamily="2" charset="0"/>
              </a:rPr>
              <a:t>TRACE  </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32</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Fragen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45989" y="1916832"/>
            <a:ext cx="7986103" cy="2308324"/>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Sehen Sie </a:t>
            </a:r>
            <a:r>
              <a:rPr lang="de-DE" sz="1800" b="0" dirty="0" smtClean="0">
                <a:latin typeface="Roboto" panose="02000000000000000000" pitchFamily="2" charset="0"/>
                <a:ea typeface="Roboto" panose="02000000000000000000" pitchFamily="2" charset="0"/>
              </a:rPr>
              <a:t>durch die TRACE-Richtlinie </a:t>
            </a:r>
            <a:r>
              <a:rPr lang="de-DE" sz="1800" b="0" dirty="0">
                <a:latin typeface="Roboto" panose="02000000000000000000" pitchFamily="2" charset="0"/>
                <a:ea typeface="Roboto" panose="02000000000000000000" pitchFamily="2" charset="0"/>
              </a:rPr>
              <a:t>konkrete Aufgaben </a:t>
            </a:r>
            <a:r>
              <a:rPr lang="de-DE" sz="1800" b="0" dirty="0" smtClean="0">
                <a:latin typeface="Roboto" panose="02000000000000000000" pitchFamily="2" charset="0"/>
                <a:ea typeface="Roboto" panose="02000000000000000000" pitchFamily="2" charset="0"/>
              </a:rPr>
              <a:t>auf Ihre Häuser zukommen?</a:t>
            </a:r>
            <a:endParaRPr lang="de-DE" sz="1800" b="0" dirty="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Erwarten die Teilnehmer auf Basis </a:t>
            </a:r>
            <a:r>
              <a:rPr lang="de-DE" sz="1800" b="0" dirty="0" smtClean="0">
                <a:latin typeface="Roboto" panose="02000000000000000000" pitchFamily="2" charset="0"/>
                <a:ea typeface="Roboto" panose="02000000000000000000" pitchFamily="2" charset="0"/>
              </a:rPr>
              <a:t>der </a:t>
            </a:r>
            <a:r>
              <a:rPr lang="de-DE" sz="1800" b="0" dirty="0">
                <a:latin typeface="Roboto" panose="02000000000000000000" pitchFamily="2" charset="0"/>
                <a:ea typeface="Roboto" panose="02000000000000000000" pitchFamily="2" charset="0"/>
              </a:rPr>
              <a:t>Anforderungen einen erweiterten Datenservice? </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Wenn ja, wie könnte dieser Datenservice aussehen? </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Beabsichtigen Sie ihr Reporting zu erweitern? </a:t>
            </a:r>
          </a:p>
          <a:p>
            <a:pPr marL="285750" indent="-285750">
              <a:buFont typeface="Wingdings" panose="05000000000000000000" pitchFamily="2" charset="2"/>
              <a:buChar char="§"/>
            </a:pPr>
            <a:endParaRPr lang="de-DE" sz="1800" b="0" dirty="0">
              <a:latin typeface="Roboto" panose="02000000000000000000" pitchFamily="2" charset="0"/>
              <a:ea typeface="Roboto" panose="02000000000000000000" pitchFamily="2" charset="0"/>
            </a:endParaRPr>
          </a:p>
          <a:p>
            <a:r>
              <a:rPr lang="de-DE" sz="1800" b="0" dirty="0" smtClean="0">
                <a:latin typeface="Roboto" panose="02000000000000000000" pitchFamily="2" charset="0"/>
                <a:ea typeface="Roboto" panose="02000000000000000000" pitchFamily="2" charset="0"/>
              </a:rPr>
              <a:t> </a:t>
            </a:r>
          </a:p>
        </p:txBody>
      </p:sp>
    </p:spTree>
    <p:extLst>
      <p:ext uri="{BB962C8B-B14F-4D97-AF65-F5344CB8AC3E}">
        <p14:creationId xmlns:p14="http://schemas.microsoft.com/office/powerpoint/2010/main" val="28387812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a:solidFill>
                  <a:srgbClr val="003399"/>
                </a:solidFill>
              </a:rPr>
              <a:t> </a:t>
            </a:r>
            <a:r>
              <a:rPr lang="de-DE" dirty="0" smtClean="0">
                <a:solidFill>
                  <a:srgbClr val="003399"/>
                </a:solidFill>
                <a:latin typeface="Roboto" panose="02000000000000000000" pitchFamily="2" charset="0"/>
                <a:ea typeface="Roboto" panose="02000000000000000000" pitchFamily="2" charset="0"/>
              </a:rPr>
              <a:t>TRACE  </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33</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endParaRPr lang="de-DE" altLang="de-DE" sz="1800" dirty="0">
              <a:latin typeface="Roboto" panose="02000000000000000000" pitchFamily="2" charset="0"/>
              <a:ea typeface="Roboto" panose="02000000000000000000" pitchFamily="2" charset="0"/>
            </a:endParaRPr>
          </a:p>
          <a:p>
            <a:pPr>
              <a:defRPr/>
            </a:pPr>
            <a:r>
              <a:rPr lang="de-DE" altLang="de-DE" sz="1800" dirty="0" smtClean="0">
                <a:latin typeface="Roboto" panose="02000000000000000000" pitchFamily="2" charset="0"/>
                <a:ea typeface="Roboto" panose="02000000000000000000" pitchFamily="2" charset="0"/>
              </a:rPr>
              <a:t>Datenservice</a:t>
            </a:r>
            <a:r>
              <a:rPr lang="de-DE" altLang="de-DE" sz="1800" dirty="0">
                <a:latin typeface="Roboto" panose="02000000000000000000" pitchFamily="2" charset="0"/>
                <a:ea typeface="Roboto" panose="02000000000000000000" pitchFamily="2" charset="0"/>
              </a:rPr>
              <a:t>	-Protokoll- </a:t>
            </a:r>
            <a:r>
              <a:rPr lang="de-DE" altLang="de-DE" sz="1800" dirty="0">
                <a:latin typeface="Arial Narrow" panose="020B0606020202030204" pitchFamily="34" charset="0"/>
              </a:rPr>
              <a:t> </a:t>
            </a:r>
          </a:p>
          <a:p>
            <a:pPr>
              <a:defRPr/>
            </a:pP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7" name="Textfeld 6"/>
          <p:cNvSpPr txBox="1"/>
          <p:nvPr/>
        </p:nvSpPr>
        <p:spPr>
          <a:xfrm>
            <a:off x="539551" y="1778112"/>
            <a:ext cx="7992541" cy="2616101"/>
          </a:xfrm>
          <a:prstGeom prst="rect">
            <a:avLst/>
          </a:prstGeom>
          <a:noFill/>
        </p:spPr>
        <p:txBody>
          <a:bodyPr wrap="square" rtlCol="0">
            <a:spAutoFit/>
          </a:bodyPr>
          <a:lstStyle/>
          <a:p>
            <a:r>
              <a:rPr lang="de-DE" sz="2000" dirty="0" smtClean="0">
                <a:latin typeface="Roboto" panose="02000000000000000000" pitchFamily="2" charset="0"/>
                <a:ea typeface="Roboto" panose="02000000000000000000" pitchFamily="2" charset="0"/>
              </a:rPr>
              <a:t>Ihre Vorschläge/ Anregungen/ Bedürfnisse:</a:t>
            </a:r>
          </a:p>
          <a:p>
            <a:endParaRPr lang="de-DE" sz="1800" dirty="0" smtClean="0">
              <a:latin typeface="Roboto" panose="02000000000000000000" pitchFamily="2" charset="0"/>
              <a:ea typeface="Roboto" panose="02000000000000000000" pitchFamily="2" charset="0"/>
            </a:endParaRPr>
          </a:p>
          <a:p>
            <a:r>
              <a:rPr lang="de-DE" sz="1800" dirty="0" smtClean="0">
                <a:latin typeface="Roboto" panose="02000000000000000000" pitchFamily="2" charset="0"/>
                <a:ea typeface="Roboto" panose="02000000000000000000" pitchFamily="2" charset="0"/>
              </a:rPr>
              <a:t>Protokoll:</a:t>
            </a: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Die Teilnehmer wünschen zusätzliche Felder, in denen die gem. TRACE-Verfahren abweichenden Sätze künftig gemeldet werden.</a:t>
            </a: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Hierbei sollte geprüft werden, inwieweit die Umsetzung in Verknüpfungsfeldern möglich ist, in denen beide Quellensteuersätze (mit/ bzw. ohne TRACE) veröffentlicht werden.</a:t>
            </a:r>
            <a:endParaRPr lang="de-DE" sz="1800" b="0" dirty="0">
              <a:latin typeface="Roboto" panose="02000000000000000000" pitchFamily="2" charset="0"/>
              <a:ea typeface="Roboto" panose="02000000000000000000" pitchFamily="2" charset="0"/>
            </a:endParaRPr>
          </a:p>
          <a:p>
            <a:endParaRPr lang="de-DE" sz="18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6305363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smtClean="0">
                <a:solidFill>
                  <a:srgbClr val="003399"/>
                </a:solidFill>
                <a:latin typeface="Roboto" panose="02000000000000000000" pitchFamily="2" charset="0"/>
                <a:ea typeface="Roboto" panose="02000000000000000000" pitchFamily="2" charset="0"/>
              </a:rPr>
              <a:t>Jahressteuergesetz 2020 - § 20 Abs. 4a Satz 5 EStG</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34</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Allgemein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39551" y="1723311"/>
            <a:ext cx="7992541" cy="4801314"/>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Durch das JStG 2020 wurde § 20 Abs. 4a Satz 5 EStG präzisiert.</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„Werden einem Steuerpflichtigen von einer Körperschaft, Personenvereinigung oder Vermögensmasse, die weder Geschäftsleitung noch Sitz im Inland hat, Anteile zugeteilt, ohne dass der Steuerpflichtige eine Gegenleistung zu erbringen hat, sind sowohl der Ertrag als auch die Anschaffungskosten der erhaltenen Anteile mit 0 Euro anzusetzen, wenn die Voraussetzungen der Sätze 3, 4 und 7 nicht vorliegen; die Anschaffungskosten der die Zuteilung begründenen Anteile bleiben unverändert.“  </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Nur anwendbar für Zuteilungen auf „Neuanteile“ („… § 20 Absatz 4a Satz 5 …. ist für die Zuteilung von Anteilen anzuwenden, wenn diese nach dem 31. Dezember 2020 erfolgt und die die Zuteilung begründenden Anteile nach dem 31. Dezember angeschafft worden sind.“</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Diverse k</a:t>
            </a:r>
            <a:r>
              <a:rPr lang="de-DE" sz="1800" b="0" dirty="0" smtClean="0">
                <a:latin typeface="Roboto" panose="02000000000000000000" pitchFamily="2" charset="0"/>
                <a:ea typeface="Roboto" panose="02000000000000000000" pitchFamily="2" charset="0"/>
              </a:rPr>
              <a:t>lärungsbedürftige Fälle: </a:t>
            </a:r>
          </a:p>
          <a:p>
            <a:r>
              <a:rPr lang="de-DE" sz="1800" b="0" dirty="0">
                <a:latin typeface="Roboto" panose="02000000000000000000" pitchFamily="2" charset="0"/>
                <a:ea typeface="Roboto" panose="02000000000000000000" pitchFamily="2" charset="0"/>
                <a:sym typeface="Wingdings" panose="05000000000000000000" pitchFamily="2" charset="2"/>
              </a:rPr>
              <a:t>	</a:t>
            </a:r>
            <a:r>
              <a:rPr lang="de-DE" sz="1800" b="0" dirty="0" smtClean="0">
                <a:latin typeface="Roboto" panose="02000000000000000000" pitchFamily="2" charset="0"/>
                <a:ea typeface="Roboto" panose="02000000000000000000" pitchFamily="2" charset="0"/>
                <a:sym typeface="Wingdings" panose="05000000000000000000" pitchFamily="2" charset="2"/>
              </a:rPr>
              <a:t> Eingabe an BMF vom 01.04.2021, Antwort ausstehend</a:t>
            </a:r>
            <a:endParaRPr lang="de-DE" sz="1800" b="0" dirty="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endParaRPr lang="de-DE" sz="1800" b="0" dirty="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endParaRPr lang="de-DE" sz="1800" b="0" dirty="0" smtClean="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9874683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smtClean="0">
                <a:solidFill>
                  <a:srgbClr val="003399"/>
                </a:solidFill>
                <a:latin typeface="Roboto" panose="02000000000000000000" pitchFamily="2" charset="0"/>
                <a:ea typeface="Roboto" panose="02000000000000000000" pitchFamily="2" charset="0"/>
              </a:rPr>
              <a:t>Jahressteuergesetz </a:t>
            </a:r>
            <a:r>
              <a:rPr lang="de-DE" dirty="0">
                <a:solidFill>
                  <a:srgbClr val="003399"/>
                </a:solidFill>
                <a:latin typeface="Roboto" panose="02000000000000000000" pitchFamily="2" charset="0"/>
                <a:ea typeface="Roboto" panose="02000000000000000000" pitchFamily="2" charset="0"/>
              </a:rPr>
              <a:t>2020 - § 20 Abs. 4a Satz 5 EStG </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35</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Fragen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42771" y="1772816"/>
            <a:ext cx="7989322" cy="3693319"/>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Welche Informationen von WM werden benötigt?</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Erwarten Sie für alle Maßnahmen eine Kurslieferung durch WM?</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Aktuell fallen gemäß Matrix Maßnahmen unter Satz 5, sofern es sich bei den neuen Anteilen um solche im Sinne des § 20 Abs. 2 Satz 1 Nr. 1 EStG (= Aktien bzw. Anteile an Genossenschaften insbesondere auch eigenkapitalähnliche Genussrechte und den Aktien ähnliche Beteiligungen sowie Anwartschaften darauf) handelt. Zusätzlich gilt, dass es sich um neue Anteile des gleichen Unternehmens handeln muss. Werden Anteile an einem anderen Unternehmen ausgegeben, so wird eine Sachausschüttung unterstellt.</a:t>
            </a:r>
          </a:p>
          <a:p>
            <a:r>
              <a:rPr lang="de-DE" sz="1800" b="0" dirty="0">
                <a:latin typeface="Roboto" panose="02000000000000000000" pitchFamily="2" charset="0"/>
                <a:ea typeface="Roboto" panose="02000000000000000000" pitchFamily="2" charset="0"/>
              </a:rPr>
              <a:t>     </a:t>
            </a:r>
            <a:r>
              <a:rPr lang="de-DE" sz="1800" b="0" dirty="0" smtClean="0">
                <a:latin typeface="Roboto" panose="02000000000000000000" pitchFamily="2" charset="0"/>
                <a:ea typeface="Roboto" panose="02000000000000000000" pitchFamily="2" charset="0"/>
              </a:rPr>
              <a:t>	Gelten </a:t>
            </a:r>
            <a:r>
              <a:rPr lang="de-DE" sz="1800" b="0" dirty="0">
                <a:latin typeface="Roboto" panose="02000000000000000000" pitchFamily="2" charset="0"/>
                <a:ea typeface="Roboto" panose="02000000000000000000" pitchFamily="2" charset="0"/>
              </a:rPr>
              <a:t>diese Bedingungen </a:t>
            </a:r>
            <a:r>
              <a:rPr lang="de-DE" sz="1800" b="0" dirty="0" smtClean="0">
                <a:latin typeface="Roboto" panose="02000000000000000000" pitchFamily="2" charset="0"/>
                <a:ea typeface="Roboto" panose="02000000000000000000" pitchFamily="2" charset="0"/>
              </a:rPr>
              <a:t>weiterhin (Rz.111)?</a:t>
            </a:r>
            <a:endParaRPr lang="de-DE" sz="1800" b="0" dirty="0">
              <a:latin typeface="Roboto" panose="02000000000000000000" pitchFamily="2" charset="0"/>
              <a:ea typeface="Roboto" panose="02000000000000000000" pitchFamily="2" charset="0"/>
            </a:endParaRPr>
          </a:p>
          <a:p>
            <a:r>
              <a:rPr lang="de-DE" sz="1800" b="0" dirty="0">
                <a:latin typeface="Roboto" panose="02000000000000000000" pitchFamily="2" charset="0"/>
                <a:ea typeface="Roboto" panose="02000000000000000000" pitchFamily="2" charset="0"/>
              </a:rPr>
              <a:t> </a:t>
            </a:r>
            <a:r>
              <a:rPr lang="de-DE" sz="1800" b="0" dirty="0" smtClean="0">
                <a:latin typeface="Roboto" panose="02000000000000000000" pitchFamily="2" charset="0"/>
                <a:ea typeface="Roboto" panose="02000000000000000000" pitchFamily="2" charset="0"/>
              </a:rPr>
              <a:t>    	Oder fällt </a:t>
            </a:r>
            <a:r>
              <a:rPr lang="de-DE" sz="1800" b="0" dirty="0">
                <a:latin typeface="Roboto" panose="02000000000000000000" pitchFamily="2" charset="0"/>
                <a:ea typeface="Roboto" panose="02000000000000000000" pitchFamily="2" charset="0"/>
              </a:rPr>
              <a:t>die Zuteilung von Anleihen oder sonstiger Instrumente </a:t>
            </a:r>
            <a:r>
              <a:rPr lang="de-DE" sz="1800" b="0" dirty="0" smtClean="0">
                <a:latin typeface="Roboto" panose="02000000000000000000" pitchFamily="2" charset="0"/>
                <a:ea typeface="Roboto" panose="02000000000000000000" pitchFamily="2" charset="0"/>
              </a:rPr>
              <a:t>	auch unter </a:t>
            </a:r>
            <a:r>
              <a:rPr lang="de-DE" sz="1800" b="0" dirty="0">
                <a:latin typeface="Roboto" panose="02000000000000000000" pitchFamily="2" charset="0"/>
                <a:ea typeface="Roboto" panose="02000000000000000000" pitchFamily="2" charset="0"/>
              </a:rPr>
              <a:t>Satz </a:t>
            </a:r>
            <a:r>
              <a:rPr lang="de-DE" sz="1800" b="0" dirty="0" smtClean="0">
                <a:latin typeface="Roboto" panose="02000000000000000000" pitchFamily="2" charset="0"/>
                <a:ea typeface="Roboto" panose="02000000000000000000" pitchFamily="2" charset="0"/>
              </a:rPr>
              <a:t>5?</a:t>
            </a:r>
            <a:endParaRPr lang="de-DE" sz="1800" b="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5656753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smtClean="0">
                <a:solidFill>
                  <a:srgbClr val="003399"/>
                </a:solidFill>
                <a:latin typeface="Roboto" panose="02000000000000000000" pitchFamily="2" charset="0"/>
                <a:ea typeface="Roboto" panose="02000000000000000000" pitchFamily="2" charset="0"/>
              </a:rPr>
              <a:t>Jahressteuergesetz </a:t>
            </a:r>
            <a:r>
              <a:rPr lang="de-DE" dirty="0">
                <a:solidFill>
                  <a:srgbClr val="003399"/>
                </a:solidFill>
                <a:latin typeface="Roboto" panose="02000000000000000000" pitchFamily="2" charset="0"/>
                <a:ea typeface="Roboto" panose="02000000000000000000" pitchFamily="2" charset="0"/>
              </a:rPr>
              <a:t>2020 - § 20 Abs. 4a Satz 5 EStG  </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36</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a:latin typeface="Roboto" panose="02000000000000000000" pitchFamily="2" charset="0"/>
                <a:ea typeface="Roboto" panose="02000000000000000000" pitchFamily="2" charset="0"/>
              </a:rPr>
              <a:t>Datenservice	-Protokoll-</a:t>
            </a:r>
            <a:endParaRPr lang="de-DE" altLang="de-DE" sz="1800" dirty="0">
              <a:solidFill>
                <a:schemeClr val="tx1"/>
              </a:solidFill>
              <a:latin typeface="Arial Narrow" panose="020B0606020202030204" pitchFamily="34" charset="0"/>
            </a:endParaRPr>
          </a:p>
        </p:txBody>
      </p:sp>
      <p:sp>
        <p:nvSpPr>
          <p:cNvPr id="7" name="Textfeld 6"/>
          <p:cNvSpPr txBox="1"/>
          <p:nvPr/>
        </p:nvSpPr>
        <p:spPr>
          <a:xfrm>
            <a:off x="539552" y="1778112"/>
            <a:ext cx="7632674" cy="4247317"/>
          </a:xfrm>
          <a:prstGeom prst="rect">
            <a:avLst/>
          </a:prstGeom>
          <a:noFill/>
        </p:spPr>
        <p:txBody>
          <a:bodyPr wrap="square" rtlCol="0">
            <a:spAutoFit/>
          </a:bodyPr>
          <a:lstStyle/>
          <a:p>
            <a:r>
              <a:rPr lang="de-DE" sz="1800" dirty="0" smtClean="0">
                <a:latin typeface="Roboto" panose="02000000000000000000" pitchFamily="2" charset="0"/>
                <a:ea typeface="Roboto" panose="02000000000000000000" pitchFamily="2" charset="0"/>
              </a:rPr>
              <a:t>Protokoll:</a:t>
            </a:r>
            <a:endParaRPr lang="de-DE" sz="18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Die Prüfung, ob Aktien oder aktienähnliche Anteile vorliegen, ist künftig nicht mehr erforderlich, da die Neuregelung weiter gefasst ist und somit alle Arten von Anteilen (wie z.B. Anleihen, Fondsanteile etc.) beinhaltet. Die Zuteilung der Anteile hat jeweils in der gleichen Wertpapierart der Ursprungsgattung zu erfolgen.  </a:t>
            </a: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Es wird angenommen, dass die </a:t>
            </a:r>
            <a:r>
              <a:rPr lang="de-DE" sz="1800" b="0" dirty="0" err="1" smtClean="0">
                <a:latin typeface="Roboto" panose="02000000000000000000" pitchFamily="2" charset="0"/>
                <a:ea typeface="Roboto" panose="02000000000000000000" pitchFamily="2" charset="0"/>
              </a:rPr>
              <a:t>Rz</a:t>
            </a:r>
            <a:r>
              <a:rPr lang="de-DE" sz="1800" b="0" dirty="0" smtClean="0">
                <a:latin typeface="Roboto" panose="02000000000000000000" pitchFamily="2" charset="0"/>
                <a:ea typeface="Roboto" panose="02000000000000000000" pitchFamily="2" charset="0"/>
              </a:rPr>
              <a:t>. 111 aufgrund eines redaktionellen Versehens im vorliegenden Entwurfsschreiben weiterhin von Aktien anstelle von Anteilen spricht.</a:t>
            </a: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Die Teilnehmer wünschen entweder eine Auflistung der betroffenen Schlüssel (oder 2 neue Schlüssel) um unterscheiden zu können, wann eine bankseitige Prüfung nach Alt-bzw. Neubestand erfolgen muss.</a:t>
            </a: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Die ausstehende Antwort des BMF auf die Eingabe vom 01.04.2021 ist abzuwarten, bevor eine Entscheidung über das Erfordernis neuer Schlüssel und das WM-Vorgehen getroffen werden kann.</a:t>
            </a:r>
            <a:endParaRPr lang="de-DE" sz="1800" b="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6007915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t/>
            </a:r>
            <a:b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br>
            <a:r>
              <a:rPr lang="de-DE" altLang="de-DE" dirty="0">
                <a:solidFill>
                  <a:srgbClr val="FF0000"/>
                </a:solidFill>
                <a:latin typeface="Roboto" panose="02000000000000000000" pitchFamily="2" charset="0"/>
                <a:ea typeface="Roboto" panose="02000000000000000000" pitchFamily="2" charset="0"/>
                <a:cs typeface="Arial" panose="020B0604020202020204" pitchFamily="34" charset="0"/>
              </a:rPr>
              <a:t/>
            </a:r>
            <a:br>
              <a:rPr lang="de-DE" altLang="de-DE" dirty="0">
                <a:solidFill>
                  <a:srgbClr val="FF0000"/>
                </a:solidFill>
                <a:latin typeface="Roboto" panose="02000000000000000000" pitchFamily="2" charset="0"/>
                <a:ea typeface="Roboto" panose="02000000000000000000" pitchFamily="2" charset="0"/>
                <a:cs typeface="Arial" panose="020B0604020202020204" pitchFamily="34" charset="0"/>
              </a:rPr>
            </a:br>
            <a: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t/>
            </a:r>
            <a:b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br>
            <a:r>
              <a:rPr lang="de-DE" altLang="de-DE" dirty="0" smtClean="0">
                <a:solidFill>
                  <a:srgbClr val="003399"/>
                </a:solidFill>
                <a:latin typeface="Roboto" panose="02000000000000000000" pitchFamily="2" charset="0"/>
                <a:ea typeface="Roboto" panose="02000000000000000000" pitchFamily="2" charset="0"/>
              </a:rPr>
              <a:t>Agenda</a:t>
            </a:r>
            <a:r>
              <a:rPr lang="de-DE" altLang="de-DE" dirty="0">
                <a:solidFill>
                  <a:srgbClr val="003399"/>
                </a:solidFill>
                <a:latin typeface="Roboto" panose="02000000000000000000" pitchFamily="2" charset="0"/>
                <a:ea typeface="Roboto" panose="02000000000000000000" pitchFamily="2" charset="0"/>
              </a:rPr>
              <a:t/>
            </a:r>
            <a:br>
              <a:rPr lang="de-DE" altLang="de-DE" dirty="0">
                <a:solidFill>
                  <a:srgbClr val="003399"/>
                </a:solidFill>
                <a:latin typeface="Roboto" panose="02000000000000000000" pitchFamily="2" charset="0"/>
                <a:ea typeface="Roboto" panose="02000000000000000000" pitchFamily="2" charset="0"/>
              </a:rPr>
            </a:br>
            <a:r>
              <a:rPr lang="de-DE" altLang="de-DE" dirty="0">
                <a:solidFill>
                  <a:srgbClr val="003399"/>
                </a:solidFill>
                <a:latin typeface="Roboto" panose="02000000000000000000" pitchFamily="2" charset="0"/>
                <a:ea typeface="Roboto" panose="02000000000000000000" pitchFamily="2" charset="0"/>
              </a:rPr>
              <a:t/>
            </a:r>
            <a:br>
              <a:rPr lang="de-DE" altLang="de-DE" dirty="0">
                <a:solidFill>
                  <a:srgbClr val="003399"/>
                </a:solidFill>
                <a:latin typeface="Roboto" panose="02000000000000000000" pitchFamily="2" charset="0"/>
                <a:ea typeface="Roboto" panose="02000000000000000000" pitchFamily="2" charset="0"/>
              </a:rPr>
            </a:br>
            <a:r>
              <a:rPr lang="de-DE" altLang="de-DE" dirty="0">
                <a:solidFill>
                  <a:srgbClr val="003399"/>
                </a:solidFill>
                <a:latin typeface="Roboto" panose="02000000000000000000" pitchFamily="2" charset="0"/>
                <a:ea typeface="Roboto" panose="02000000000000000000" pitchFamily="2" charset="0"/>
              </a:rPr>
              <a:t/>
            </a:r>
            <a:br>
              <a:rPr lang="de-DE" altLang="de-DE" dirty="0">
                <a:solidFill>
                  <a:srgbClr val="003399"/>
                </a:solidFill>
                <a:latin typeface="Roboto" panose="02000000000000000000" pitchFamily="2" charset="0"/>
                <a:ea typeface="Roboto" panose="02000000000000000000" pitchFamily="2" charset="0"/>
              </a:rPr>
            </a:br>
            <a:r>
              <a:rPr lang="de-DE" dirty="0">
                <a:solidFill>
                  <a:srgbClr val="003399"/>
                </a:solidFill>
                <a:latin typeface="Roboto" panose="02000000000000000000" pitchFamily="2" charset="0"/>
                <a:ea typeface="Roboto" panose="02000000000000000000" pitchFamily="2" charset="0"/>
              </a:rPr>
              <a:t>   </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3696AF6-6E6C-486E-9ACF-53A589F4C566}" type="slidenum">
              <a:rPr kumimoji="0" lang="de-DE" altLang="de-DE" sz="1000" b="0" i="0" u="none" strike="noStrike" kern="1200" cap="none" spc="0" normalizeH="0" baseline="0" noProof="0">
                <a:ln>
                  <a:noFill/>
                </a:ln>
                <a:solidFill>
                  <a:srgbClr val="B2B2B2"/>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de-DE" altLang="de-DE" sz="1000" b="0" i="0" u="none" strike="noStrike" kern="1200" cap="none" spc="0" normalizeH="0" baseline="0" noProof="0" dirty="0">
              <a:ln>
                <a:noFill/>
              </a:ln>
              <a:solidFill>
                <a:srgbClr val="B2B2B2"/>
              </a:solidFill>
              <a:effectLst/>
              <a:uLnTx/>
              <a:uFillTx/>
              <a:latin typeface="Arial" charset="0"/>
              <a:ea typeface="+mn-ea"/>
              <a:cs typeface="+mn-cs"/>
            </a:endParaRPr>
          </a:p>
        </p:txBody>
      </p:sp>
      <p:sp>
        <p:nvSpPr>
          <p:cNvPr id="6" name="Rechteck 5"/>
          <p:cNvSpPr/>
          <p:nvPr/>
        </p:nvSpPr>
        <p:spPr bwMode="gray">
          <a:xfrm>
            <a:off x="539552" y="2276872"/>
            <a:ext cx="7992541" cy="1872977"/>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altLang="de-DE" sz="2000" dirty="0" smtClean="0">
                <a:solidFill>
                  <a:srgbClr val="000000"/>
                </a:solidFill>
                <a:latin typeface="Roboto" panose="02000000000000000000" pitchFamily="2" charset="0"/>
                <a:ea typeface="Roboto" panose="02000000000000000000" pitchFamily="2" charset="0"/>
              </a:rPr>
              <a:t>BMF-Schreiben </a:t>
            </a:r>
            <a:r>
              <a:rPr kumimoji="0" lang="de-DE" altLang="de-DE" sz="2000" b="1"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rPr>
              <a:t>   </a:t>
            </a:r>
            <a:endParaRPr kumimoji="0" lang="de-DE" altLang="de-DE" sz="20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8955557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18682" y="308508"/>
            <a:ext cx="8234277" cy="825903"/>
          </a:xfrm>
        </p:spPr>
        <p:txBody>
          <a:bodyPr/>
          <a:lstStyle/>
          <a:p>
            <a:r>
              <a:rPr lang="de-DE" dirty="0" smtClean="0">
                <a:solidFill>
                  <a:srgbClr val="003399"/>
                </a:solidFill>
                <a:latin typeface="Roboto" panose="02000000000000000000" pitchFamily="2" charset="0"/>
                <a:ea typeface="Roboto" panose="02000000000000000000" pitchFamily="2" charset="0"/>
              </a:rPr>
              <a:t>BMF-Schreiben </a:t>
            </a:r>
            <a:r>
              <a:rPr lang="de-DE" dirty="0">
                <a:solidFill>
                  <a:srgbClr val="003399"/>
                </a:solidFill>
                <a:latin typeface="Roboto" panose="02000000000000000000" pitchFamily="2" charset="0"/>
                <a:ea typeface="Roboto" panose="02000000000000000000" pitchFamily="2" charset="0"/>
              </a:rPr>
              <a:t>vom </a:t>
            </a:r>
            <a:r>
              <a:rPr lang="de-DE" dirty="0" smtClean="0">
                <a:solidFill>
                  <a:srgbClr val="003399"/>
                </a:solidFill>
                <a:latin typeface="Roboto" panose="02000000000000000000" pitchFamily="2" charset="0"/>
                <a:ea typeface="Roboto" panose="02000000000000000000" pitchFamily="2" charset="0"/>
              </a:rPr>
              <a:t>03.06.2021 – wertloser Verfall</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38</a:t>
            </a:fld>
            <a:endParaRPr lang="de-DE" altLang="de-DE" sz="1000" b="0" dirty="0">
              <a:solidFill>
                <a:srgbClr val="B2B2B2"/>
              </a:solidFill>
            </a:endParaRPr>
          </a:p>
        </p:txBody>
      </p:sp>
      <p:sp>
        <p:nvSpPr>
          <p:cNvPr id="6" name="Rechteck 5"/>
          <p:cNvSpPr/>
          <p:nvPr/>
        </p:nvSpPr>
        <p:spPr bwMode="gray">
          <a:xfrm>
            <a:off x="539551" y="1017534"/>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Allgemein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39551" y="1704236"/>
            <a:ext cx="7992541" cy="4247317"/>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 20 Abs. 6 Satz 6 EStG (wertloser Verfall)</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Beantwortung offener Fragen zur beschränkten Verlustverrechnung</a:t>
            </a:r>
            <a:endParaRPr lang="de-DE" sz="1800" b="0" dirty="0" smtClean="0">
              <a:latin typeface="Roboto" panose="02000000000000000000" pitchFamily="2" charset="0"/>
              <a:ea typeface="Roboto" panose="02000000000000000000" pitchFamily="2" charset="0"/>
              <a:sym typeface="Wingdings" panose="05000000000000000000" pitchFamily="2" charset="2"/>
            </a:endParaRP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sym typeface="Wingdings" panose="05000000000000000000" pitchFamily="2" charset="2"/>
              </a:rPr>
              <a:t>Rz. 59 </a:t>
            </a:r>
            <a:r>
              <a:rPr lang="de-DE" sz="1800" b="0" dirty="0" smtClean="0">
                <a:latin typeface="Roboto" panose="02000000000000000000" pitchFamily="2" charset="0"/>
                <a:ea typeface="Roboto" panose="02000000000000000000" pitchFamily="2" charset="0"/>
              </a:rPr>
              <a:t>„…Von </a:t>
            </a:r>
            <a:r>
              <a:rPr lang="de-DE" sz="1800" b="0" dirty="0">
                <a:latin typeface="Roboto" panose="02000000000000000000" pitchFamily="2" charset="0"/>
                <a:ea typeface="Roboto" panose="02000000000000000000" pitchFamily="2" charset="0"/>
              </a:rPr>
              <a:t>einer Veräußerung eines wertlosen Wirtschaftsgutes </a:t>
            </a:r>
            <a:r>
              <a:rPr lang="de-DE" sz="1800" b="0" dirty="0" smtClean="0">
                <a:latin typeface="Roboto" panose="02000000000000000000" pitchFamily="2" charset="0"/>
                <a:ea typeface="Roboto" panose="02000000000000000000" pitchFamily="2" charset="0"/>
              </a:rPr>
              <a:t>ist regelmäßig </a:t>
            </a:r>
            <a:r>
              <a:rPr lang="de-DE" sz="1800" b="0" dirty="0">
                <a:latin typeface="Roboto" panose="02000000000000000000" pitchFamily="2" charset="0"/>
                <a:ea typeface="Roboto" panose="02000000000000000000" pitchFamily="2" charset="0"/>
              </a:rPr>
              <a:t>auszugehen, wenn der Veräußerungspreis die </a:t>
            </a:r>
            <a:r>
              <a:rPr lang="de-DE" sz="1800" b="0" dirty="0" smtClean="0">
                <a:latin typeface="Roboto" panose="02000000000000000000" pitchFamily="2" charset="0"/>
                <a:ea typeface="Roboto" panose="02000000000000000000" pitchFamily="2" charset="0"/>
              </a:rPr>
              <a:t>tatsächlichen </a:t>
            </a:r>
            <a:r>
              <a:rPr lang="de-DE" sz="1800" b="0" dirty="0">
                <a:latin typeface="Roboto" panose="02000000000000000000" pitchFamily="2" charset="0"/>
                <a:ea typeface="Roboto" panose="02000000000000000000" pitchFamily="2" charset="0"/>
              </a:rPr>
              <a:t>Transaktionskosten nicht </a:t>
            </a:r>
            <a:r>
              <a:rPr lang="de-DE" sz="1800" b="0" dirty="0" smtClean="0">
                <a:latin typeface="Roboto" panose="02000000000000000000" pitchFamily="2" charset="0"/>
                <a:ea typeface="Roboto" panose="02000000000000000000" pitchFamily="2" charset="0"/>
              </a:rPr>
              <a:t>übersteigt….“ </a:t>
            </a:r>
            <a:endParaRPr lang="de-DE" sz="1800" b="0" dirty="0">
              <a:latin typeface="Roboto" panose="02000000000000000000" pitchFamily="2" charset="0"/>
              <a:ea typeface="Roboto" panose="02000000000000000000" pitchFamily="2" charset="0"/>
            </a:endParaRPr>
          </a:p>
          <a:p>
            <a:r>
              <a:rPr lang="de-DE" sz="1800" b="0" dirty="0" smtClean="0">
                <a:latin typeface="Roboto" panose="02000000000000000000" pitchFamily="2" charset="0"/>
                <a:ea typeface="Roboto" panose="02000000000000000000" pitchFamily="2" charset="0"/>
                <a:sym typeface="Wingdings" panose="05000000000000000000" pitchFamily="2" charset="2"/>
              </a:rPr>
              <a:t>	 Auf Bankebene zu berücksichtigen</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sym typeface="Wingdings" panose="05000000000000000000" pitchFamily="2" charset="2"/>
              </a:rPr>
              <a:t>WM </a:t>
            </a:r>
            <a:r>
              <a:rPr lang="de-DE" sz="1800" b="0" dirty="0" smtClean="0">
                <a:latin typeface="Roboto" panose="02000000000000000000" pitchFamily="2" charset="0"/>
                <a:ea typeface="Roboto" panose="02000000000000000000" pitchFamily="2" charset="0"/>
                <a:sym typeface="Wingdings" panose="05000000000000000000" pitchFamily="2" charset="2"/>
              </a:rPr>
              <a:t>kennzeichnet </a:t>
            </a:r>
            <a:r>
              <a:rPr lang="de-DE" sz="1800" b="0" dirty="0">
                <a:latin typeface="Roboto" panose="02000000000000000000" pitchFamily="2" charset="0"/>
                <a:ea typeface="Roboto" panose="02000000000000000000" pitchFamily="2" charset="0"/>
              </a:rPr>
              <a:t>Maßnahmen, bei denen Stücke ausgebucht werden und der Anleger keinerlei Gegenleistung (in Form von neuen/ anderen Anteilen oder einem </a:t>
            </a:r>
            <a:r>
              <a:rPr lang="de-DE" sz="1800" b="0" dirty="0" smtClean="0">
                <a:latin typeface="Roboto" panose="02000000000000000000" pitchFamily="2" charset="0"/>
                <a:ea typeface="Roboto" panose="02000000000000000000" pitchFamily="2" charset="0"/>
              </a:rPr>
              <a:t>Geldbetrag (auch kein Cent- oder Kleinstbetrag)) erhält.</a:t>
            </a:r>
            <a:endParaRPr lang="de-DE" sz="1800" b="0" dirty="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E</a:t>
            </a:r>
            <a:r>
              <a:rPr lang="de-DE" sz="1800" b="0" dirty="0" smtClean="0">
                <a:latin typeface="Roboto" panose="02000000000000000000" pitchFamily="2" charset="0"/>
                <a:ea typeface="Roboto" panose="02000000000000000000" pitchFamily="2" charset="0"/>
              </a:rPr>
              <a:t>ntstandener </a:t>
            </a:r>
            <a:r>
              <a:rPr lang="de-DE" sz="1800" b="0" dirty="0">
                <a:latin typeface="Roboto" panose="02000000000000000000" pitchFamily="2" charset="0"/>
                <a:ea typeface="Roboto" panose="02000000000000000000" pitchFamily="2" charset="0"/>
              </a:rPr>
              <a:t>Verlust in Höhe der ursprünglichen Anschaffungskosten (inklusive der Anschaffungsnebenkosten) darf </a:t>
            </a:r>
            <a:r>
              <a:rPr lang="de-DE" sz="1800" b="0" dirty="0" smtClean="0">
                <a:latin typeface="Roboto" panose="02000000000000000000" pitchFamily="2" charset="0"/>
                <a:ea typeface="Roboto" panose="02000000000000000000" pitchFamily="2" charset="0"/>
              </a:rPr>
              <a:t>nicht </a:t>
            </a:r>
            <a:r>
              <a:rPr lang="de-DE" sz="1800" b="0" dirty="0">
                <a:latin typeface="Roboto" panose="02000000000000000000" pitchFamily="2" charset="0"/>
                <a:ea typeface="Roboto" panose="02000000000000000000" pitchFamily="2" charset="0"/>
              </a:rPr>
              <a:t>in einen Verlusttopf </a:t>
            </a:r>
            <a:r>
              <a:rPr lang="de-DE" sz="1800" b="0" dirty="0" smtClean="0">
                <a:latin typeface="Roboto" panose="02000000000000000000" pitchFamily="2" charset="0"/>
                <a:ea typeface="Roboto" panose="02000000000000000000" pitchFamily="2" charset="0"/>
              </a:rPr>
              <a:t>eingestellt </a:t>
            </a:r>
            <a:r>
              <a:rPr lang="de-DE" sz="1800" b="0" dirty="0">
                <a:latin typeface="Roboto" panose="02000000000000000000" pitchFamily="2" charset="0"/>
                <a:ea typeface="Roboto" panose="02000000000000000000" pitchFamily="2" charset="0"/>
              </a:rPr>
              <a:t>und auf Bankebene mit Gewinnen verrechnet </a:t>
            </a:r>
            <a:r>
              <a:rPr lang="de-DE" sz="1800" b="0" dirty="0" smtClean="0">
                <a:latin typeface="Roboto" panose="02000000000000000000" pitchFamily="2" charset="0"/>
                <a:ea typeface="Roboto" panose="02000000000000000000" pitchFamily="2" charset="0"/>
              </a:rPr>
              <a:t>werden.</a:t>
            </a:r>
            <a:endParaRPr lang="de-DE" sz="1800" b="0" dirty="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Ausweis in der Steuerbescheinigung zur Deklaration in der </a:t>
            </a:r>
            <a:r>
              <a:rPr lang="de-DE" sz="1800" b="0" dirty="0">
                <a:latin typeface="Roboto" panose="02000000000000000000" pitchFamily="2" charset="0"/>
                <a:ea typeface="Roboto" panose="02000000000000000000" pitchFamily="2" charset="0"/>
              </a:rPr>
              <a:t>Veranlagung </a:t>
            </a:r>
            <a:r>
              <a:rPr lang="de-DE" sz="1800" b="0" dirty="0" smtClean="0">
                <a:latin typeface="Roboto" panose="02000000000000000000" pitchFamily="2" charset="0"/>
                <a:ea typeface="Roboto" panose="02000000000000000000" pitchFamily="2" charset="0"/>
              </a:rPr>
              <a:t> </a:t>
            </a:r>
            <a:r>
              <a:rPr lang="de-DE" sz="1800" b="0" dirty="0">
                <a:latin typeface="Roboto" panose="02000000000000000000" pitchFamily="2" charset="0"/>
                <a:ea typeface="Roboto" panose="02000000000000000000" pitchFamily="2" charset="0"/>
              </a:rPr>
              <a:t>und </a:t>
            </a:r>
            <a:r>
              <a:rPr lang="de-DE" sz="1800" b="0" dirty="0" smtClean="0">
                <a:latin typeface="Roboto" panose="02000000000000000000" pitchFamily="2" charset="0"/>
                <a:ea typeface="Roboto" panose="02000000000000000000" pitchFamily="2" charset="0"/>
              </a:rPr>
              <a:t>Verrechnung auf </a:t>
            </a:r>
            <a:r>
              <a:rPr lang="de-DE" sz="1800" b="0" dirty="0">
                <a:latin typeface="Roboto" panose="02000000000000000000" pitchFamily="2" charset="0"/>
                <a:ea typeface="Roboto" panose="02000000000000000000" pitchFamily="2" charset="0"/>
              </a:rPr>
              <a:t>Ebene des </a:t>
            </a:r>
            <a:r>
              <a:rPr lang="de-DE" sz="1800" b="0" dirty="0" smtClean="0">
                <a:latin typeface="Roboto" panose="02000000000000000000" pitchFamily="2" charset="0"/>
                <a:ea typeface="Roboto" panose="02000000000000000000" pitchFamily="2" charset="0"/>
              </a:rPr>
              <a:t>Finanzamtes</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sym typeface="Wingdings" panose="05000000000000000000" pitchFamily="2" charset="2"/>
              </a:rPr>
              <a:t>Eingabe </a:t>
            </a:r>
            <a:r>
              <a:rPr lang="de-DE" sz="1800" b="0" dirty="0">
                <a:latin typeface="Roboto" panose="02000000000000000000" pitchFamily="2" charset="0"/>
                <a:ea typeface="Roboto" panose="02000000000000000000" pitchFamily="2" charset="0"/>
                <a:sym typeface="Wingdings" panose="05000000000000000000" pitchFamily="2" charset="2"/>
              </a:rPr>
              <a:t>an BMF vom </a:t>
            </a:r>
            <a:r>
              <a:rPr lang="de-DE" sz="1800" b="0" dirty="0" smtClean="0">
                <a:latin typeface="Roboto" panose="02000000000000000000" pitchFamily="2" charset="0"/>
                <a:ea typeface="Roboto" panose="02000000000000000000" pitchFamily="2" charset="0"/>
                <a:sym typeface="Wingdings" panose="05000000000000000000" pitchFamily="2" charset="2"/>
              </a:rPr>
              <a:t>15.06.2021</a:t>
            </a:r>
            <a:r>
              <a:rPr lang="de-DE" sz="1800" b="0" dirty="0">
                <a:latin typeface="Roboto" panose="02000000000000000000" pitchFamily="2" charset="0"/>
                <a:ea typeface="Roboto" panose="02000000000000000000" pitchFamily="2" charset="0"/>
                <a:sym typeface="Wingdings" panose="05000000000000000000" pitchFamily="2" charset="2"/>
              </a:rPr>
              <a:t>, Antwort </a:t>
            </a:r>
            <a:r>
              <a:rPr lang="de-DE" sz="1800" b="0" dirty="0" smtClean="0">
                <a:latin typeface="Roboto" panose="02000000000000000000" pitchFamily="2" charset="0"/>
                <a:ea typeface="Roboto" panose="02000000000000000000" pitchFamily="2" charset="0"/>
                <a:sym typeface="Wingdings" panose="05000000000000000000" pitchFamily="2" charset="2"/>
              </a:rPr>
              <a:t>ausstehend</a:t>
            </a:r>
            <a:endParaRPr lang="de-DE" sz="1800" b="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388064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234276" cy="685800"/>
          </a:xfrm>
        </p:spPr>
        <p:txBody>
          <a:bodyPr/>
          <a:lstStyle/>
          <a:p>
            <a:r>
              <a:rPr lang="de-DE" dirty="0" smtClean="0">
                <a:solidFill>
                  <a:srgbClr val="003399"/>
                </a:solidFill>
                <a:latin typeface="Roboto" panose="02000000000000000000" pitchFamily="2" charset="0"/>
                <a:ea typeface="Roboto" panose="02000000000000000000" pitchFamily="2" charset="0"/>
              </a:rPr>
              <a:t>BMF-Schreiben </a:t>
            </a:r>
            <a:r>
              <a:rPr lang="de-DE" dirty="0">
                <a:solidFill>
                  <a:srgbClr val="003399"/>
                </a:solidFill>
                <a:latin typeface="Roboto" panose="02000000000000000000" pitchFamily="2" charset="0"/>
                <a:ea typeface="Roboto" panose="02000000000000000000" pitchFamily="2" charset="0"/>
              </a:rPr>
              <a:t>vom </a:t>
            </a:r>
            <a:r>
              <a:rPr lang="de-DE" dirty="0" smtClean="0">
                <a:solidFill>
                  <a:srgbClr val="003399"/>
                </a:solidFill>
                <a:latin typeface="Roboto" panose="02000000000000000000" pitchFamily="2" charset="0"/>
                <a:ea typeface="Roboto" panose="02000000000000000000" pitchFamily="2" charset="0"/>
              </a:rPr>
              <a:t>03.06.2021 – wertloser Verfall</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39</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Fragen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39551" y="1649887"/>
            <a:ext cx="7992541" cy="4801314"/>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Wünschen die Teilnehmer neue Schlüssel zur Kennzeichnung dieser </a:t>
            </a:r>
            <a:r>
              <a:rPr lang="de-DE" sz="1800" b="0" dirty="0">
                <a:latin typeface="Roboto" panose="02000000000000000000" pitchFamily="2" charset="0"/>
                <a:ea typeface="Roboto" panose="02000000000000000000" pitchFamily="2" charset="0"/>
              </a:rPr>
              <a:t>Vorgänge</a:t>
            </a:r>
            <a:r>
              <a:rPr lang="de-DE" sz="1800" b="0" dirty="0" smtClean="0">
                <a:latin typeface="Roboto" panose="02000000000000000000" pitchFamily="2" charset="0"/>
                <a:ea typeface="Roboto" panose="02000000000000000000" pitchFamily="2" charset="0"/>
              </a:rPr>
              <a:t>?</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Beabsichtigen Sie ihr Reporting zu erweitern? </a:t>
            </a:r>
          </a:p>
          <a:p>
            <a:endParaRPr lang="de-DE" sz="1800" b="0" dirty="0" smtClean="0">
              <a:latin typeface="Roboto" panose="02000000000000000000" pitchFamily="2" charset="0"/>
              <a:ea typeface="Roboto" panose="02000000000000000000" pitchFamily="2" charset="0"/>
            </a:endParaRPr>
          </a:p>
          <a:p>
            <a:r>
              <a:rPr lang="de-DE" sz="1800" b="0" dirty="0" smtClean="0">
                <a:latin typeface="Roboto" panose="02000000000000000000" pitchFamily="2" charset="0"/>
                <a:ea typeface="Roboto" panose="02000000000000000000" pitchFamily="2" charset="0"/>
              </a:rPr>
              <a:t>Argumente </a:t>
            </a:r>
            <a:r>
              <a:rPr lang="de-DE" sz="1800" b="0" dirty="0">
                <a:latin typeface="Roboto" panose="02000000000000000000" pitchFamily="2" charset="0"/>
                <a:ea typeface="Roboto" panose="02000000000000000000" pitchFamily="2" charset="0"/>
              </a:rPr>
              <a:t>für neue Schlüssel:</a:t>
            </a:r>
          </a:p>
          <a:p>
            <a:pPr marL="342900" lvl="0" indent="-342900">
              <a:buFont typeface="Wingdings" panose="05000000000000000000" pitchFamily="2" charset="2"/>
              <a:buChar char="§"/>
            </a:pPr>
            <a:r>
              <a:rPr lang="de-DE" sz="1800" b="0" dirty="0">
                <a:latin typeface="Roboto" panose="02000000000000000000" pitchFamily="2" charset="0"/>
                <a:ea typeface="Roboto" panose="02000000000000000000" pitchFamily="2" charset="0"/>
              </a:rPr>
              <a:t>Zeitliche Abgrenzung in Bezug auf Storni – unterschiedliche Behandlung der Fälle vor 2020 und nach 2019: Trotz gleichem Schlüssel müssen diese Geschäfte unterschiedlich behandelt werden (Berücksichtigung eines Verlustes auf Ebene des Finanzamtes </a:t>
            </a:r>
            <a:r>
              <a:rPr lang="de-DE" sz="1800" b="0" dirty="0" smtClean="0">
                <a:latin typeface="Roboto" panose="02000000000000000000" pitchFamily="2" charset="0"/>
                <a:ea typeface="Roboto" panose="02000000000000000000" pitchFamily="2" charset="0"/>
              </a:rPr>
              <a:t>vs. </a:t>
            </a:r>
            <a:r>
              <a:rPr lang="de-DE" sz="1800" b="0" dirty="0">
                <a:latin typeface="Roboto" panose="02000000000000000000" pitchFamily="2" charset="0"/>
                <a:ea typeface="Roboto" panose="02000000000000000000" pitchFamily="2" charset="0"/>
              </a:rPr>
              <a:t>keine </a:t>
            </a:r>
            <a:r>
              <a:rPr lang="de-DE" sz="1800" b="0" dirty="0" smtClean="0">
                <a:latin typeface="Roboto" panose="02000000000000000000" pitchFamily="2" charset="0"/>
                <a:ea typeface="Roboto" panose="02000000000000000000" pitchFamily="2" charset="0"/>
              </a:rPr>
              <a:t>Möglichkeit der Berücksichtigung</a:t>
            </a:r>
            <a:r>
              <a:rPr lang="de-DE" sz="1800" b="0" dirty="0">
                <a:latin typeface="Roboto" panose="02000000000000000000" pitchFamily="2" charset="0"/>
                <a:ea typeface="Roboto" panose="02000000000000000000" pitchFamily="2" charset="0"/>
              </a:rPr>
              <a:t>). </a:t>
            </a:r>
          </a:p>
          <a:p>
            <a:pPr marL="285750" lvl="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Bisheriger Schlüssel „wertlose Titel“ ist nicht passend, da bei Ausbuchung eine beschränkte Verlustverrechnung auf Ebene des Finanzamtes möglich ist. Der Schlüssel „wertlose Titel“ bedeutet „steuerlich nicht relevant“.</a:t>
            </a:r>
            <a:endParaRPr lang="de-DE" sz="1800" b="0" dirty="0">
              <a:latin typeface="Roboto" panose="02000000000000000000" pitchFamily="2" charset="0"/>
              <a:ea typeface="Roboto" panose="02000000000000000000" pitchFamily="2" charset="0"/>
            </a:endParaRPr>
          </a:p>
          <a:p>
            <a:pPr marL="285750" lvl="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Eventuell </a:t>
            </a:r>
            <a:r>
              <a:rPr lang="de-DE" sz="1800" b="0" dirty="0">
                <a:latin typeface="Roboto" panose="02000000000000000000" pitchFamily="2" charset="0"/>
                <a:ea typeface="Roboto" panose="02000000000000000000" pitchFamily="2" charset="0"/>
              </a:rPr>
              <a:t>gibt es weiterhin Fälle, in denen Papiere wertlos ausgebucht werden </a:t>
            </a:r>
            <a:r>
              <a:rPr lang="de-DE" sz="1800" b="0" dirty="0" smtClean="0">
                <a:latin typeface="Roboto" panose="02000000000000000000" pitchFamily="2" charset="0"/>
                <a:ea typeface="Roboto" panose="02000000000000000000" pitchFamily="2" charset="0"/>
              </a:rPr>
              <a:t>und </a:t>
            </a:r>
            <a:r>
              <a:rPr lang="de-DE" sz="1800" b="0" dirty="0">
                <a:latin typeface="Roboto" panose="02000000000000000000" pitchFamily="2" charset="0"/>
                <a:ea typeface="Roboto" panose="02000000000000000000" pitchFamily="2" charset="0"/>
              </a:rPr>
              <a:t>nicht unter </a:t>
            </a:r>
            <a:r>
              <a:rPr lang="de-DE" sz="1800" b="0" dirty="0" smtClean="0">
                <a:latin typeface="Roboto" panose="02000000000000000000" pitchFamily="2" charset="0"/>
                <a:ea typeface="Roboto" panose="02000000000000000000" pitchFamily="2" charset="0"/>
              </a:rPr>
              <a:t>§ 20 </a:t>
            </a:r>
            <a:r>
              <a:rPr lang="de-DE" sz="1800" b="0" dirty="0">
                <a:latin typeface="Roboto" panose="02000000000000000000" pitchFamily="2" charset="0"/>
                <a:ea typeface="Roboto" panose="02000000000000000000" pitchFamily="2" charset="0"/>
              </a:rPr>
              <a:t>Abs. 6 Satz 6 EStG fallen (bspw. Ausbuchung von (Bezugs-)Rechten bei Nicht-Bezug einer Kapitalerhöhung gegen bar; etc</a:t>
            </a:r>
            <a:r>
              <a:rPr lang="de-DE" sz="1800" b="0" dirty="0" smtClean="0">
                <a:latin typeface="Roboto" panose="02000000000000000000" pitchFamily="2" charset="0"/>
                <a:ea typeface="Roboto" panose="02000000000000000000" pitchFamily="2" charset="0"/>
              </a:rPr>
              <a:t>.)?</a:t>
            </a:r>
            <a:endParaRPr lang="de-DE" sz="1800" b="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506260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smtClean="0">
                <a:solidFill>
                  <a:srgbClr val="003399"/>
                </a:solidFill>
                <a:latin typeface="Roboto" panose="02000000000000000000" pitchFamily="2" charset="0"/>
                <a:ea typeface="Roboto" panose="02000000000000000000" pitchFamily="2" charset="0"/>
              </a:rPr>
              <a:t>Agenda </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4</a:t>
            </a:fld>
            <a:endParaRPr lang="de-DE" altLang="de-DE" sz="1000" b="0" dirty="0">
              <a:solidFill>
                <a:srgbClr val="B2B2B2"/>
              </a:solidFill>
            </a:endParaRPr>
          </a:p>
        </p:txBody>
      </p:sp>
      <p:sp>
        <p:nvSpPr>
          <p:cNvPr id="9" name="Rechteck 8"/>
          <p:cNvSpPr/>
          <p:nvPr/>
        </p:nvSpPr>
        <p:spPr bwMode="gray">
          <a:xfrm>
            <a:off x="1907704" y="1952477"/>
            <a:ext cx="6315532" cy="1224136"/>
          </a:xfrm>
          <a:prstGeom prst="rect">
            <a:avLst/>
          </a:prstGeom>
          <a:solidFill>
            <a:schemeClr val="bg1"/>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rPr>
              <a:t>Einzelfragen zur </a:t>
            </a: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Abgeltungsteuer</a:t>
            </a:r>
            <a:endPar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endParaRPr>
          </a:p>
          <a:p>
            <a:pPr>
              <a:defRPr/>
            </a:pPr>
            <a:r>
              <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rPr>
              <a:t>Ergänzung des BMF-Schreibens vom 18. Januar 2016 (BStBl I S. 85</a:t>
            </a: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 Schreiben vom 03.06.2021</a:t>
            </a:r>
            <a:endPar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endParaRPr>
          </a:p>
        </p:txBody>
      </p:sp>
      <p:sp>
        <p:nvSpPr>
          <p:cNvPr id="11" name="Rechteck 10"/>
          <p:cNvSpPr/>
          <p:nvPr/>
        </p:nvSpPr>
        <p:spPr bwMode="gray">
          <a:xfrm>
            <a:off x="1222361" y="1124744"/>
            <a:ext cx="7000875" cy="792088"/>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2000" dirty="0" smtClean="0">
                <a:solidFill>
                  <a:srgbClr val="003399"/>
                </a:solidFill>
                <a:latin typeface="Roboto" panose="02000000000000000000" pitchFamily="2" charset="0"/>
                <a:ea typeface="Roboto" panose="02000000000000000000" pitchFamily="2" charset="0"/>
                <a:cs typeface="Arial" panose="020B0604020202020204" pitchFamily="34" charset="0"/>
              </a:rPr>
              <a:t>BMF-Schreiben</a:t>
            </a:r>
            <a:r>
              <a:rPr lang="de-DE" altLang="de-DE" sz="2000" dirty="0" smtClean="0">
                <a:solidFill>
                  <a:srgbClr val="003399"/>
                </a:solidFill>
                <a:latin typeface="Arial Narrow" panose="020B0606020202030204" pitchFamily="34" charset="0"/>
                <a:cs typeface="Arial" panose="020B0604020202020204" pitchFamily="34" charset="0"/>
              </a:rPr>
              <a:t> </a:t>
            </a:r>
            <a:endParaRPr lang="de-DE" altLang="de-DE" sz="2000" dirty="0">
              <a:solidFill>
                <a:srgbClr val="003399"/>
              </a:solidFill>
              <a:latin typeface="Arial Narrow" panose="020B0606020202030204" pitchFamily="34" charset="0"/>
              <a:cs typeface="Arial" panose="020B0604020202020204" pitchFamily="34" charset="0"/>
            </a:endParaRPr>
          </a:p>
        </p:txBody>
      </p:sp>
      <p:sp>
        <p:nvSpPr>
          <p:cNvPr id="6" name="Rechteck 5"/>
          <p:cNvSpPr/>
          <p:nvPr/>
        </p:nvSpPr>
        <p:spPr bwMode="gray">
          <a:xfrm>
            <a:off x="1907704" y="3068242"/>
            <a:ext cx="6315532" cy="1656184"/>
          </a:xfrm>
          <a:prstGeom prst="rect">
            <a:avLst/>
          </a:prstGeom>
          <a:solidFill>
            <a:schemeClr val="bg1"/>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Jahressteuergesetz </a:t>
            </a:r>
            <a:r>
              <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rPr>
              <a:t>2020: Beschränkung des Anwendungsbereichs des § 20 Absatz </a:t>
            </a: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4a Satz </a:t>
            </a:r>
            <a:r>
              <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rPr>
              <a:t>3 EStG auf die Andienung von </a:t>
            </a: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Aktien; Umsetzungs- </a:t>
            </a:r>
            <a:r>
              <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rPr>
              <a:t>und </a:t>
            </a: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Anwendungsfragen, Schreiben vom 06.05.2021</a:t>
            </a:r>
            <a:endPar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endParaRPr>
          </a:p>
        </p:txBody>
      </p:sp>
      <p:sp>
        <p:nvSpPr>
          <p:cNvPr id="7" name="Rechteck 6"/>
          <p:cNvSpPr/>
          <p:nvPr/>
        </p:nvSpPr>
        <p:spPr bwMode="gray">
          <a:xfrm>
            <a:off x="1907704" y="4724426"/>
            <a:ext cx="6315532" cy="1656902"/>
          </a:xfrm>
          <a:prstGeom prst="rect">
            <a:avLst/>
          </a:prstGeom>
          <a:solidFill>
            <a:schemeClr val="bg1"/>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rPr>
              <a:t>Anwendungsschreiben zum Investmentsteuergesetz in der am 1. Januar 2018 </a:t>
            </a: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geltenden Fassung </a:t>
            </a:r>
            <a:r>
              <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rPr>
              <a:t>(InvStG</a:t>
            </a: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 Ergänzung </a:t>
            </a:r>
            <a:r>
              <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rPr>
              <a:t>des BMF-Schreibens vom 21. Mai </a:t>
            </a: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2019 (BStBl</a:t>
            </a:r>
            <a:r>
              <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rPr>
              <a:t>. I S. </a:t>
            </a: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527), Nichtbeanstandungsregelung </a:t>
            </a:r>
            <a:r>
              <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rPr>
              <a:t>zu § 7 Absatz 5 </a:t>
            </a: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InvStG</a:t>
            </a:r>
            <a:r>
              <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rPr>
              <a:t>,</a:t>
            </a: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 Schreiben vom 01.06.2021</a:t>
            </a:r>
            <a:endPar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30705198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234276" cy="685800"/>
          </a:xfrm>
        </p:spPr>
        <p:txBody>
          <a:bodyPr/>
          <a:lstStyle/>
          <a:p>
            <a:r>
              <a:rPr lang="de-DE" dirty="0" smtClean="0">
                <a:solidFill>
                  <a:srgbClr val="003399"/>
                </a:solidFill>
                <a:latin typeface="Roboto" panose="02000000000000000000" pitchFamily="2" charset="0"/>
                <a:ea typeface="Roboto" panose="02000000000000000000" pitchFamily="2" charset="0"/>
              </a:rPr>
              <a:t>BMF-Schreiben </a:t>
            </a:r>
            <a:r>
              <a:rPr lang="de-DE" dirty="0">
                <a:solidFill>
                  <a:srgbClr val="003399"/>
                </a:solidFill>
                <a:latin typeface="Roboto" panose="02000000000000000000" pitchFamily="2" charset="0"/>
                <a:ea typeface="Roboto" panose="02000000000000000000" pitchFamily="2" charset="0"/>
              </a:rPr>
              <a:t>vom </a:t>
            </a:r>
            <a:r>
              <a:rPr lang="de-DE" dirty="0" smtClean="0">
                <a:solidFill>
                  <a:srgbClr val="003399"/>
                </a:solidFill>
                <a:latin typeface="Roboto" panose="02000000000000000000" pitchFamily="2" charset="0"/>
                <a:ea typeface="Roboto" panose="02000000000000000000" pitchFamily="2" charset="0"/>
              </a:rPr>
              <a:t>03.06.2021 – wertloser Verfall </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40</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a:latin typeface="Roboto" panose="02000000000000000000" pitchFamily="2" charset="0"/>
                <a:ea typeface="Roboto" panose="02000000000000000000" pitchFamily="2" charset="0"/>
              </a:rPr>
              <a:t>Datenservice	-Protokoll- </a:t>
            </a:r>
            <a:r>
              <a:rPr lang="de-DE" altLang="de-DE" sz="1800" dirty="0">
                <a:latin typeface="Arial Narrow" panose="020B0606020202030204" pitchFamily="34" charset="0"/>
              </a:rPr>
              <a:t> </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899418" y="1580456"/>
            <a:ext cx="7272808" cy="646331"/>
          </a:xfrm>
          <a:prstGeom prst="rect">
            <a:avLst/>
          </a:prstGeom>
          <a:noFill/>
        </p:spPr>
        <p:txBody>
          <a:bodyPr wrap="square" rtlCol="0">
            <a:spAutoFit/>
          </a:bodyPr>
          <a:lstStyle/>
          <a:p>
            <a:pPr marL="285750" indent="-285750">
              <a:buFont typeface="Wingdings" panose="05000000000000000000" pitchFamily="2" charset="2"/>
              <a:buChar char="§"/>
            </a:pPr>
            <a:endParaRPr lang="de-DE" sz="1800" b="0" dirty="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endParaRPr lang="de-DE" sz="1800" b="0" dirty="0" smtClean="0">
              <a:latin typeface="Roboto" panose="02000000000000000000" pitchFamily="2" charset="0"/>
              <a:ea typeface="Roboto" panose="02000000000000000000" pitchFamily="2" charset="0"/>
            </a:endParaRPr>
          </a:p>
        </p:txBody>
      </p:sp>
      <p:sp>
        <p:nvSpPr>
          <p:cNvPr id="8" name="Textfeld 7"/>
          <p:cNvSpPr txBox="1"/>
          <p:nvPr/>
        </p:nvSpPr>
        <p:spPr>
          <a:xfrm>
            <a:off x="539551" y="1821617"/>
            <a:ext cx="7992541" cy="1785104"/>
          </a:xfrm>
          <a:prstGeom prst="rect">
            <a:avLst/>
          </a:prstGeom>
          <a:noFill/>
        </p:spPr>
        <p:txBody>
          <a:bodyPr wrap="square" rtlCol="0">
            <a:spAutoFit/>
          </a:bodyPr>
          <a:lstStyle/>
          <a:p>
            <a:r>
              <a:rPr lang="de-DE" sz="2000" dirty="0" smtClean="0">
                <a:latin typeface="Roboto" panose="02000000000000000000" pitchFamily="2" charset="0"/>
                <a:ea typeface="Roboto" panose="02000000000000000000" pitchFamily="2" charset="0"/>
              </a:rPr>
              <a:t>Ihre Vorschläge/ Anregungen/ Bedürfnisse:</a:t>
            </a:r>
          </a:p>
          <a:p>
            <a:endParaRPr lang="de-DE" sz="1800" b="0" dirty="0" smtClean="0">
              <a:latin typeface="Roboto" panose="02000000000000000000" pitchFamily="2" charset="0"/>
              <a:ea typeface="Roboto" panose="02000000000000000000" pitchFamily="2" charset="0"/>
            </a:endParaRPr>
          </a:p>
          <a:p>
            <a:r>
              <a:rPr lang="de-DE" sz="1800" dirty="0" smtClean="0">
                <a:latin typeface="Roboto" panose="02000000000000000000" pitchFamily="2" charset="0"/>
                <a:ea typeface="Roboto" panose="02000000000000000000" pitchFamily="2" charset="0"/>
              </a:rPr>
              <a:t>Protokoll:</a:t>
            </a:r>
            <a:endParaRPr lang="de-DE" sz="18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Die Teilnehmer wünschen keine neuen Schlüssel.</a:t>
            </a:r>
          </a:p>
          <a:p>
            <a:endParaRPr lang="de-DE" sz="18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endParaRPr lang="de-DE" sz="18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680391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51520" y="260648"/>
            <a:ext cx="8784975" cy="939247"/>
          </a:xfrm>
        </p:spPr>
        <p:txBody>
          <a:bodyPr/>
          <a:lstStyle/>
          <a:p>
            <a:r>
              <a:rPr lang="de-DE" dirty="0">
                <a:solidFill>
                  <a:srgbClr val="003399"/>
                </a:solidFill>
                <a:latin typeface="Roboto" panose="02000000000000000000" pitchFamily="2" charset="0"/>
                <a:ea typeface="Roboto" panose="02000000000000000000" pitchFamily="2" charset="0"/>
              </a:rPr>
              <a:t> </a:t>
            </a:r>
            <a:r>
              <a:rPr lang="de-DE" dirty="0" smtClean="0">
                <a:solidFill>
                  <a:srgbClr val="003399"/>
                </a:solidFill>
                <a:latin typeface="Roboto" panose="02000000000000000000" pitchFamily="2" charset="0"/>
                <a:ea typeface="Roboto" panose="02000000000000000000" pitchFamily="2" charset="0"/>
              </a:rPr>
              <a:t>  BMF-Schreiben </a:t>
            </a:r>
            <a:r>
              <a:rPr lang="de-DE" dirty="0">
                <a:solidFill>
                  <a:srgbClr val="003399"/>
                </a:solidFill>
                <a:latin typeface="Roboto" panose="02000000000000000000" pitchFamily="2" charset="0"/>
                <a:ea typeface="Roboto" panose="02000000000000000000" pitchFamily="2" charset="0"/>
              </a:rPr>
              <a:t>vom </a:t>
            </a:r>
            <a:r>
              <a:rPr lang="de-DE" dirty="0" smtClean="0">
                <a:solidFill>
                  <a:srgbClr val="003399"/>
                </a:solidFill>
                <a:latin typeface="Roboto" panose="02000000000000000000" pitchFamily="2" charset="0"/>
                <a:ea typeface="Roboto" panose="02000000000000000000" pitchFamily="2" charset="0"/>
              </a:rPr>
              <a:t>03.06.2021 - Termingeschäft</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41</a:t>
            </a:fld>
            <a:endParaRPr lang="de-DE" altLang="de-DE" sz="1000" b="0" dirty="0">
              <a:solidFill>
                <a:srgbClr val="B2B2B2"/>
              </a:solidFill>
            </a:endParaRPr>
          </a:p>
        </p:txBody>
      </p:sp>
      <p:sp>
        <p:nvSpPr>
          <p:cNvPr id="6" name="Rechteck 5"/>
          <p:cNvSpPr/>
          <p:nvPr/>
        </p:nvSpPr>
        <p:spPr bwMode="gray">
          <a:xfrm>
            <a:off x="539551" y="1017534"/>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Allgemein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611560" y="1835366"/>
            <a:ext cx="7920532" cy="2585323"/>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 20 Abs. 6 Satz 5 EStG (Termingeschäft)</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Optionsscheine </a:t>
            </a:r>
            <a:r>
              <a:rPr lang="de-DE" sz="1800" b="0" dirty="0">
                <a:latin typeface="Roboto" panose="02000000000000000000" pitchFamily="2" charset="0"/>
                <a:ea typeface="Roboto" panose="02000000000000000000" pitchFamily="2" charset="0"/>
              </a:rPr>
              <a:t>und Knock-Out-Zertifikate </a:t>
            </a:r>
            <a:r>
              <a:rPr lang="de-DE" sz="1800" b="0" dirty="0" smtClean="0">
                <a:latin typeface="Roboto" panose="02000000000000000000" pitchFamily="2" charset="0"/>
                <a:ea typeface="Roboto" panose="02000000000000000000" pitchFamily="2" charset="0"/>
              </a:rPr>
              <a:t>werden den Kapitalforderungen nach </a:t>
            </a:r>
            <a:r>
              <a:rPr lang="de-DE" sz="1800" b="0" dirty="0">
                <a:latin typeface="Roboto" panose="02000000000000000000" pitchFamily="2" charset="0"/>
                <a:ea typeface="Roboto" panose="02000000000000000000" pitchFamily="2" charset="0"/>
              </a:rPr>
              <a:t>§ 20 Absatz 1 Nummer 7 EStG </a:t>
            </a:r>
            <a:r>
              <a:rPr lang="de-DE" sz="1800" b="0" dirty="0" smtClean="0">
                <a:latin typeface="Roboto" panose="02000000000000000000" pitchFamily="2" charset="0"/>
                <a:ea typeface="Roboto" panose="02000000000000000000" pitchFamily="2" charset="0"/>
              </a:rPr>
              <a:t>zugeordnet</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Rz.9: „….Termingeschäften </a:t>
            </a:r>
            <a:r>
              <a:rPr lang="de-DE" sz="1800" b="0" dirty="0">
                <a:latin typeface="Roboto" panose="02000000000000000000" pitchFamily="2" charset="0"/>
                <a:ea typeface="Roboto" panose="02000000000000000000" pitchFamily="2" charset="0"/>
              </a:rPr>
              <a:t>gehören insbesondere Optionsgeschäfte, Swaps, </a:t>
            </a:r>
            <a:r>
              <a:rPr lang="de-DE" sz="1800" b="0" dirty="0" smtClean="0">
                <a:latin typeface="Roboto" panose="02000000000000000000" pitchFamily="2" charset="0"/>
                <a:ea typeface="Roboto" panose="02000000000000000000" pitchFamily="2" charset="0"/>
              </a:rPr>
              <a:t>Devisentermingeschäfte </a:t>
            </a:r>
            <a:r>
              <a:rPr lang="de-DE" sz="1800" b="0" dirty="0">
                <a:latin typeface="Roboto" panose="02000000000000000000" pitchFamily="2" charset="0"/>
                <a:ea typeface="Roboto" panose="02000000000000000000" pitchFamily="2" charset="0"/>
              </a:rPr>
              <a:t>und Forwards oder Futures (vgl. Rn. 36 und 37) sowie Contracts for Difference (CFDs). ..:“</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Aktuell keine Informationen durch WM für Termingeschäfte vorgesehen</a:t>
            </a:r>
          </a:p>
          <a:p>
            <a:pPr marL="285750" indent="-285750">
              <a:buFont typeface="Wingdings" panose="05000000000000000000" pitchFamily="2" charset="2"/>
              <a:buChar char="§"/>
            </a:pPr>
            <a:endParaRPr lang="de-DE" sz="1800" b="0" i="1" dirty="0" smtClean="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endParaRPr lang="de-DE" sz="1800" b="0" i="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8529481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77" y="283504"/>
            <a:ext cx="8234277" cy="825903"/>
          </a:xfrm>
        </p:spPr>
        <p:txBody>
          <a:bodyPr/>
          <a:lstStyle/>
          <a:p>
            <a:r>
              <a:rPr lang="de-DE" dirty="0" smtClean="0">
                <a:solidFill>
                  <a:srgbClr val="003399"/>
                </a:solidFill>
                <a:latin typeface="Roboto" panose="02000000000000000000" pitchFamily="2" charset="0"/>
                <a:ea typeface="Roboto" panose="02000000000000000000" pitchFamily="2" charset="0"/>
              </a:rPr>
              <a:t>BMF-Schreiben </a:t>
            </a:r>
            <a:r>
              <a:rPr lang="de-DE" dirty="0">
                <a:solidFill>
                  <a:srgbClr val="003399"/>
                </a:solidFill>
                <a:latin typeface="Roboto" panose="02000000000000000000" pitchFamily="2" charset="0"/>
                <a:ea typeface="Roboto" panose="02000000000000000000" pitchFamily="2" charset="0"/>
              </a:rPr>
              <a:t>vom </a:t>
            </a:r>
            <a:r>
              <a:rPr lang="de-DE" dirty="0" smtClean="0">
                <a:solidFill>
                  <a:srgbClr val="003399"/>
                </a:solidFill>
                <a:latin typeface="Roboto" panose="02000000000000000000" pitchFamily="2" charset="0"/>
                <a:ea typeface="Roboto" panose="02000000000000000000" pitchFamily="2" charset="0"/>
              </a:rPr>
              <a:t>03.06.2021 - Termingeschäft</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42</a:t>
            </a:fld>
            <a:endParaRPr lang="de-DE" altLang="de-DE" sz="1000" b="0" dirty="0">
              <a:solidFill>
                <a:srgbClr val="B2B2B2"/>
              </a:solidFill>
            </a:endParaRPr>
          </a:p>
        </p:txBody>
      </p:sp>
      <p:sp>
        <p:nvSpPr>
          <p:cNvPr id="6" name="Rechteck 5"/>
          <p:cNvSpPr/>
          <p:nvPr/>
        </p:nvSpPr>
        <p:spPr bwMode="gray">
          <a:xfrm>
            <a:off x="539551" y="1017534"/>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Fragen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63046" y="1843437"/>
            <a:ext cx="7992541" cy="2031325"/>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Wünschen die Teilnehmer einen neuen Datenservice?</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Wenn ja, wie könnte dieser Datenservice aussehen? </a:t>
            </a:r>
            <a:endParaRPr lang="de-DE" sz="1800" b="0" dirty="0" smtClean="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Beabsichtigen Sie ihr Reporting zu erweitern? </a:t>
            </a:r>
          </a:p>
          <a:p>
            <a:pPr marL="285750" indent="-285750">
              <a:buFont typeface="Wingdings" panose="05000000000000000000" pitchFamily="2" charset="2"/>
              <a:buChar char="§"/>
            </a:pPr>
            <a:endParaRPr lang="de-DE" sz="1800" b="0" dirty="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endParaRPr lang="de-DE" sz="1800" b="0" i="1" dirty="0" smtClean="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endParaRPr lang="de-DE" sz="1800" b="0" i="1" dirty="0" smtClean="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endParaRPr lang="de-DE" sz="1800" b="0" i="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9383445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234276" cy="685800"/>
          </a:xfrm>
        </p:spPr>
        <p:txBody>
          <a:bodyPr/>
          <a:lstStyle/>
          <a:p>
            <a:r>
              <a:rPr lang="de-DE" dirty="0" smtClean="0">
                <a:solidFill>
                  <a:srgbClr val="003399"/>
                </a:solidFill>
                <a:latin typeface="Roboto" panose="02000000000000000000" pitchFamily="2" charset="0"/>
                <a:ea typeface="Roboto" panose="02000000000000000000" pitchFamily="2" charset="0"/>
              </a:rPr>
              <a:t>BMF-Schreiben </a:t>
            </a:r>
            <a:r>
              <a:rPr lang="de-DE" dirty="0">
                <a:solidFill>
                  <a:srgbClr val="003399"/>
                </a:solidFill>
                <a:latin typeface="Roboto" panose="02000000000000000000" pitchFamily="2" charset="0"/>
                <a:ea typeface="Roboto" panose="02000000000000000000" pitchFamily="2" charset="0"/>
              </a:rPr>
              <a:t>vom </a:t>
            </a:r>
            <a:r>
              <a:rPr lang="de-DE" dirty="0" smtClean="0">
                <a:solidFill>
                  <a:srgbClr val="003399"/>
                </a:solidFill>
                <a:latin typeface="Roboto" panose="02000000000000000000" pitchFamily="2" charset="0"/>
                <a:ea typeface="Roboto" panose="02000000000000000000" pitchFamily="2" charset="0"/>
              </a:rPr>
              <a:t>03.06.2021 - Termingeschäft</a:t>
            </a:r>
            <a:r>
              <a:rPr lang="de-DE" sz="1200" dirty="0" smtClean="0">
                <a:solidFill>
                  <a:srgbClr val="003399"/>
                </a:solidFill>
                <a:latin typeface="Roboto" panose="02000000000000000000" pitchFamily="2" charset="0"/>
                <a:ea typeface="Roboto" panose="02000000000000000000" pitchFamily="2" charset="0"/>
              </a:rPr>
              <a:t> </a:t>
            </a:r>
            <a:r>
              <a:rPr lang="de-DE" dirty="0" smtClean="0">
                <a:solidFill>
                  <a:srgbClr val="003399"/>
                </a:solidFill>
                <a:latin typeface="Roboto" panose="02000000000000000000" pitchFamily="2" charset="0"/>
                <a:ea typeface="Roboto" panose="02000000000000000000" pitchFamily="2" charset="0"/>
              </a:rPr>
              <a:t> </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43</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a:latin typeface="Roboto" panose="02000000000000000000" pitchFamily="2" charset="0"/>
                <a:ea typeface="Roboto" panose="02000000000000000000" pitchFamily="2" charset="0"/>
              </a:rPr>
              <a:t>Datenservice	-Protokoll- </a:t>
            </a:r>
            <a:r>
              <a:rPr lang="de-DE" altLang="de-DE" sz="1800" dirty="0">
                <a:latin typeface="Arial Narrow" panose="020B0606020202030204" pitchFamily="34" charset="0"/>
              </a:rPr>
              <a:t>  </a:t>
            </a:r>
          </a:p>
        </p:txBody>
      </p:sp>
      <p:sp>
        <p:nvSpPr>
          <p:cNvPr id="7" name="Textfeld 6"/>
          <p:cNvSpPr txBox="1"/>
          <p:nvPr/>
        </p:nvSpPr>
        <p:spPr>
          <a:xfrm>
            <a:off x="539551" y="1778112"/>
            <a:ext cx="7992541" cy="1231106"/>
          </a:xfrm>
          <a:prstGeom prst="rect">
            <a:avLst/>
          </a:prstGeom>
          <a:noFill/>
        </p:spPr>
        <p:txBody>
          <a:bodyPr wrap="square" rtlCol="0">
            <a:spAutoFit/>
          </a:bodyPr>
          <a:lstStyle/>
          <a:p>
            <a:r>
              <a:rPr lang="de-DE" sz="2000" dirty="0" smtClean="0">
                <a:latin typeface="Roboto" panose="02000000000000000000" pitchFamily="2" charset="0"/>
                <a:ea typeface="Roboto" panose="02000000000000000000" pitchFamily="2" charset="0"/>
              </a:rPr>
              <a:t>Ihre Vorschläge/ Anregungen/ Bedürfnisse:</a:t>
            </a:r>
          </a:p>
          <a:p>
            <a:endParaRPr lang="de-DE" sz="1800" dirty="0" smtClean="0">
              <a:latin typeface="Roboto" panose="02000000000000000000" pitchFamily="2" charset="0"/>
              <a:ea typeface="Roboto" panose="02000000000000000000" pitchFamily="2" charset="0"/>
            </a:endParaRPr>
          </a:p>
          <a:p>
            <a:r>
              <a:rPr lang="de-DE" sz="1800" dirty="0" smtClean="0">
                <a:latin typeface="Roboto" panose="02000000000000000000" pitchFamily="2" charset="0"/>
                <a:ea typeface="Roboto" panose="02000000000000000000" pitchFamily="2" charset="0"/>
              </a:rPr>
              <a:t>Protokoll:</a:t>
            </a:r>
            <a:endParaRPr lang="de-DE" sz="18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Keine Anmerkungen der Teilnehmer</a:t>
            </a:r>
            <a:endParaRPr lang="de-DE" sz="1800" b="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5519954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51520" y="306916"/>
            <a:ext cx="8784975" cy="825903"/>
          </a:xfrm>
        </p:spPr>
        <p:txBody>
          <a:bodyPr/>
          <a:lstStyle/>
          <a:p>
            <a:r>
              <a:rPr lang="de-DE" altLang="de-DE" dirty="0" smtClean="0">
                <a:solidFill>
                  <a:srgbClr val="003399"/>
                </a:solidFill>
                <a:latin typeface="Roboto" panose="02000000000000000000" pitchFamily="2" charset="0"/>
                <a:ea typeface="Roboto" panose="02000000000000000000" pitchFamily="2" charset="0"/>
                <a:cs typeface="Arial" panose="020B0604020202020204" pitchFamily="34" charset="0"/>
              </a:rPr>
              <a:t>   BMF-Schreiben / -Antwort </a:t>
            </a:r>
            <a:r>
              <a:rPr lang="de-DE" altLang="de-DE" dirty="0">
                <a:solidFill>
                  <a:srgbClr val="003399"/>
                </a:solidFill>
                <a:latin typeface="Roboto" panose="02000000000000000000" pitchFamily="2" charset="0"/>
                <a:ea typeface="Roboto" panose="02000000000000000000" pitchFamily="2" charset="0"/>
                <a:cs typeface="Arial" panose="020B0604020202020204" pitchFamily="34" charset="0"/>
              </a:rPr>
              <a:t>vom 06.05.2021</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44</a:t>
            </a:fld>
            <a:endParaRPr lang="de-DE" altLang="de-DE" sz="1000" b="0" dirty="0">
              <a:solidFill>
                <a:srgbClr val="B2B2B2"/>
              </a:solidFill>
            </a:endParaRPr>
          </a:p>
        </p:txBody>
      </p:sp>
      <p:sp>
        <p:nvSpPr>
          <p:cNvPr id="6" name="Rechteck 5"/>
          <p:cNvSpPr/>
          <p:nvPr/>
        </p:nvSpPr>
        <p:spPr bwMode="gray">
          <a:xfrm>
            <a:off x="539551" y="1017534"/>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Allgemein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39551" y="1753263"/>
            <a:ext cx="8064897" cy="3970318"/>
          </a:xfrm>
          <a:prstGeom prst="rect">
            <a:avLst/>
          </a:prstGeom>
          <a:noFill/>
        </p:spPr>
        <p:txBody>
          <a:bodyPr wrap="square" rtlCol="0">
            <a:spAutoFit/>
          </a:bodyPr>
          <a:lstStyle/>
          <a:p>
            <a:pPr marL="342900" indent="-342900">
              <a:buFont typeface="Wingdings" panose="05000000000000000000" pitchFamily="2" charset="2"/>
              <a:buChar char="§"/>
            </a:pPr>
            <a:r>
              <a:rPr lang="de-DE" sz="1800" b="0" dirty="0">
                <a:latin typeface="Roboto" panose="02000000000000000000" pitchFamily="2" charset="0"/>
                <a:ea typeface="Roboto" panose="02000000000000000000" pitchFamily="2" charset="0"/>
              </a:rPr>
              <a:t>Beschränkung des Anwendungsbereichs des § 20 Absatz </a:t>
            </a:r>
            <a:r>
              <a:rPr lang="de-DE" sz="1800" b="0" dirty="0" smtClean="0">
                <a:latin typeface="Roboto" panose="02000000000000000000" pitchFamily="2" charset="0"/>
                <a:ea typeface="Roboto" panose="02000000000000000000" pitchFamily="2" charset="0"/>
              </a:rPr>
              <a:t>4a Satz </a:t>
            </a:r>
            <a:r>
              <a:rPr lang="de-DE" sz="1800" b="0" dirty="0">
                <a:latin typeface="Roboto" panose="02000000000000000000" pitchFamily="2" charset="0"/>
                <a:ea typeface="Roboto" panose="02000000000000000000" pitchFamily="2" charset="0"/>
              </a:rPr>
              <a:t>3 EStG auf die Andienung von </a:t>
            </a:r>
            <a:r>
              <a:rPr lang="de-DE" sz="1800" b="0" dirty="0" smtClean="0">
                <a:latin typeface="Roboto" panose="02000000000000000000" pitchFamily="2" charset="0"/>
                <a:ea typeface="Roboto" panose="02000000000000000000" pitchFamily="2" charset="0"/>
              </a:rPr>
              <a:t>Aktien; Umsetzungs- </a:t>
            </a:r>
            <a:r>
              <a:rPr lang="de-DE" sz="1800" b="0" dirty="0">
                <a:latin typeface="Roboto" panose="02000000000000000000" pitchFamily="2" charset="0"/>
                <a:ea typeface="Roboto" panose="02000000000000000000" pitchFamily="2" charset="0"/>
              </a:rPr>
              <a:t>und Anwendungsfragen</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 Bei Andienung von Nicht-Aktien oder nicht aktienähnlichen Papieren:</a:t>
            </a:r>
          </a:p>
          <a:p>
            <a:r>
              <a:rPr lang="de-DE" sz="1800" b="0" dirty="0" smtClean="0">
                <a:latin typeface="Roboto" panose="02000000000000000000" pitchFamily="2" charset="0"/>
                <a:ea typeface="Roboto" panose="02000000000000000000" pitchFamily="2" charset="0"/>
              </a:rPr>
              <a:t>	„….</a:t>
            </a:r>
            <a:r>
              <a:rPr lang="de-DE" sz="1800" b="0" dirty="0">
                <a:latin typeface="Roboto" panose="02000000000000000000" pitchFamily="2" charset="0"/>
                <a:ea typeface="Roboto" panose="02000000000000000000" pitchFamily="2" charset="0"/>
              </a:rPr>
              <a:t>Die Ermittlung des Veräußerungserlöses </a:t>
            </a:r>
            <a:r>
              <a:rPr lang="de-DE" sz="1800" b="0" dirty="0" smtClean="0">
                <a:latin typeface="Roboto" panose="02000000000000000000" pitchFamily="2" charset="0"/>
                <a:ea typeface="Roboto" panose="02000000000000000000" pitchFamily="2" charset="0"/>
              </a:rPr>
              <a:t>der hingegebenen 	Wertpapiere </a:t>
            </a:r>
            <a:r>
              <a:rPr lang="de-DE" sz="1800" b="0" dirty="0">
                <a:latin typeface="Roboto" panose="02000000000000000000" pitchFamily="2" charset="0"/>
                <a:ea typeface="Roboto" panose="02000000000000000000" pitchFamily="2" charset="0"/>
              </a:rPr>
              <a:t>und die </a:t>
            </a:r>
            <a:r>
              <a:rPr lang="de-DE" sz="1800" b="0" dirty="0" smtClean="0">
                <a:latin typeface="Roboto" panose="02000000000000000000" pitchFamily="2" charset="0"/>
                <a:ea typeface="Roboto" panose="02000000000000000000" pitchFamily="2" charset="0"/>
              </a:rPr>
              <a:t>Ermittlung der </a:t>
            </a:r>
            <a:r>
              <a:rPr lang="de-DE" sz="1800" b="0" dirty="0">
                <a:latin typeface="Roboto" panose="02000000000000000000" pitchFamily="2" charset="0"/>
                <a:ea typeface="Roboto" panose="02000000000000000000" pitchFamily="2" charset="0"/>
              </a:rPr>
              <a:t>Anschaffungskosten der </a:t>
            </a:r>
            <a:r>
              <a:rPr lang="de-DE" sz="1800" b="0" dirty="0" smtClean="0">
                <a:latin typeface="Roboto" panose="02000000000000000000" pitchFamily="2" charset="0"/>
                <a:ea typeface="Roboto" panose="02000000000000000000" pitchFamily="2" charset="0"/>
              </a:rPr>
              <a:t>	erhaltenen </a:t>
            </a:r>
            <a:r>
              <a:rPr lang="de-DE" sz="1800" b="0" dirty="0">
                <a:latin typeface="Roboto" panose="02000000000000000000" pitchFamily="2" charset="0"/>
                <a:ea typeface="Roboto" panose="02000000000000000000" pitchFamily="2" charset="0"/>
              </a:rPr>
              <a:t>Wertpapiere ist im </a:t>
            </a:r>
            <a:r>
              <a:rPr lang="de-DE" sz="1800" b="0" dirty="0" smtClean="0">
                <a:latin typeface="Roboto" panose="02000000000000000000" pitchFamily="2" charset="0"/>
                <a:ea typeface="Roboto" panose="02000000000000000000" pitchFamily="2" charset="0"/>
              </a:rPr>
              <a:t>BMF-Schreiben </a:t>
            </a:r>
            <a:r>
              <a:rPr lang="de-DE" sz="1800" b="0" dirty="0">
                <a:latin typeface="Roboto" panose="02000000000000000000" pitchFamily="2" charset="0"/>
                <a:ea typeface="Roboto" panose="02000000000000000000" pitchFamily="2" charset="0"/>
              </a:rPr>
              <a:t>„</a:t>
            </a:r>
            <a:r>
              <a:rPr lang="de-DE" sz="1800" b="0" dirty="0" smtClean="0">
                <a:latin typeface="Roboto" panose="02000000000000000000" pitchFamily="2" charset="0"/>
                <a:ea typeface="Roboto" panose="02000000000000000000" pitchFamily="2" charset="0"/>
              </a:rPr>
              <a:t>Einzelfragen zur 	Abgeltungsteuer</a:t>
            </a:r>
            <a:r>
              <a:rPr lang="de-DE" sz="1800" b="0" dirty="0">
                <a:latin typeface="Roboto" panose="02000000000000000000" pitchFamily="2" charset="0"/>
                <a:ea typeface="Roboto" panose="02000000000000000000" pitchFamily="2" charset="0"/>
              </a:rPr>
              <a:t>“ vom 18. </a:t>
            </a:r>
            <a:r>
              <a:rPr lang="de-DE" sz="1800" b="0" dirty="0" smtClean="0">
                <a:latin typeface="Roboto" panose="02000000000000000000" pitchFamily="2" charset="0"/>
                <a:ea typeface="Roboto" panose="02000000000000000000" pitchFamily="2" charset="0"/>
              </a:rPr>
              <a:t>Januar 2016 </a:t>
            </a:r>
            <a:r>
              <a:rPr lang="de-DE" sz="1800" b="0" dirty="0">
                <a:latin typeface="Roboto" panose="02000000000000000000" pitchFamily="2" charset="0"/>
                <a:ea typeface="Roboto" panose="02000000000000000000" pitchFamily="2" charset="0"/>
              </a:rPr>
              <a:t>(BStBl I S. 85) in den </a:t>
            </a:r>
            <a:r>
              <a:rPr lang="de-DE" sz="1800" b="0" dirty="0" smtClean="0">
                <a:latin typeface="Roboto" panose="02000000000000000000" pitchFamily="2" charset="0"/>
                <a:ea typeface="Roboto" panose="02000000000000000000" pitchFamily="2" charset="0"/>
              </a:rPr>
              <a:t>	Randziffern </a:t>
            </a:r>
            <a:r>
              <a:rPr lang="de-DE" sz="1800" b="0" dirty="0">
                <a:latin typeface="Roboto" panose="02000000000000000000" pitchFamily="2" charset="0"/>
                <a:ea typeface="Roboto" panose="02000000000000000000" pitchFamily="2" charset="0"/>
              </a:rPr>
              <a:t>64 bis 66 geregelt</a:t>
            </a:r>
            <a:r>
              <a:rPr lang="de-DE" sz="1800" b="0" dirty="0" smtClean="0">
                <a:latin typeface="Roboto" panose="02000000000000000000" pitchFamily="2" charset="0"/>
                <a:ea typeface="Roboto" panose="02000000000000000000" pitchFamily="2" charset="0"/>
              </a:rPr>
              <a:t>….“ </a:t>
            </a:r>
            <a:r>
              <a:rPr lang="de-DE" sz="1800" b="0" dirty="0" smtClean="0">
                <a:latin typeface="Roboto" panose="02000000000000000000" pitchFamily="2" charset="0"/>
                <a:ea typeface="Roboto" panose="02000000000000000000" pitchFamily="2" charset="0"/>
                <a:sym typeface="Wingdings" panose="05000000000000000000" pitchFamily="2" charset="2"/>
              </a:rPr>
              <a:t> Anwendung der sog. 	Überkreuzmethode</a:t>
            </a:r>
            <a:endParaRPr lang="de-DE" sz="1800" b="0" dirty="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 Barausgleich</a:t>
            </a:r>
            <a:r>
              <a:rPr lang="de-DE" sz="1800" b="0" dirty="0">
                <a:latin typeface="Roboto" panose="02000000000000000000" pitchFamily="2" charset="0"/>
                <a:ea typeface="Roboto" panose="02000000000000000000" pitchFamily="2" charset="0"/>
              </a:rPr>
              <a:t>:</a:t>
            </a:r>
          </a:p>
          <a:p>
            <a:r>
              <a:rPr lang="de-DE" sz="1800" b="0" dirty="0" smtClean="0">
                <a:latin typeface="Roboto" panose="02000000000000000000" pitchFamily="2" charset="0"/>
                <a:ea typeface="Roboto" panose="02000000000000000000" pitchFamily="2" charset="0"/>
              </a:rPr>
              <a:t>	„… so sind diese </a:t>
            </a:r>
            <a:r>
              <a:rPr lang="de-DE" sz="1800" b="0" dirty="0">
                <a:latin typeface="Roboto" panose="02000000000000000000" pitchFamily="2" charset="0"/>
                <a:ea typeface="Roboto" panose="02000000000000000000" pitchFamily="2" charset="0"/>
              </a:rPr>
              <a:t>Barbeträge </a:t>
            </a:r>
            <a:r>
              <a:rPr lang="de-DE" sz="1800" b="0" dirty="0" smtClean="0">
                <a:latin typeface="Roboto" panose="02000000000000000000" pitchFamily="2" charset="0"/>
                <a:ea typeface="Roboto" panose="02000000000000000000" pitchFamily="2" charset="0"/>
              </a:rPr>
              <a:t>als Bestandteil des 	Veräußerungserlöses für die </a:t>
            </a:r>
            <a:r>
              <a:rPr lang="de-DE" sz="1800" b="0" dirty="0">
                <a:latin typeface="Roboto" panose="02000000000000000000" pitchFamily="2" charset="0"/>
                <a:ea typeface="Roboto" panose="02000000000000000000" pitchFamily="2" charset="0"/>
              </a:rPr>
              <a:t>hingegebenen </a:t>
            </a:r>
            <a:r>
              <a:rPr lang="de-DE" sz="1800" b="0" dirty="0" smtClean="0">
                <a:latin typeface="Roboto" panose="02000000000000000000" pitchFamily="2" charset="0"/>
                <a:ea typeface="Roboto" panose="02000000000000000000" pitchFamily="2" charset="0"/>
              </a:rPr>
              <a:t>Wertpapiere anzusehen.“</a:t>
            </a:r>
            <a:endParaRPr lang="de-DE" sz="1800" b="0" dirty="0">
              <a:latin typeface="Roboto" panose="02000000000000000000" pitchFamily="2" charset="0"/>
              <a:ea typeface="Roboto" panose="02000000000000000000" pitchFamily="2" charset="0"/>
            </a:endParaRPr>
          </a:p>
          <a:p>
            <a:endParaRPr lang="de-DE" sz="1800" b="0" i="1" dirty="0" smtClean="0">
              <a:latin typeface="Roboto" panose="02000000000000000000" pitchFamily="2" charset="0"/>
              <a:ea typeface="Roboto" panose="02000000000000000000" pitchFamily="2" charset="0"/>
            </a:endParaRPr>
          </a:p>
          <a:p>
            <a:endParaRPr lang="de-DE" sz="1800" b="0" i="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811043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51520" y="276585"/>
            <a:ext cx="8784975" cy="825903"/>
          </a:xfrm>
        </p:spPr>
        <p:txBody>
          <a:bodyPr/>
          <a:lstStyle/>
          <a:p>
            <a:r>
              <a:rPr lang="de-DE" altLang="de-DE" dirty="0" smtClean="0">
                <a:solidFill>
                  <a:srgbClr val="003399"/>
                </a:solidFill>
                <a:latin typeface="Roboto" panose="02000000000000000000" pitchFamily="2" charset="0"/>
                <a:ea typeface="Roboto" panose="02000000000000000000" pitchFamily="2" charset="0"/>
                <a:cs typeface="Arial" panose="020B0604020202020204" pitchFamily="34" charset="0"/>
              </a:rPr>
              <a:t>   BMF-Schreiben / -Antwort </a:t>
            </a:r>
            <a:r>
              <a:rPr lang="de-DE" altLang="de-DE" dirty="0">
                <a:solidFill>
                  <a:srgbClr val="003399"/>
                </a:solidFill>
                <a:latin typeface="Roboto" panose="02000000000000000000" pitchFamily="2" charset="0"/>
                <a:ea typeface="Roboto" panose="02000000000000000000" pitchFamily="2" charset="0"/>
                <a:cs typeface="Arial" panose="020B0604020202020204" pitchFamily="34" charset="0"/>
              </a:rPr>
              <a:t>vom 06.05.2021</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45</a:t>
            </a:fld>
            <a:endParaRPr lang="de-DE" altLang="de-DE" sz="1000" b="0" dirty="0">
              <a:solidFill>
                <a:srgbClr val="B2B2B2"/>
              </a:solidFill>
            </a:endParaRPr>
          </a:p>
        </p:txBody>
      </p:sp>
      <p:sp>
        <p:nvSpPr>
          <p:cNvPr id="6" name="Rechteck 5"/>
          <p:cNvSpPr/>
          <p:nvPr/>
        </p:nvSpPr>
        <p:spPr bwMode="gray">
          <a:xfrm>
            <a:off x="539551" y="1017534"/>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solidFill>
                  <a:schemeClr val="tx1"/>
                </a:solidFill>
                <a:latin typeface="Roboto" panose="02000000000000000000" pitchFamily="2" charset="0"/>
                <a:ea typeface="Roboto" panose="02000000000000000000" pitchFamily="2" charset="0"/>
              </a:rPr>
              <a:t> Datenservice</a:t>
            </a:r>
            <a:endParaRPr lang="de-DE" altLang="de-DE" sz="1800" dirty="0">
              <a:solidFill>
                <a:schemeClr val="tx1"/>
              </a:solidFill>
              <a:latin typeface="Roboto" panose="02000000000000000000" pitchFamily="2" charset="0"/>
              <a:ea typeface="Roboto" panose="02000000000000000000" pitchFamily="2" charset="0"/>
            </a:endParaRPr>
          </a:p>
        </p:txBody>
      </p:sp>
      <p:sp>
        <p:nvSpPr>
          <p:cNvPr id="5" name="Textfeld 4"/>
          <p:cNvSpPr txBox="1"/>
          <p:nvPr/>
        </p:nvSpPr>
        <p:spPr>
          <a:xfrm>
            <a:off x="539551" y="1850356"/>
            <a:ext cx="7992541" cy="2031325"/>
          </a:xfrm>
          <a:prstGeom prst="rect">
            <a:avLst/>
          </a:prstGeom>
          <a:noFill/>
        </p:spPr>
        <p:txBody>
          <a:bodyPr wrap="square" rtlCol="0">
            <a:spAutoFit/>
          </a:bodyPr>
          <a:lstStyle/>
          <a:p>
            <a:pPr marL="342900" indent="-34290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Fachinformation F18 vom 21.06.2021: „WM-Datenausweis </a:t>
            </a:r>
            <a:r>
              <a:rPr lang="de-DE" sz="1800" b="0" dirty="0">
                <a:latin typeface="Roboto" panose="02000000000000000000" pitchFamily="2" charset="0"/>
                <a:ea typeface="Roboto" panose="02000000000000000000" pitchFamily="2" charset="0"/>
              </a:rPr>
              <a:t>zur Änderung des § 20 Abs. 4a Satz 3 EStG durch das Jahressteuergesetz </a:t>
            </a:r>
            <a:r>
              <a:rPr lang="de-DE" sz="1800" b="0" dirty="0" smtClean="0">
                <a:latin typeface="Roboto" panose="02000000000000000000" pitchFamily="2" charset="0"/>
                <a:ea typeface="Roboto" panose="02000000000000000000" pitchFamily="2" charset="0"/>
              </a:rPr>
              <a:t>2020“</a:t>
            </a:r>
          </a:p>
          <a:p>
            <a:pPr marL="342900" indent="-34290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Umsetzung erfolgt/ erfolgte zum 10.07.2021</a:t>
            </a:r>
          </a:p>
          <a:p>
            <a:pPr marL="342900" indent="-34290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Änderung des Schlüssels in UD087 bei den Maßnahmen, bei denen keine Aktien oder aktienähnliche Papiere angedient werden.</a:t>
            </a:r>
            <a:endParaRPr lang="de-DE" sz="1800" b="0" dirty="0">
              <a:latin typeface="Roboto" panose="02000000000000000000" pitchFamily="2" charset="0"/>
              <a:ea typeface="Roboto" panose="02000000000000000000" pitchFamily="2" charset="0"/>
            </a:endParaRPr>
          </a:p>
          <a:p>
            <a:endParaRPr lang="de-DE" sz="1800" b="0" dirty="0" smtClean="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endParaRPr lang="de-DE" sz="1800" b="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1069631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51520" y="283504"/>
            <a:ext cx="8784975" cy="825903"/>
          </a:xfrm>
        </p:spPr>
        <p:txBody>
          <a:bodyPr/>
          <a:lstStyle/>
          <a:p>
            <a:r>
              <a:rPr lang="de-DE" altLang="de-DE" dirty="0" smtClean="0">
                <a:solidFill>
                  <a:srgbClr val="003399"/>
                </a:solidFill>
                <a:latin typeface="Roboto" panose="02000000000000000000" pitchFamily="2" charset="0"/>
                <a:ea typeface="Roboto" panose="02000000000000000000" pitchFamily="2" charset="0"/>
                <a:cs typeface="Arial" panose="020B0604020202020204" pitchFamily="34" charset="0"/>
              </a:rPr>
              <a:t>   BMF-Schreiben / -Antwort </a:t>
            </a:r>
            <a:r>
              <a:rPr lang="de-DE" altLang="de-DE" dirty="0">
                <a:solidFill>
                  <a:srgbClr val="003399"/>
                </a:solidFill>
                <a:latin typeface="Roboto" panose="02000000000000000000" pitchFamily="2" charset="0"/>
                <a:ea typeface="Roboto" panose="02000000000000000000" pitchFamily="2" charset="0"/>
                <a:cs typeface="Arial" panose="020B0604020202020204" pitchFamily="34" charset="0"/>
              </a:rPr>
              <a:t>vom 06.05.2021</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46</a:t>
            </a:fld>
            <a:endParaRPr lang="de-DE" altLang="de-DE" sz="1000" b="0" dirty="0">
              <a:solidFill>
                <a:srgbClr val="B2B2B2"/>
              </a:solidFill>
            </a:endParaRPr>
          </a:p>
        </p:txBody>
      </p:sp>
      <p:sp>
        <p:nvSpPr>
          <p:cNvPr id="6" name="Rechteck 5"/>
          <p:cNvSpPr/>
          <p:nvPr/>
        </p:nvSpPr>
        <p:spPr bwMode="gray">
          <a:xfrm>
            <a:off x="539551" y="1017534"/>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solidFill>
                  <a:schemeClr val="tx1"/>
                </a:solidFill>
                <a:latin typeface="Roboto" panose="02000000000000000000" pitchFamily="2" charset="0"/>
                <a:ea typeface="Roboto" panose="02000000000000000000" pitchFamily="2" charset="0"/>
              </a:rPr>
              <a:t> </a:t>
            </a:r>
            <a:r>
              <a:rPr lang="de-DE" altLang="de-DE" sz="1800" dirty="0">
                <a:latin typeface="Roboto" panose="02000000000000000000" pitchFamily="2" charset="0"/>
                <a:ea typeface="Roboto" panose="02000000000000000000" pitchFamily="2" charset="0"/>
              </a:rPr>
              <a:t>Fragen/  Datenservice	-Protokoll- </a:t>
            </a:r>
            <a:r>
              <a:rPr lang="de-DE" altLang="de-DE" sz="1800" dirty="0">
                <a:latin typeface="Arial Narrow" panose="020B0606020202030204" pitchFamily="34" charset="0"/>
              </a:rPr>
              <a:t>  </a:t>
            </a:r>
          </a:p>
        </p:txBody>
      </p:sp>
      <p:sp>
        <p:nvSpPr>
          <p:cNvPr id="5" name="Textfeld 4"/>
          <p:cNvSpPr txBox="1"/>
          <p:nvPr/>
        </p:nvSpPr>
        <p:spPr>
          <a:xfrm>
            <a:off x="533113" y="1843437"/>
            <a:ext cx="7998979" cy="2308324"/>
          </a:xfrm>
          <a:prstGeom prst="rect">
            <a:avLst/>
          </a:prstGeom>
          <a:noFill/>
        </p:spPr>
        <p:txBody>
          <a:bodyPr wrap="square" rtlCol="0">
            <a:spAutoFit/>
          </a:bodyPr>
          <a:lstStyle/>
          <a:p>
            <a:pPr marL="342900" indent="-34290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Wünschen die Teilnehmer über den bestehenden Service hinaus noch weiteren Datenservice?</a:t>
            </a:r>
          </a:p>
          <a:p>
            <a:pPr marL="342900" indent="-342900">
              <a:buFont typeface="Wingdings" panose="05000000000000000000" pitchFamily="2" charset="2"/>
              <a:buChar char="§"/>
            </a:pPr>
            <a:endParaRPr lang="de-DE" sz="1800" b="0" dirty="0" smtClean="0">
              <a:latin typeface="Roboto" panose="02000000000000000000" pitchFamily="2" charset="0"/>
              <a:ea typeface="Roboto" panose="02000000000000000000" pitchFamily="2" charset="0"/>
            </a:endParaRPr>
          </a:p>
          <a:p>
            <a:endParaRPr lang="de-DE" sz="1800" b="0" dirty="0" smtClean="0">
              <a:latin typeface="Roboto" panose="02000000000000000000" pitchFamily="2" charset="0"/>
              <a:ea typeface="Roboto" panose="02000000000000000000" pitchFamily="2" charset="0"/>
            </a:endParaRPr>
          </a:p>
          <a:p>
            <a:r>
              <a:rPr lang="de-DE" sz="1800" dirty="0" smtClean="0">
                <a:latin typeface="Roboto" panose="02000000000000000000" pitchFamily="2" charset="0"/>
                <a:ea typeface="Roboto" panose="02000000000000000000" pitchFamily="2" charset="0"/>
              </a:rPr>
              <a:t>Protokoll:</a:t>
            </a:r>
            <a:endParaRPr lang="de-DE" sz="18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Die </a:t>
            </a:r>
            <a:r>
              <a:rPr lang="de-DE" sz="1800" b="0" dirty="0">
                <a:latin typeface="Roboto" panose="02000000000000000000" pitchFamily="2" charset="0"/>
                <a:ea typeface="Roboto" panose="02000000000000000000" pitchFamily="2" charset="0"/>
              </a:rPr>
              <a:t>T</a:t>
            </a:r>
            <a:r>
              <a:rPr lang="de-DE" sz="1800" b="0" dirty="0" smtClean="0">
                <a:latin typeface="Roboto" panose="02000000000000000000" pitchFamily="2" charset="0"/>
                <a:ea typeface="Roboto" panose="02000000000000000000" pitchFamily="2" charset="0"/>
              </a:rPr>
              <a:t>eilnehmer wünschen keinen weiteren Datenservice.</a:t>
            </a:r>
          </a:p>
          <a:p>
            <a:pPr marL="285750" indent="-285750">
              <a:buFont typeface="Wingdings" panose="05000000000000000000" pitchFamily="2" charset="2"/>
              <a:buChar char="§"/>
            </a:pPr>
            <a:endParaRPr lang="de-DE" sz="1800" b="0" i="1" dirty="0" smtClean="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endParaRPr lang="de-DE" sz="1800" b="0" i="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2348072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18681" y="273366"/>
            <a:ext cx="8234277" cy="825903"/>
          </a:xfrm>
        </p:spPr>
        <p:txBody>
          <a:bodyPr/>
          <a:lstStyle/>
          <a:p>
            <a:r>
              <a:rPr lang="de-DE" dirty="0">
                <a:solidFill>
                  <a:srgbClr val="003399"/>
                </a:solidFill>
              </a:rPr>
              <a:t> </a:t>
            </a:r>
            <a:r>
              <a:rPr lang="de-DE" dirty="0" smtClean="0">
                <a:solidFill>
                  <a:srgbClr val="003399"/>
                </a:solidFill>
                <a:latin typeface="Roboto" panose="02000000000000000000" pitchFamily="2" charset="0"/>
                <a:ea typeface="Roboto" panose="02000000000000000000" pitchFamily="2" charset="0"/>
              </a:rPr>
              <a:t>BMF-Schreiben vom 01.06.2021  </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47</a:t>
            </a:fld>
            <a:endParaRPr lang="de-DE" altLang="de-DE" sz="1000" b="0" dirty="0">
              <a:solidFill>
                <a:srgbClr val="B2B2B2"/>
              </a:solidFill>
            </a:endParaRPr>
          </a:p>
        </p:txBody>
      </p:sp>
      <p:sp>
        <p:nvSpPr>
          <p:cNvPr id="6" name="Rechteck 5"/>
          <p:cNvSpPr/>
          <p:nvPr/>
        </p:nvSpPr>
        <p:spPr bwMode="gray">
          <a:xfrm>
            <a:off x="539551" y="1017534"/>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Allgemein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39550" y="1853575"/>
            <a:ext cx="7992541" cy="1477328"/>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Statusbescheinigungen mit Gültigkeitsbeginn vor 01.07.2021</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Nichtbeanstandung, dass die Erstattung nach § 7 Abs. 5 Satz 2 InvStG durch den Entrichtungspflichtigen erfolgen kann, sofern dem Entrichtungspflichtigen die unbeschränkte Körperschaftsteuerpflicht des Investmentfonds bekannt ist.</a:t>
            </a:r>
          </a:p>
        </p:txBody>
      </p:sp>
    </p:spTree>
    <p:extLst>
      <p:ext uri="{BB962C8B-B14F-4D97-AF65-F5344CB8AC3E}">
        <p14:creationId xmlns:p14="http://schemas.microsoft.com/office/powerpoint/2010/main" val="5122051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234276" cy="685800"/>
          </a:xfrm>
        </p:spPr>
        <p:txBody>
          <a:bodyPr/>
          <a:lstStyle/>
          <a:p>
            <a:r>
              <a:rPr lang="de-DE" dirty="0" smtClean="0">
                <a:solidFill>
                  <a:srgbClr val="003399"/>
                </a:solidFill>
                <a:latin typeface="Roboto" panose="02000000000000000000" pitchFamily="2" charset="0"/>
                <a:ea typeface="Roboto" panose="02000000000000000000" pitchFamily="2" charset="0"/>
              </a:rPr>
              <a:t>BMF-Schreiben </a:t>
            </a:r>
            <a:r>
              <a:rPr lang="de-DE" dirty="0">
                <a:solidFill>
                  <a:srgbClr val="003399"/>
                </a:solidFill>
                <a:latin typeface="Roboto" panose="02000000000000000000" pitchFamily="2" charset="0"/>
                <a:ea typeface="Roboto" panose="02000000000000000000" pitchFamily="2" charset="0"/>
              </a:rPr>
              <a:t>vom </a:t>
            </a:r>
            <a:r>
              <a:rPr lang="de-DE" dirty="0" smtClean="0">
                <a:solidFill>
                  <a:srgbClr val="003399"/>
                </a:solidFill>
                <a:latin typeface="Roboto" panose="02000000000000000000" pitchFamily="2" charset="0"/>
                <a:ea typeface="Roboto" panose="02000000000000000000" pitchFamily="2" charset="0"/>
              </a:rPr>
              <a:t>01.06.2021</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48</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Datenservice</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39551" y="1991715"/>
            <a:ext cx="7992541" cy="1200329"/>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WM hat einen neuen Service zum Juni 2021 eingerichtet.</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Details können der Fachinformation F14 vom 04.05.2021 „WM-Datenausweis </a:t>
            </a:r>
            <a:r>
              <a:rPr lang="de-DE" sz="1800" b="0" dirty="0">
                <a:latin typeface="Roboto" panose="02000000000000000000" pitchFamily="2" charset="0"/>
                <a:ea typeface="Roboto" panose="02000000000000000000" pitchFamily="2" charset="0"/>
              </a:rPr>
              <a:t>zur Reform der </a:t>
            </a:r>
            <a:r>
              <a:rPr lang="de-DE" sz="1800" b="0" dirty="0" smtClean="0">
                <a:latin typeface="Roboto" panose="02000000000000000000" pitchFamily="2" charset="0"/>
                <a:ea typeface="Roboto" panose="02000000000000000000" pitchFamily="2" charset="0"/>
              </a:rPr>
              <a:t>Investmentbesteuerung </a:t>
            </a:r>
            <a:r>
              <a:rPr lang="de-DE" sz="1800" b="0" dirty="0">
                <a:latin typeface="Roboto" panose="02000000000000000000" pitchFamily="2" charset="0"/>
                <a:ea typeface="Roboto" panose="02000000000000000000" pitchFamily="2" charset="0"/>
              </a:rPr>
              <a:t>– Teil XXIV – Statusbescheinigung gemäß § 7 Abs. 3 </a:t>
            </a:r>
            <a:r>
              <a:rPr lang="de-DE" sz="1800" b="0" dirty="0" smtClean="0">
                <a:latin typeface="Roboto" panose="02000000000000000000" pitchFamily="2" charset="0"/>
                <a:ea typeface="Roboto" panose="02000000000000000000" pitchFamily="2" charset="0"/>
              </a:rPr>
              <a:t>InvStG“ entnommen werden.</a:t>
            </a:r>
          </a:p>
        </p:txBody>
      </p:sp>
    </p:spTree>
    <p:extLst>
      <p:ext uri="{BB962C8B-B14F-4D97-AF65-F5344CB8AC3E}">
        <p14:creationId xmlns:p14="http://schemas.microsoft.com/office/powerpoint/2010/main" val="12943146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234276" cy="685800"/>
          </a:xfrm>
        </p:spPr>
        <p:txBody>
          <a:bodyPr/>
          <a:lstStyle/>
          <a:p>
            <a:r>
              <a:rPr lang="de-DE" dirty="0" smtClean="0">
                <a:solidFill>
                  <a:srgbClr val="003399"/>
                </a:solidFill>
                <a:latin typeface="Roboto" panose="02000000000000000000" pitchFamily="2" charset="0"/>
                <a:ea typeface="Roboto" panose="02000000000000000000" pitchFamily="2" charset="0"/>
              </a:rPr>
              <a:t>BMF-Schreiben </a:t>
            </a:r>
            <a:r>
              <a:rPr lang="de-DE" dirty="0">
                <a:solidFill>
                  <a:srgbClr val="003399"/>
                </a:solidFill>
                <a:latin typeface="Roboto" panose="02000000000000000000" pitchFamily="2" charset="0"/>
                <a:ea typeface="Roboto" panose="02000000000000000000" pitchFamily="2" charset="0"/>
              </a:rPr>
              <a:t>vom </a:t>
            </a:r>
            <a:r>
              <a:rPr lang="de-DE" dirty="0" smtClean="0">
                <a:solidFill>
                  <a:srgbClr val="003399"/>
                </a:solidFill>
                <a:latin typeface="Roboto" panose="02000000000000000000" pitchFamily="2" charset="0"/>
                <a:ea typeface="Roboto" panose="02000000000000000000" pitchFamily="2" charset="0"/>
              </a:rPr>
              <a:t>01.06.2021</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49</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Fragen/  </a:t>
            </a:r>
            <a:r>
              <a:rPr lang="de-DE" altLang="de-DE" sz="1800" dirty="0">
                <a:latin typeface="Roboto" panose="02000000000000000000" pitchFamily="2" charset="0"/>
                <a:ea typeface="Roboto" panose="02000000000000000000" pitchFamily="2" charset="0"/>
              </a:rPr>
              <a:t>Datenservice	-Protokoll- </a:t>
            </a:r>
            <a:r>
              <a:rPr lang="de-DE" altLang="de-DE" sz="1800" dirty="0">
                <a:latin typeface="Arial Narrow" panose="020B0606020202030204" pitchFamily="34" charset="0"/>
              </a:rPr>
              <a:t>  </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39551" y="1933281"/>
            <a:ext cx="7992541" cy="2308324"/>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Erwarten die Teilnehmer auf Basis </a:t>
            </a:r>
            <a:r>
              <a:rPr lang="de-DE" sz="1800" b="0" dirty="0" smtClean="0">
                <a:latin typeface="Roboto" panose="02000000000000000000" pitchFamily="2" charset="0"/>
                <a:ea typeface="Roboto" panose="02000000000000000000" pitchFamily="2" charset="0"/>
              </a:rPr>
              <a:t>des BMF-Schreibens </a:t>
            </a:r>
            <a:r>
              <a:rPr lang="de-DE" sz="1800" b="0" dirty="0">
                <a:latin typeface="Roboto" panose="02000000000000000000" pitchFamily="2" charset="0"/>
                <a:ea typeface="Roboto" panose="02000000000000000000" pitchFamily="2" charset="0"/>
              </a:rPr>
              <a:t>einen erweiterten Datenservice? </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Wenn ja, wie könnte dieser Datenservice aussehen? </a:t>
            </a:r>
          </a:p>
          <a:p>
            <a:endParaRPr lang="de-DE" sz="1800" b="0" dirty="0" smtClean="0">
              <a:latin typeface="Roboto" panose="02000000000000000000" pitchFamily="2" charset="0"/>
              <a:ea typeface="Roboto" panose="02000000000000000000" pitchFamily="2" charset="0"/>
            </a:endParaRPr>
          </a:p>
          <a:p>
            <a:endParaRPr lang="de-DE" sz="1800" b="0" dirty="0" smtClean="0">
              <a:latin typeface="Roboto" panose="02000000000000000000" pitchFamily="2" charset="0"/>
              <a:ea typeface="Roboto" panose="02000000000000000000" pitchFamily="2" charset="0"/>
            </a:endParaRPr>
          </a:p>
          <a:p>
            <a:r>
              <a:rPr lang="de-DE" sz="1800" dirty="0" smtClean="0">
                <a:latin typeface="Roboto" panose="02000000000000000000" pitchFamily="2" charset="0"/>
                <a:ea typeface="Roboto" panose="02000000000000000000" pitchFamily="2" charset="0"/>
              </a:rPr>
              <a:t>Protokoll:</a:t>
            </a:r>
            <a:endParaRPr lang="de-DE" sz="18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Die Teilnehmer wünschen keinen weiteren Datenservice.</a:t>
            </a:r>
            <a:endParaRPr lang="de-DE" sz="1800" b="0" dirty="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endParaRPr lang="de-DE" sz="1800" b="0" dirty="0" smtClean="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727237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sz="1800" dirty="0" smtClean="0">
                <a:solidFill>
                  <a:srgbClr val="003399"/>
                </a:solidFill>
                <a:latin typeface="Roboto" panose="02000000000000000000" pitchFamily="2" charset="0"/>
                <a:ea typeface="Roboto" panose="02000000000000000000" pitchFamily="2" charset="0"/>
              </a:rPr>
              <a:t>Agenda</a:t>
            </a:r>
            <a:r>
              <a:rPr lang="de-DE" dirty="0" smtClean="0">
                <a:solidFill>
                  <a:srgbClr val="003399"/>
                </a:solidFill>
              </a:rPr>
              <a:t> </a:t>
            </a:r>
            <a:endParaRPr lang="de-DE" dirty="0">
              <a:solidFill>
                <a:srgbClr val="003399"/>
              </a:solidFill>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5</a:t>
            </a:fld>
            <a:endParaRPr lang="de-DE" altLang="de-DE" sz="1000" b="0" dirty="0">
              <a:solidFill>
                <a:srgbClr val="B2B2B2"/>
              </a:solidFill>
            </a:endParaRPr>
          </a:p>
        </p:txBody>
      </p:sp>
      <p:sp>
        <p:nvSpPr>
          <p:cNvPr id="11" name="Rechteck 10"/>
          <p:cNvSpPr/>
          <p:nvPr/>
        </p:nvSpPr>
        <p:spPr bwMode="gray">
          <a:xfrm>
            <a:off x="1222361" y="1124744"/>
            <a:ext cx="7000875" cy="792088"/>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2000" dirty="0" smtClean="0">
                <a:solidFill>
                  <a:srgbClr val="003399"/>
                </a:solidFill>
                <a:latin typeface="Roboto" panose="02000000000000000000" pitchFamily="2" charset="0"/>
                <a:ea typeface="Roboto" panose="02000000000000000000" pitchFamily="2" charset="0"/>
                <a:cs typeface="Arial" panose="020B0604020202020204" pitchFamily="34" charset="0"/>
              </a:rPr>
              <a:t>BMF-Schreiben</a:t>
            </a: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 </a:t>
            </a:r>
            <a:endPar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endParaRPr>
          </a:p>
        </p:txBody>
      </p:sp>
      <p:sp>
        <p:nvSpPr>
          <p:cNvPr id="8" name="Rechteck 7"/>
          <p:cNvSpPr/>
          <p:nvPr/>
        </p:nvSpPr>
        <p:spPr bwMode="gray">
          <a:xfrm>
            <a:off x="1835696" y="2009322"/>
            <a:ext cx="6387540" cy="1511424"/>
          </a:xfrm>
          <a:prstGeom prst="rect">
            <a:avLst/>
          </a:prstGeom>
          <a:solidFill>
            <a:schemeClr val="bg1"/>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Investmentsteuergesetz</a:t>
            </a:r>
            <a:r>
              <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rPr>
              <a:t>;</a:t>
            </a:r>
          </a:p>
          <a:p>
            <a:pPr>
              <a:defRPr/>
            </a:pPr>
            <a:r>
              <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rPr>
              <a:t>Anwendungsfragen zum Investmentsteuergesetz in der ab dem 1. Januar </a:t>
            </a: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2018 geltenden </a:t>
            </a:r>
            <a:r>
              <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rPr>
              <a:t>Fassung (InvStG</a:t>
            </a: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a:t>
            </a:r>
            <a:endPar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endParaRPr>
          </a:p>
          <a:p>
            <a:pPr>
              <a:defRPr/>
            </a:pP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Änderung </a:t>
            </a:r>
            <a:r>
              <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rPr>
              <a:t>des BMF-Schreibens vom 21. Mai 2019, </a:t>
            </a: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a:t>
            </a:r>
            <a:r>
              <a:rPr lang="de-DE" altLang="de-DE" sz="1800" dirty="0" err="1" smtClean="0">
                <a:solidFill>
                  <a:srgbClr val="003399"/>
                </a:solidFill>
                <a:latin typeface="Roboto" panose="02000000000000000000" pitchFamily="2" charset="0"/>
                <a:ea typeface="Roboto" panose="02000000000000000000" pitchFamily="2" charset="0"/>
                <a:cs typeface="Arial" panose="020B0604020202020204" pitchFamily="34" charset="0"/>
              </a:rPr>
              <a:t>BStBl</a:t>
            </a: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 </a:t>
            </a:r>
            <a:r>
              <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rPr>
              <a:t>I S. </a:t>
            </a: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527); Schreiben vom 29.04.2021</a:t>
            </a:r>
            <a:endPar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endParaRPr>
          </a:p>
        </p:txBody>
      </p:sp>
      <p:sp>
        <p:nvSpPr>
          <p:cNvPr id="12" name="Rechteck 11"/>
          <p:cNvSpPr/>
          <p:nvPr/>
        </p:nvSpPr>
        <p:spPr bwMode="gray">
          <a:xfrm>
            <a:off x="1835696" y="3520746"/>
            <a:ext cx="6387540" cy="1852470"/>
          </a:xfrm>
          <a:prstGeom prst="rect">
            <a:avLst/>
          </a:prstGeom>
          <a:solidFill>
            <a:schemeClr val="bg1"/>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rPr>
              <a:t>Kapitalertragsteuer;</a:t>
            </a:r>
          </a:p>
          <a:p>
            <a:pPr>
              <a:defRPr/>
            </a:pPr>
            <a:r>
              <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rPr>
              <a:t>Ausstellung von Steuerbescheinigungen für </a:t>
            </a: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Kapital-erträge </a:t>
            </a:r>
            <a:r>
              <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rPr>
              <a:t>nach § 45a Absatz 2 </a:t>
            </a: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und 3 </a:t>
            </a:r>
            <a:r>
              <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rPr>
              <a:t>EStG</a:t>
            </a: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 Ergänzung </a:t>
            </a:r>
            <a:r>
              <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rPr>
              <a:t>des BMF-Schreibens vom 15. Dezember 2017 (BStBl I 2018, S. 13</a:t>
            </a: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 Schreiben vom 11.11.2020, 13.04.2021</a:t>
            </a:r>
            <a:endPar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endParaRPr>
          </a:p>
        </p:txBody>
      </p:sp>
      <p:sp>
        <p:nvSpPr>
          <p:cNvPr id="13" name="Rechteck 12"/>
          <p:cNvSpPr/>
          <p:nvPr/>
        </p:nvSpPr>
        <p:spPr bwMode="gray">
          <a:xfrm>
            <a:off x="1835696" y="5373216"/>
            <a:ext cx="6387540" cy="1008112"/>
          </a:xfrm>
          <a:prstGeom prst="rect">
            <a:avLst/>
          </a:prstGeom>
          <a:solidFill>
            <a:schemeClr val="bg1"/>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Einzelfragen zur Abgeltungsteuer;</a:t>
            </a:r>
          </a:p>
          <a:p>
            <a:pPr>
              <a:defRPr/>
            </a:pP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Ergänzung </a:t>
            </a:r>
            <a:r>
              <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rPr>
              <a:t>des BMF-Schreibens vom 18. Januar 2016 (BStBl I S. 85</a:t>
            </a: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 Schreiben vom 19.02.2021</a:t>
            </a:r>
            <a:endPar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33671390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54687" y="262836"/>
            <a:ext cx="8234277" cy="867239"/>
          </a:xfrm>
        </p:spPr>
        <p:txBody>
          <a:bodyPr/>
          <a:lstStyle/>
          <a:p>
            <a:r>
              <a:rPr lang="de-DE" dirty="0" smtClean="0">
                <a:solidFill>
                  <a:srgbClr val="003399"/>
                </a:solidFill>
                <a:latin typeface="Roboto" panose="02000000000000000000" pitchFamily="2" charset="0"/>
                <a:ea typeface="Roboto" panose="02000000000000000000" pitchFamily="2" charset="0"/>
              </a:rPr>
              <a:t>BMF-Schreiben vom 29.04.2021  </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50</a:t>
            </a:fld>
            <a:endParaRPr lang="de-DE" altLang="de-DE" sz="1000" b="0" dirty="0">
              <a:solidFill>
                <a:srgbClr val="B2B2B2"/>
              </a:solidFill>
            </a:endParaRPr>
          </a:p>
        </p:txBody>
      </p:sp>
      <p:sp>
        <p:nvSpPr>
          <p:cNvPr id="6" name="Rechteck 5"/>
          <p:cNvSpPr/>
          <p:nvPr/>
        </p:nvSpPr>
        <p:spPr bwMode="gray">
          <a:xfrm>
            <a:off x="539551" y="1017534"/>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Allgemein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611560" y="1843437"/>
            <a:ext cx="7920532" cy="2308324"/>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Rz. 2.33a, 2.40a: In bestimmten Fällen gelten Kapitalgesellschaften als Immobiliengesellschaften. </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Rz. 2.28, 2.33b: Einordnung der REIT-Gesellschaft als Kapitalbeteiligung </a:t>
            </a:r>
          </a:p>
          <a:p>
            <a:pPr marL="742950" lvl="1"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Einordnung als Investmentfonds im Zweifel?		oder</a:t>
            </a:r>
          </a:p>
          <a:p>
            <a:pPr marL="742950" lvl="1"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Keine Einordnung als Investmentfonds im Zweifel?</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Rz. 2.33d-g: Anteile an Holdinggesellschaften gelten nicht als Kapitalbeteiligung. </a:t>
            </a:r>
          </a:p>
          <a:p>
            <a:pPr lvl="1"/>
            <a:endParaRPr lang="de-DE" sz="1800" b="0" dirty="0" smtClean="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4568977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30870" y="421459"/>
            <a:ext cx="8234276" cy="685800"/>
          </a:xfrm>
        </p:spPr>
        <p:txBody>
          <a:bodyPr/>
          <a:lstStyle/>
          <a:p>
            <a:r>
              <a:rPr lang="de-DE" dirty="0" smtClean="0">
                <a:solidFill>
                  <a:srgbClr val="003399"/>
                </a:solidFill>
                <a:latin typeface="Roboto" panose="02000000000000000000" pitchFamily="2" charset="0"/>
                <a:ea typeface="Roboto" panose="02000000000000000000" pitchFamily="2" charset="0"/>
              </a:rPr>
              <a:t>BMF-Schreiben </a:t>
            </a:r>
            <a:r>
              <a:rPr lang="de-DE" dirty="0">
                <a:solidFill>
                  <a:srgbClr val="003399"/>
                </a:solidFill>
                <a:latin typeface="Roboto" panose="02000000000000000000" pitchFamily="2" charset="0"/>
                <a:ea typeface="Roboto" panose="02000000000000000000" pitchFamily="2" charset="0"/>
              </a:rPr>
              <a:t>vom </a:t>
            </a:r>
            <a:r>
              <a:rPr lang="de-DE" dirty="0" smtClean="0">
                <a:solidFill>
                  <a:srgbClr val="003399"/>
                </a:solidFill>
                <a:latin typeface="Roboto" panose="02000000000000000000" pitchFamily="2" charset="0"/>
                <a:ea typeface="Roboto" panose="02000000000000000000" pitchFamily="2" charset="0"/>
              </a:rPr>
              <a:t>29.04.2021</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51</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Fragen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63923" y="1918291"/>
            <a:ext cx="7968170" cy="1200329"/>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Erwarten die Teilnehmer auf Basis </a:t>
            </a:r>
            <a:r>
              <a:rPr lang="de-DE" sz="1800" b="0" dirty="0" smtClean="0">
                <a:latin typeface="Roboto" panose="02000000000000000000" pitchFamily="2" charset="0"/>
                <a:ea typeface="Roboto" panose="02000000000000000000" pitchFamily="2" charset="0"/>
              </a:rPr>
              <a:t>des BMF-Schreibens </a:t>
            </a:r>
            <a:r>
              <a:rPr lang="de-DE" sz="1800" b="0" dirty="0">
                <a:latin typeface="Roboto" panose="02000000000000000000" pitchFamily="2" charset="0"/>
                <a:ea typeface="Roboto" panose="02000000000000000000" pitchFamily="2" charset="0"/>
              </a:rPr>
              <a:t>einen erweiterten Datenservice? </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Wenn ja, wie </a:t>
            </a:r>
            <a:r>
              <a:rPr lang="de-DE" sz="1800" b="0" dirty="0" smtClean="0">
                <a:latin typeface="Roboto" panose="02000000000000000000" pitchFamily="2" charset="0"/>
                <a:ea typeface="Roboto" panose="02000000000000000000" pitchFamily="2" charset="0"/>
              </a:rPr>
              <a:t>sollte </a:t>
            </a:r>
            <a:r>
              <a:rPr lang="de-DE" sz="1800" b="0" dirty="0">
                <a:latin typeface="Roboto" panose="02000000000000000000" pitchFamily="2" charset="0"/>
                <a:ea typeface="Roboto" panose="02000000000000000000" pitchFamily="2" charset="0"/>
              </a:rPr>
              <a:t>dieser Datenservice aussehen? </a:t>
            </a:r>
          </a:p>
          <a:p>
            <a:pPr marL="285750" indent="-285750">
              <a:buFont typeface="Wingdings" panose="05000000000000000000" pitchFamily="2" charset="2"/>
              <a:buChar char="§"/>
            </a:pPr>
            <a:endParaRPr lang="de-DE" sz="1800" b="0" dirty="0" smtClean="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8818248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234276" cy="685800"/>
          </a:xfrm>
        </p:spPr>
        <p:txBody>
          <a:bodyPr/>
          <a:lstStyle/>
          <a:p>
            <a:r>
              <a:rPr lang="de-DE" dirty="0">
                <a:solidFill>
                  <a:srgbClr val="003399"/>
                </a:solidFill>
                <a:latin typeface="Roboto" panose="02000000000000000000" pitchFamily="2" charset="0"/>
                <a:ea typeface="Roboto" panose="02000000000000000000" pitchFamily="2" charset="0"/>
              </a:rPr>
              <a:t>BMF-Schreiben vom 29.04.2021</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52</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endParaRPr lang="de-DE" altLang="de-DE" sz="1800" dirty="0" smtClean="0">
              <a:latin typeface="Roboto" panose="02000000000000000000" pitchFamily="2" charset="0"/>
              <a:ea typeface="Roboto" panose="02000000000000000000" pitchFamily="2" charset="0"/>
            </a:endParaRPr>
          </a:p>
          <a:p>
            <a:pPr>
              <a:defRPr/>
            </a:pPr>
            <a:r>
              <a:rPr lang="de-DE" altLang="de-DE" sz="1800" dirty="0" smtClean="0">
                <a:latin typeface="Roboto" panose="02000000000000000000" pitchFamily="2" charset="0"/>
                <a:ea typeface="Roboto" panose="02000000000000000000" pitchFamily="2" charset="0"/>
              </a:rPr>
              <a:t>Datenservice</a:t>
            </a:r>
            <a:r>
              <a:rPr lang="de-DE" altLang="de-DE" sz="1800" dirty="0">
                <a:latin typeface="Roboto" panose="02000000000000000000" pitchFamily="2" charset="0"/>
                <a:ea typeface="Roboto" panose="02000000000000000000" pitchFamily="2" charset="0"/>
              </a:rPr>
              <a:t>	-</a:t>
            </a:r>
            <a:r>
              <a:rPr lang="de-DE" altLang="de-DE" sz="1800" dirty="0" smtClean="0">
                <a:latin typeface="Roboto" panose="02000000000000000000" pitchFamily="2" charset="0"/>
                <a:ea typeface="Roboto" panose="02000000000000000000" pitchFamily="2" charset="0"/>
              </a:rPr>
              <a:t>Protokoll- </a:t>
            </a:r>
            <a:r>
              <a:rPr lang="de-DE" altLang="de-DE" sz="1800" dirty="0" smtClean="0">
                <a:latin typeface="Arial Narrow" panose="020B0606020202030204" pitchFamily="34" charset="0"/>
              </a:rPr>
              <a:t>  </a:t>
            </a:r>
            <a:endParaRPr lang="de-DE" altLang="de-DE" sz="1800" dirty="0">
              <a:latin typeface="Arial Narrow" panose="020B0606020202030204" pitchFamily="34" charset="0"/>
            </a:endParaRPr>
          </a:p>
          <a:p>
            <a:pPr>
              <a:defRPr/>
            </a:pPr>
            <a:r>
              <a:rPr lang="de-DE" altLang="de-DE" sz="1800" dirty="0" smtClean="0">
                <a:latin typeface="Roboto" panose="02000000000000000000" pitchFamily="2" charset="0"/>
                <a:ea typeface="Roboto" panose="02000000000000000000" pitchFamily="2" charset="0"/>
              </a:rPr>
              <a:t> </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7" name="Textfeld 6"/>
          <p:cNvSpPr txBox="1"/>
          <p:nvPr/>
        </p:nvSpPr>
        <p:spPr>
          <a:xfrm>
            <a:off x="539551" y="1778112"/>
            <a:ext cx="7992541" cy="2893100"/>
          </a:xfrm>
          <a:prstGeom prst="rect">
            <a:avLst/>
          </a:prstGeom>
          <a:noFill/>
        </p:spPr>
        <p:txBody>
          <a:bodyPr wrap="square" rtlCol="0">
            <a:spAutoFit/>
          </a:bodyPr>
          <a:lstStyle/>
          <a:p>
            <a:r>
              <a:rPr lang="de-DE" sz="2000" dirty="0" smtClean="0">
                <a:latin typeface="Roboto" panose="02000000000000000000" pitchFamily="2" charset="0"/>
                <a:ea typeface="Roboto" panose="02000000000000000000" pitchFamily="2" charset="0"/>
              </a:rPr>
              <a:t>Ihre Vorschläge/ Anregungen/ Bedürfnisse:</a:t>
            </a:r>
          </a:p>
          <a:p>
            <a:endParaRPr lang="de-DE" sz="1800" dirty="0">
              <a:latin typeface="Roboto" panose="02000000000000000000" pitchFamily="2" charset="0"/>
              <a:ea typeface="Roboto" panose="02000000000000000000" pitchFamily="2" charset="0"/>
            </a:endParaRPr>
          </a:p>
          <a:p>
            <a:r>
              <a:rPr lang="de-DE" sz="1800" dirty="0" smtClean="0">
                <a:latin typeface="Roboto" panose="02000000000000000000" pitchFamily="2" charset="0"/>
                <a:ea typeface="Roboto" panose="02000000000000000000" pitchFamily="2" charset="0"/>
              </a:rPr>
              <a:t>Protokoll:</a:t>
            </a: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Es wird aktuell keine </a:t>
            </a:r>
            <a:r>
              <a:rPr lang="de-DE" sz="1800" b="0" dirty="0">
                <a:latin typeface="Roboto" panose="02000000000000000000" pitchFamily="2" charset="0"/>
                <a:ea typeface="Roboto" panose="02000000000000000000" pitchFamily="2" charset="0"/>
              </a:rPr>
              <a:t>A</a:t>
            </a:r>
            <a:r>
              <a:rPr lang="de-DE" sz="1800" b="0" dirty="0" smtClean="0">
                <a:latin typeface="Roboto" panose="02000000000000000000" pitchFamily="2" charset="0"/>
                <a:ea typeface="Roboto" panose="02000000000000000000" pitchFamily="2" charset="0"/>
              </a:rPr>
              <a:t>npassung der Kennzeichnungen von REITs gewünscht. </a:t>
            </a: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Klassifizierungen von REITs als Kapitalbeteiligungen zur Einbeziehung in die </a:t>
            </a:r>
            <a:r>
              <a:rPr lang="de-DE" sz="1800" b="0" dirty="0">
                <a:latin typeface="Roboto" panose="02000000000000000000" pitchFamily="2" charset="0"/>
                <a:ea typeface="Roboto" panose="02000000000000000000" pitchFamily="2" charset="0"/>
              </a:rPr>
              <a:t>Kapitalbeteiligungsquote </a:t>
            </a:r>
            <a:r>
              <a:rPr lang="de-DE" sz="1800" b="0" dirty="0" smtClean="0">
                <a:latin typeface="Roboto" panose="02000000000000000000" pitchFamily="2" charset="0"/>
                <a:ea typeface="Roboto" panose="02000000000000000000" pitchFamily="2" charset="0"/>
              </a:rPr>
              <a:t>werden auf </a:t>
            </a:r>
            <a:r>
              <a:rPr lang="de-DE" sz="1800" b="0" dirty="0">
                <a:latin typeface="Roboto" panose="02000000000000000000" pitchFamily="2" charset="0"/>
                <a:ea typeface="Roboto" panose="02000000000000000000" pitchFamily="2" charset="0"/>
              </a:rPr>
              <a:t>Basis unzureichender Informationen in Bezug auf die Immobilienquote bei REITs </a:t>
            </a:r>
            <a:r>
              <a:rPr lang="de-DE" sz="1800" b="0" dirty="0" smtClean="0">
                <a:latin typeface="Roboto" panose="02000000000000000000" pitchFamily="2" charset="0"/>
                <a:ea typeface="Roboto" panose="02000000000000000000" pitchFamily="2" charset="0"/>
              </a:rPr>
              <a:t>eher kritisch gesehen. Aus Vorsichtsgründen sollte von einer solchen Klassifizierung abgesehen werden.</a:t>
            </a:r>
            <a:endParaRPr lang="de-DE" sz="1800" b="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6466963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67544" y="332656"/>
            <a:ext cx="8185414" cy="825903"/>
          </a:xfrm>
        </p:spPr>
        <p:txBody>
          <a:bodyPr/>
          <a:lstStyle/>
          <a:p>
            <a:r>
              <a:rPr lang="de-DE" dirty="0" smtClean="0">
                <a:solidFill>
                  <a:srgbClr val="003399"/>
                </a:solidFill>
                <a:latin typeface="Roboto" panose="02000000000000000000" pitchFamily="2" charset="0"/>
                <a:ea typeface="Roboto" panose="02000000000000000000" pitchFamily="2" charset="0"/>
              </a:rPr>
              <a:t>BMF-Schreiben vom 13.04.2021/11.11.2020  </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53</a:t>
            </a:fld>
            <a:endParaRPr lang="de-DE" altLang="de-DE" sz="1000" b="0" dirty="0">
              <a:solidFill>
                <a:srgbClr val="B2B2B2"/>
              </a:solidFill>
            </a:endParaRPr>
          </a:p>
        </p:txBody>
      </p:sp>
      <p:sp>
        <p:nvSpPr>
          <p:cNvPr id="6" name="Rechteck 5"/>
          <p:cNvSpPr/>
          <p:nvPr/>
        </p:nvSpPr>
        <p:spPr bwMode="gray">
          <a:xfrm>
            <a:off x="539551" y="1017534"/>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Allgemein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39550" y="1900534"/>
            <a:ext cx="7992541" cy="1200329"/>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Erweiterte Angaben zur Ausstellung von Steuerbescheinigungen </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Ergänzungsschreiben zum BMF-Schreiben vom 15.12.2017</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Erweiterte Angaben zur Verlustverrechnung (siehe auch erweiterte Angaben in anderen Agenda-Punkten)</a:t>
            </a:r>
          </a:p>
        </p:txBody>
      </p:sp>
    </p:spTree>
    <p:extLst>
      <p:ext uri="{BB962C8B-B14F-4D97-AF65-F5344CB8AC3E}">
        <p14:creationId xmlns:p14="http://schemas.microsoft.com/office/powerpoint/2010/main" val="31322540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234276" cy="685800"/>
          </a:xfrm>
        </p:spPr>
        <p:txBody>
          <a:bodyPr/>
          <a:lstStyle/>
          <a:p>
            <a:r>
              <a:rPr lang="de-DE" dirty="0" smtClean="0">
                <a:solidFill>
                  <a:srgbClr val="003399"/>
                </a:solidFill>
                <a:latin typeface="Roboto" panose="02000000000000000000" pitchFamily="2" charset="0"/>
                <a:ea typeface="Roboto" panose="02000000000000000000" pitchFamily="2" charset="0"/>
              </a:rPr>
              <a:t>BMF-Schreiben </a:t>
            </a:r>
            <a:r>
              <a:rPr lang="de-DE" dirty="0">
                <a:solidFill>
                  <a:srgbClr val="003399"/>
                </a:solidFill>
                <a:latin typeface="Roboto" panose="02000000000000000000" pitchFamily="2" charset="0"/>
                <a:ea typeface="Roboto" panose="02000000000000000000" pitchFamily="2" charset="0"/>
              </a:rPr>
              <a:t>vom 13.04.2021/11.11.2020 </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54</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Fragen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442180" y="1983920"/>
            <a:ext cx="7992541" cy="1200329"/>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Erwarten die Teilnehmer auf Basis </a:t>
            </a:r>
            <a:r>
              <a:rPr lang="de-DE" sz="1800" b="0" dirty="0" smtClean="0">
                <a:latin typeface="Roboto" panose="02000000000000000000" pitchFamily="2" charset="0"/>
                <a:ea typeface="Roboto" panose="02000000000000000000" pitchFamily="2" charset="0"/>
              </a:rPr>
              <a:t>des BMF-Schreibens </a:t>
            </a:r>
            <a:r>
              <a:rPr lang="de-DE" sz="1800" b="0" dirty="0">
                <a:latin typeface="Roboto" panose="02000000000000000000" pitchFamily="2" charset="0"/>
                <a:ea typeface="Roboto" panose="02000000000000000000" pitchFamily="2" charset="0"/>
              </a:rPr>
              <a:t>einen erweiterten Datenservice? </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Wenn ja, wie </a:t>
            </a:r>
            <a:r>
              <a:rPr lang="de-DE" sz="1800" b="0" dirty="0" smtClean="0">
                <a:latin typeface="Roboto" panose="02000000000000000000" pitchFamily="2" charset="0"/>
                <a:ea typeface="Roboto" panose="02000000000000000000" pitchFamily="2" charset="0"/>
              </a:rPr>
              <a:t>sollte </a:t>
            </a:r>
            <a:r>
              <a:rPr lang="de-DE" sz="1800" b="0" dirty="0">
                <a:latin typeface="Roboto" panose="02000000000000000000" pitchFamily="2" charset="0"/>
                <a:ea typeface="Roboto" panose="02000000000000000000" pitchFamily="2" charset="0"/>
              </a:rPr>
              <a:t>dieser Datenservice aussehen? </a:t>
            </a:r>
          </a:p>
          <a:p>
            <a:pPr marL="285750" indent="-285750">
              <a:buFont typeface="Wingdings" panose="05000000000000000000" pitchFamily="2" charset="2"/>
              <a:buChar char="§"/>
            </a:pPr>
            <a:endParaRPr lang="de-DE" sz="1800" b="0" dirty="0" smtClean="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7881599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smtClean="0">
                <a:solidFill>
                  <a:srgbClr val="003399"/>
                </a:solidFill>
                <a:latin typeface="Roboto" panose="02000000000000000000" pitchFamily="2" charset="0"/>
                <a:ea typeface="Roboto" panose="02000000000000000000" pitchFamily="2" charset="0"/>
              </a:rPr>
              <a:t>BMF-Schreiben </a:t>
            </a:r>
            <a:r>
              <a:rPr lang="de-DE" dirty="0">
                <a:solidFill>
                  <a:srgbClr val="003399"/>
                </a:solidFill>
                <a:latin typeface="Roboto" panose="02000000000000000000" pitchFamily="2" charset="0"/>
                <a:ea typeface="Roboto" panose="02000000000000000000" pitchFamily="2" charset="0"/>
              </a:rPr>
              <a:t>vom 13.04.2021/11.11.2020 </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55</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a:latin typeface="Roboto" panose="02000000000000000000" pitchFamily="2" charset="0"/>
                <a:ea typeface="Roboto" panose="02000000000000000000" pitchFamily="2" charset="0"/>
              </a:rPr>
              <a:t>Datenservice	-Protokoll- </a:t>
            </a:r>
            <a:r>
              <a:rPr lang="de-DE" altLang="de-DE" sz="1800" dirty="0">
                <a:latin typeface="Arial Narrow" panose="020B0606020202030204" pitchFamily="34" charset="0"/>
              </a:rPr>
              <a:t>  </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611560" y="1778112"/>
            <a:ext cx="7560666" cy="1261884"/>
          </a:xfrm>
          <a:prstGeom prst="rect">
            <a:avLst/>
          </a:prstGeom>
          <a:noFill/>
        </p:spPr>
        <p:txBody>
          <a:bodyPr wrap="square" rtlCol="0">
            <a:spAutoFit/>
          </a:bodyPr>
          <a:lstStyle/>
          <a:p>
            <a:r>
              <a:rPr lang="de-DE" sz="2000" dirty="0" smtClean="0">
                <a:latin typeface="Roboto" panose="02000000000000000000" pitchFamily="2" charset="0"/>
                <a:ea typeface="Roboto" panose="02000000000000000000" pitchFamily="2" charset="0"/>
              </a:rPr>
              <a:t>Ihre </a:t>
            </a:r>
            <a:r>
              <a:rPr lang="de-DE" sz="2000" dirty="0">
                <a:latin typeface="Roboto" panose="02000000000000000000" pitchFamily="2" charset="0"/>
                <a:ea typeface="Roboto" panose="02000000000000000000" pitchFamily="2" charset="0"/>
              </a:rPr>
              <a:t>Vorschläge/ Anregungen/ </a:t>
            </a:r>
            <a:r>
              <a:rPr lang="de-DE" sz="2000" dirty="0" smtClean="0">
                <a:latin typeface="Roboto" panose="02000000000000000000" pitchFamily="2" charset="0"/>
                <a:ea typeface="Roboto" panose="02000000000000000000" pitchFamily="2" charset="0"/>
              </a:rPr>
              <a:t>Bedürfnisse:</a:t>
            </a:r>
          </a:p>
          <a:p>
            <a:endParaRPr lang="de-DE" sz="2000" dirty="0">
              <a:latin typeface="Roboto" panose="02000000000000000000" pitchFamily="2" charset="0"/>
              <a:ea typeface="Roboto" panose="02000000000000000000" pitchFamily="2" charset="0"/>
            </a:endParaRPr>
          </a:p>
          <a:p>
            <a:r>
              <a:rPr lang="de-DE" sz="1800" dirty="0" smtClean="0">
                <a:latin typeface="Roboto" panose="02000000000000000000" pitchFamily="2" charset="0"/>
                <a:ea typeface="Roboto" panose="02000000000000000000" pitchFamily="2" charset="0"/>
              </a:rPr>
              <a:t>Protokoll:</a:t>
            </a:r>
          </a:p>
          <a:p>
            <a:pPr marL="342900" indent="-34290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Keine </a:t>
            </a:r>
            <a:r>
              <a:rPr lang="de-DE" sz="1800" b="0" dirty="0">
                <a:latin typeface="Roboto" panose="02000000000000000000" pitchFamily="2" charset="0"/>
                <a:ea typeface="Roboto" panose="02000000000000000000" pitchFamily="2" charset="0"/>
              </a:rPr>
              <a:t>A</a:t>
            </a:r>
            <a:r>
              <a:rPr lang="de-DE" sz="1800" b="0" dirty="0" smtClean="0">
                <a:latin typeface="Roboto" panose="02000000000000000000" pitchFamily="2" charset="0"/>
                <a:ea typeface="Roboto" panose="02000000000000000000" pitchFamily="2" charset="0"/>
              </a:rPr>
              <a:t>nmerkung der Teilnehmer</a:t>
            </a:r>
            <a:endParaRPr lang="de-DE" sz="1800" b="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215755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54687" y="318612"/>
            <a:ext cx="8234277" cy="825903"/>
          </a:xfrm>
        </p:spPr>
        <p:txBody>
          <a:bodyPr/>
          <a:lstStyle/>
          <a:p>
            <a:r>
              <a:rPr lang="de-DE" dirty="0" smtClean="0">
                <a:solidFill>
                  <a:srgbClr val="003399"/>
                </a:solidFill>
                <a:latin typeface="Roboto" panose="02000000000000000000" pitchFamily="2" charset="0"/>
                <a:ea typeface="Roboto" panose="02000000000000000000" pitchFamily="2" charset="0"/>
              </a:rPr>
              <a:t>BMF-Schreiben vom 19.02.2021  </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56</a:t>
            </a:fld>
            <a:endParaRPr lang="de-DE" altLang="de-DE" sz="1000" b="0" dirty="0">
              <a:solidFill>
                <a:srgbClr val="B2B2B2"/>
              </a:solidFill>
            </a:endParaRPr>
          </a:p>
        </p:txBody>
      </p:sp>
      <p:sp>
        <p:nvSpPr>
          <p:cNvPr id="6" name="Rechteck 5"/>
          <p:cNvSpPr/>
          <p:nvPr/>
        </p:nvSpPr>
        <p:spPr bwMode="gray">
          <a:xfrm>
            <a:off x="539551" y="1017534"/>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Allgemein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611560" y="1808329"/>
            <a:ext cx="7920532" cy="646331"/>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Erweiterte Vorgaben zur Einordnung von Schuldverschreibungen, die einen Lieferanspruch auf Gold oder einen anderen Rohstoff verbriefen </a:t>
            </a:r>
          </a:p>
        </p:txBody>
      </p:sp>
    </p:spTree>
    <p:extLst>
      <p:ext uri="{BB962C8B-B14F-4D97-AF65-F5344CB8AC3E}">
        <p14:creationId xmlns:p14="http://schemas.microsoft.com/office/powerpoint/2010/main" val="6427530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234276" cy="685800"/>
          </a:xfrm>
        </p:spPr>
        <p:txBody>
          <a:bodyPr/>
          <a:lstStyle/>
          <a:p>
            <a:r>
              <a:rPr lang="de-DE" dirty="0" smtClean="0">
                <a:solidFill>
                  <a:srgbClr val="003399"/>
                </a:solidFill>
                <a:latin typeface="Roboto" panose="02000000000000000000" pitchFamily="2" charset="0"/>
                <a:ea typeface="Roboto" panose="02000000000000000000" pitchFamily="2" charset="0"/>
              </a:rPr>
              <a:t>BMF-Schreiben </a:t>
            </a:r>
            <a:r>
              <a:rPr lang="de-DE" dirty="0">
                <a:solidFill>
                  <a:srgbClr val="003399"/>
                </a:solidFill>
                <a:latin typeface="Roboto" panose="02000000000000000000" pitchFamily="2" charset="0"/>
                <a:ea typeface="Roboto" panose="02000000000000000000" pitchFamily="2" charset="0"/>
              </a:rPr>
              <a:t>vom </a:t>
            </a:r>
            <a:r>
              <a:rPr lang="de-DE" dirty="0" smtClean="0">
                <a:solidFill>
                  <a:srgbClr val="003399"/>
                </a:solidFill>
                <a:latin typeface="Roboto" panose="02000000000000000000" pitchFamily="2" charset="0"/>
                <a:ea typeface="Roboto" panose="02000000000000000000" pitchFamily="2" charset="0"/>
              </a:rPr>
              <a:t>19.02.2021 </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57</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Fragen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39551" y="1871169"/>
            <a:ext cx="7992541" cy="3416320"/>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Wie sind die BMF-Schreiben, Rz. 57 zu Instrumenten i.S.v. § 23 EStG auszulegen?</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Wird eine enge Auslegung gewünscht? </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Wird die Selbstdeklaration des Emittenten gemäß Einordnung als Instrument i.S.v. § 23 EStG als ausreichend betrachtet? </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Wie sind veröffentlichte BFH-Urteile zu § 23 EStG auszulegen, wenn der Emittent darauf Bezug nimmt?</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Sollen bei Zweifel gegenüber den Vorgaben der Finanzverwaltung die Verbände respektive die Finanzverwaltung mit eingebunden werden?</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Soll im Zweifel, bis zur finalen Aussage der Finanzverwaltung, die Einordnung als Instrument i.S.v. § 20 EStG erfolgen? </a:t>
            </a:r>
            <a:endParaRPr lang="de-DE" sz="1800" b="0" dirty="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endParaRPr lang="de-DE" sz="1800" b="0" dirty="0" smtClean="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1627230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67544" y="345269"/>
            <a:ext cx="7954180" cy="685800"/>
          </a:xfrm>
        </p:spPr>
        <p:txBody>
          <a:bodyPr/>
          <a:lstStyle/>
          <a:p>
            <a:r>
              <a:rPr lang="de-DE" dirty="0" smtClean="0">
                <a:solidFill>
                  <a:srgbClr val="003399"/>
                </a:solidFill>
                <a:latin typeface="Roboto" panose="02000000000000000000" pitchFamily="2" charset="0"/>
                <a:ea typeface="Roboto" panose="02000000000000000000" pitchFamily="2" charset="0"/>
              </a:rPr>
              <a:t>BMF-Schreiben </a:t>
            </a:r>
            <a:r>
              <a:rPr lang="de-DE" dirty="0">
                <a:solidFill>
                  <a:srgbClr val="003399"/>
                </a:solidFill>
                <a:latin typeface="Roboto" panose="02000000000000000000" pitchFamily="2" charset="0"/>
                <a:ea typeface="Roboto" panose="02000000000000000000" pitchFamily="2" charset="0"/>
              </a:rPr>
              <a:t>vom </a:t>
            </a:r>
            <a:r>
              <a:rPr lang="de-DE" dirty="0" smtClean="0">
                <a:solidFill>
                  <a:srgbClr val="003399"/>
                </a:solidFill>
                <a:latin typeface="Roboto" panose="02000000000000000000" pitchFamily="2" charset="0"/>
                <a:ea typeface="Roboto" panose="02000000000000000000" pitchFamily="2" charset="0"/>
              </a:rPr>
              <a:t>19.02.2021</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58</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a:latin typeface="Roboto" panose="02000000000000000000" pitchFamily="2" charset="0"/>
                <a:ea typeface="Roboto" panose="02000000000000000000" pitchFamily="2" charset="0"/>
              </a:rPr>
              <a:t>Datenservice	-Protokoll-</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39551" y="1778112"/>
            <a:ext cx="7992541" cy="2923877"/>
          </a:xfrm>
          <a:prstGeom prst="rect">
            <a:avLst/>
          </a:prstGeom>
          <a:noFill/>
        </p:spPr>
        <p:txBody>
          <a:bodyPr wrap="square" rtlCol="0">
            <a:spAutoFit/>
          </a:bodyPr>
          <a:lstStyle/>
          <a:p>
            <a:r>
              <a:rPr lang="de-DE" sz="2000" dirty="0" smtClean="0">
                <a:latin typeface="Roboto" panose="02000000000000000000" pitchFamily="2" charset="0"/>
                <a:ea typeface="Roboto" panose="02000000000000000000" pitchFamily="2" charset="0"/>
              </a:rPr>
              <a:t>Ihre </a:t>
            </a:r>
            <a:r>
              <a:rPr lang="de-DE" sz="2000" dirty="0">
                <a:latin typeface="Roboto" panose="02000000000000000000" pitchFamily="2" charset="0"/>
                <a:ea typeface="Roboto" panose="02000000000000000000" pitchFamily="2" charset="0"/>
              </a:rPr>
              <a:t>Vorschläge/ Anregungen/ </a:t>
            </a:r>
            <a:r>
              <a:rPr lang="de-DE" sz="2000" dirty="0" smtClean="0">
                <a:latin typeface="Roboto" panose="02000000000000000000" pitchFamily="2" charset="0"/>
                <a:ea typeface="Roboto" panose="02000000000000000000" pitchFamily="2" charset="0"/>
              </a:rPr>
              <a:t>Bedürfnisse:</a:t>
            </a:r>
          </a:p>
          <a:p>
            <a:endParaRPr lang="de-DE" sz="2000" dirty="0">
              <a:latin typeface="Roboto" panose="02000000000000000000" pitchFamily="2" charset="0"/>
              <a:ea typeface="Roboto" panose="02000000000000000000" pitchFamily="2" charset="0"/>
            </a:endParaRPr>
          </a:p>
          <a:p>
            <a:r>
              <a:rPr lang="de-DE" sz="1800" dirty="0" smtClean="0">
                <a:latin typeface="Roboto" panose="02000000000000000000" pitchFamily="2" charset="0"/>
                <a:ea typeface="Roboto" panose="02000000000000000000" pitchFamily="2" charset="0"/>
              </a:rPr>
              <a:t>Protokoll:</a:t>
            </a: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Die Teilnehmer begrüßen die bisherige Vorgehensweise der erforderlichen Selbsterklärungen seitens der Emittenten. </a:t>
            </a: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In Zweifelsfällen soll eine Klärung unter Einbeziehung der Verbände erfolgen. </a:t>
            </a: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Klassifizierungen sind nicht mit dem Verweis auf BFH-Urteile, sondern nur auf Basis von </a:t>
            </a:r>
            <a:r>
              <a:rPr lang="de-DE" sz="1800" b="0" smtClean="0">
                <a:latin typeface="Roboto" panose="02000000000000000000" pitchFamily="2" charset="0"/>
                <a:ea typeface="Roboto" panose="02000000000000000000" pitchFamily="2" charset="0"/>
              </a:rPr>
              <a:t>BMF-Schreiben vorzunehmen. </a:t>
            </a:r>
            <a:endParaRPr lang="de-DE" sz="1800" b="0" dirty="0" smtClean="0">
              <a:latin typeface="Roboto" panose="02000000000000000000" pitchFamily="2" charset="0"/>
              <a:ea typeface="Roboto" panose="02000000000000000000" pitchFamily="2" charset="0"/>
            </a:endParaRPr>
          </a:p>
          <a:p>
            <a:pPr marL="285750" indent="-285750">
              <a:buFont typeface="Arial" panose="020B0604020202020204" pitchFamily="34" charset="0"/>
              <a:buChar char="•"/>
            </a:pPr>
            <a:endParaRPr lang="de-DE" sz="1800" b="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5931684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54687" y="318612"/>
            <a:ext cx="8234277" cy="825903"/>
          </a:xfrm>
        </p:spPr>
        <p:txBody>
          <a:bodyPr/>
          <a:lstStyle/>
          <a:p>
            <a:r>
              <a:rPr lang="de-DE" dirty="0" smtClean="0">
                <a:solidFill>
                  <a:srgbClr val="003399"/>
                </a:solidFill>
                <a:latin typeface="Roboto" panose="02000000000000000000" pitchFamily="2" charset="0"/>
                <a:ea typeface="Roboto" panose="02000000000000000000" pitchFamily="2" charset="0"/>
              </a:rPr>
              <a:t>BMF-Schreiben vom 18.01.2021/ 17.05.2021-E zum InvStG </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59</a:t>
            </a:fld>
            <a:endParaRPr lang="de-DE" altLang="de-DE" sz="1000" b="0" dirty="0">
              <a:solidFill>
                <a:srgbClr val="B2B2B2"/>
              </a:solidFill>
            </a:endParaRPr>
          </a:p>
        </p:txBody>
      </p:sp>
      <p:sp>
        <p:nvSpPr>
          <p:cNvPr id="6" name="Rechteck 5"/>
          <p:cNvSpPr/>
          <p:nvPr/>
        </p:nvSpPr>
        <p:spPr bwMode="gray">
          <a:xfrm>
            <a:off x="539551" y="1017534"/>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Allgemein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611560" y="1808329"/>
            <a:ext cx="7920532" cy="2308324"/>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 17 </a:t>
            </a:r>
            <a:r>
              <a:rPr lang="de-DE" sz="1800" b="0" dirty="0" err="1" smtClean="0">
                <a:latin typeface="Roboto" panose="02000000000000000000" pitchFamily="2" charset="0"/>
                <a:ea typeface="Roboto" panose="02000000000000000000" pitchFamily="2" charset="0"/>
              </a:rPr>
              <a:t>InvStG</a:t>
            </a:r>
            <a:r>
              <a:rPr lang="de-DE" sz="1800" b="0" dirty="0" smtClean="0">
                <a:latin typeface="Roboto" panose="02000000000000000000" pitchFamily="2" charset="0"/>
                <a:ea typeface="Roboto" panose="02000000000000000000" pitchFamily="2" charset="0"/>
              </a:rPr>
              <a:t>: Ergänzende Regelungen zur Abwicklung eines Investmentfonds (Schreiben vom 18.01.2021)</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 26 </a:t>
            </a:r>
            <a:r>
              <a:rPr lang="de-DE" sz="1800" b="0" dirty="0" err="1" smtClean="0">
                <a:latin typeface="Roboto" panose="02000000000000000000" pitchFamily="2" charset="0"/>
                <a:ea typeface="Roboto" panose="02000000000000000000" pitchFamily="2" charset="0"/>
              </a:rPr>
              <a:t>InvStG</a:t>
            </a:r>
            <a:r>
              <a:rPr lang="de-DE" sz="1800" b="0" dirty="0" smtClean="0">
                <a:latin typeface="Roboto" panose="02000000000000000000" pitchFamily="2" charset="0"/>
                <a:ea typeface="Roboto" panose="02000000000000000000" pitchFamily="2" charset="0"/>
              </a:rPr>
              <a:t>: Anlagebestimmungen für Spezialinvestmentfonds  (Schreiben vom 18.01.2021)</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Weitere Anwendungsregelungen für Spezialinvestmentfonds gemäß §§ 30,31, 35, 37, 44 und 45 InvStG (Schreiben vom 18.01.2021)</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Weitere Anwendungsregelungen für Spezialinvestmentfonds gemäß §§ 34, 38, 39, 42 InvStG (Schreiben vom 17.05.2021-E)</a:t>
            </a:r>
          </a:p>
        </p:txBody>
      </p:sp>
    </p:spTree>
    <p:extLst>
      <p:ext uri="{BB962C8B-B14F-4D97-AF65-F5344CB8AC3E}">
        <p14:creationId xmlns:p14="http://schemas.microsoft.com/office/powerpoint/2010/main" val="234721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smtClean="0">
                <a:solidFill>
                  <a:srgbClr val="003399"/>
                </a:solidFill>
                <a:latin typeface="Roboto" panose="02000000000000000000" pitchFamily="2" charset="0"/>
                <a:ea typeface="Roboto" panose="02000000000000000000" pitchFamily="2" charset="0"/>
              </a:rPr>
              <a:t>Agenda</a:t>
            </a:r>
            <a:r>
              <a:rPr lang="de-DE" dirty="0" smtClean="0">
                <a:solidFill>
                  <a:srgbClr val="003399"/>
                </a:solidFill>
              </a:rPr>
              <a:t> </a:t>
            </a:r>
            <a:endParaRPr lang="de-DE" dirty="0">
              <a:solidFill>
                <a:srgbClr val="003399"/>
              </a:solidFill>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6</a:t>
            </a:fld>
            <a:endParaRPr lang="de-DE" altLang="de-DE" sz="1000" b="0" dirty="0">
              <a:solidFill>
                <a:srgbClr val="B2B2B2"/>
              </a:solidFill>
            </a:endParaRPr>
          </a:p>
        </p:txBody>
      </p:sp>
      <p:sp>
        <p:nvSpPr>
          <p:cNvPr id="11" name="Rechteck 10"/>
          <p:cNvSpPr/>
          <p:nvPr/>
        </p:nvSpPr>
        <p:spPr bwMode="gray">
          <a:xfrm>
            <a:off x="1222361" y="1124744"/>
            <a:ext cx="7000875" cy="792088"/>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2000" dirty="0" smtClean="0">
                <a:solidFill>
                  <a:srgbClr val="003399"/>
                </a:solidFill>
                <a:latin typeface="Roboto" panose="02000000000000000000" pitchFamily="2" charset="0"/>
                <a:ea typeface="Roboto" panose="02000000000000000000" pitchFamily="2" charset="0"/>
                <a:cs typeface="Arial" panose="020B0604020202020204" pitchFamily="34" charset="0"/>
              </a:rPr>
              <a:t>BMF-Schreiben</a:t>
            </a:r>
            <a:r>
              <a:rPr lang="de-DE" altLang="de-DE" sz="2000" dirty="0" smtClean="0">
                <a:solidFill>
                  <a:srgbClr val="003399"/>
                </a:solidFill>
                <a:latin typeface="Arial Narrow" panose="020B0606020202030204" pitchFamily="34" charset="0"/>
                <a:cs typeface="Arial" panose="020B0604020202020204" pitchFamily="34" charset="0"/>
              </a:rPr>
              <a:t> </a:t>
            </a:r>
            <a:endParaRPr lang="de-DE" altLang="de-DE" sz="2000" dirty="0">
              <a:solidFill>
                <a:srgbClr val="003399"/>
              </a:solidFill>
              <a:latin typeface="Arial Narrow" panose="020B0606020202030204" pitchFamily="34" charset="0"/>
              <a:cs typeface="Arial" panose="020B0604020202020204" pitchFamily="34" charset="0"/>
            </a:endParaRPr>
          </a:p>
        </p:txBody>
      </p:sp>
      <p:sp>
        <p:nvSpPr>
          <p:cNvPr id="7" name="Rechteck 6"/>
          <p:cNvSpPr/>
          <p:nvPr/>
        </p:nvSpPr>
        <p:spPr bwMode="gray">
          <a:xfrm>
            <a:off x="1619672" y="5196044"/>
            <a:ext cx="6603564" cy="1041268"/>
          </a:xfrm>
          <a:prstGeom prst="rect">
            <a:avLst/>
          </a:prstGeom>
          <a:solidFill>
            <a:schemeClr val="bg1"/>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rPr>
              <a:t>Einzelfragen zur </a:t>
            </a: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ertragsteuerrechtlichen</a:t>
            </a:r>
            <a:r>
              <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rPr>
              <a:t> </a:t>
            </a: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Behandlung </a:t>
            </a:r>
            <a:r>
              <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rPr>
              <a:t>von virtuellen Währungen und von </a:t>
            </a: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Token – Schreiben im Entwurf Stand 03.06.2021</a:t>
            </a:r>
            <a:endPar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endParaRPr>
          </a:p>
        </p:txBody>
      </p:sp>
      <p:sp>
        <p:nvSpPr>
          <p:cNvPr id="9" name="Rechteck 8"/>
          <p:cNvSpPr/>
          <p:nvPr/>
        </p:nvSpPr>
        <p:spPr bwMode="gray">
          <a:xfrm>
            <a:off x="1619672" y="2014258"/>
            <a:ext cx="6603564" cy="2187020"/>
          </a:xfrm>
          <a:prstGeom prst="rect">
            <a:avLst/>
          </a:prstGeom>
          <a:solidFill>
            <a:schemeClr val="bg1"/>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endPar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endParaRPr>
          </a:p>
          <a:p>
            <a:pPr>
              <a:defRPr/>
            </a:pP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Investmentsteuergesetz;</a:t>
            </a:r>
          </a:p>
          <a:p>
            <a:pPr>
              <a:defRPr/>
            </a:pP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Anwendungsfragen zum Investmentsteuergesetz in der ab dem 1. Januar 2018 geltenden Fassung (</a:t>
            </a:r>
            <a:r>
              <a:rPr lang="de-DE" altLang="de-DE" sz="1800" dirty="0" err="1" smtClean="0">
                <a:solidFill>
                  <a:srgbClr val="003399"/>
                </a:solidFill>
                <a:latin typeface="Roboto" panose="02000000000000000000" pitchFamily="2" charset="0"/>
                <a:ea typeface="Roboto" panose="02000000000000000000" pitchFamily="2" charset="0"/>
                <a:cs typeface="Arial" panose="020B0604020202020204" pitchFamily="34" charset="0"/>
              </a:rPr>
              <a:t>InvStG</a:t>
            </a: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a:t>
            </a:r>
          </a:p>
          <a:p>
            <a:pPr>
              <a:defRPr/>
            </a:pP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Änderung des BMF-Schreibens vom 21. Mai 2019 (BStBl I S. 527) Entwurf vom 17.05.2021</a:t>
            </a:r>
          </a:p>
          <a:p>
            <a:pPr>
              <a:defRPr/>
            </a:pP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GZ: IV C1 – 1980-1/19/10008 :22</a:t>
            </a:r>
          </a:p>
          <a:p>
            <a:pPr>
              <a:defRPr/>
            </a:pP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DOK 20210531388;</a:t>
            </a:r>
          </a:p>
          <a:p>
            <a:pPr>
              <a:defRPr/>
            </a:pP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BMF-Schreiben vom 18.01.2021</a:t>
            </a:r>
          </a:p>
          <a:p>
            <a:pPr>
              <a:defRPr/>
            </a:pPr>
            <a:endParaRPr lang="de-DE" altLang="de-DE" sz="2000" dirty="0">
              <a:solidFill>
                <a:srgbClr val="003399"/>
              </a:solidFill>
              <a:latin typeface="Arial Narrow" panose="020B0606020202030204" pitchFamily="34" charset="0"/>
              <a:cs typeface="Arial" panose="020B0604020202020204" pitchFamily="34" charset="0"/>
            </a:endParaRPr>
          </a:p>
        </p:txBody>
      </p:sp>
      <p:sp>
        <p:nvSpPr>
          <p:cNvPr id="8" name="Rechteck 7"/>
          <p:cNvSpPr/>
          <p:nvPr/>
        </p:nvSpPr>
        <p:spPr bwMode="gray">
          <a:xfrm>
            <a:off x="1619672" y="4201278"/>
            <a:ext cx="6603564" cy="994766"/>
          </a:xfrm>
          <a:prstGeom prst="rect">
            <a:avLst/>
          </a:prstGeom>
          <a:solidFill>
            <a:schemeClr val="bg1"/>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Investmentsteuergesetz; </a:t>
            </a:r>
          </a:p>
          <a:p>
            <a:pPr>
              <a:defRPr/>
            </a:pP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Entwurf vom 17.06.2021</a:t>
            </a:r>
          </a:p>
          <a:p>
            <a:pPr>
              <a:defRPr/>
            </a:pP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GZ: IV C1 – 1980 – 1/19/10008 :23 </a:t>
            </a:r>
            <a:endPar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9803395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234276" cy="685800"/>
          </a:xfrm>
        </p:spPr>
        <p:txBody>
          <a:bodyPr/>
          <a:lstStyle/>
          <a:p>
            <a:r>
              <a:rPr lang="de-DE" dirty="0" smtClean="0">
                <a:solidFill>
                  <a:srgbClr val="003399"/>
                </a:solidFill>
                <a:latin typeface="Roboto" panose="02000000000000000000" pitchFamily="2" charset="0"/>
                <a:ea typeface="Roboto" panose="02000000000000000000" pitchFamily="2" charset="0"/>
              </a:rPr>
              <a:t>BMF-Schreiben </a:t>
            </a:r>
            <a:r>
              <a:rPr lang="de-DE" dirty="0">
                <a:solidFill>
                  <a:srgbClr val="003399"/>
                </a:solidFill>
                <a:latin typeface="Roboto" panose="02000000000000000000" pitchFamily="2" charset="0"/>
                <a:ea typeface="Roboto" panose="02000000000000000000" pitchFamily="2" charset="0"/>
              </a:rPr>
              <a:t>vom </a:t>
            </a:r>
            <a:r>
              <a:rPr lang="de-DE" dirty="0" smtClean="0">
                <a:solidFill>
                  <a:srgbClr val="003399"/>
                </a:solidFill>
                <a:latin typeface="Roboto" panose="02000000000000000000" pitchFamily="2" charset="0"/>
                <a:ea typeface="Roboto" panose="02000000000000000000" pitchFamily="2" charset="0"/>
              </a:rPr>
              <a:t>18.01.2021/ 17.05.2021-E </a:t>
            </a:r>
            <a:r>
              <a:rPr lang="de-DE" dirty="0">
                <a:solidFill>
                  <a:srgbClr val="003399"/>
                </a:solidFill>
                <a:latin typeface="Roboto" panose="02000000000000000000" pitchFamily="2" charset="0"/>
                <a:ea typeface="Roboto" panose="02000000000000000000" pitchFamily="2" charset="0"/>
              </a:rPr>
              <a:t>zum InvStG </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60</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Fragen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39551" y="1871169"/>
            <a:ext cx="7992541" cy="1477328"/>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Erwarten die Teilnehmer auf Basis des BMF-Schreibens einen erweiterten Datenservice? </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Wenn ja, wie sollte dieser Datenservice aussehen? </a:t>
            </a:r>
          </a:p>
          <a:p>
            <a:pPr marL="285750" indent="-285750">
              <a:buFont typeface="Wingdings" panose="05000000000000000000" pitchFamily="2" charset="2"/>
              <a:buChar char="§"/>
            </a:pPr>
            <a:endParaRPr lang="de-DE" sz="1800" b="0" dirty="0" smtClean="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endParaRPr lang="de-DE" sz="1800" b="0" dirty="0" smtClean="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9493994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67544" y="345269"/>
            <a:ext cx="7975636" cy="685800"/>
          </a:xfrm>
        </p:spPr>
        <p:txBody>
          <a:bodyPr/>
          <a:lstStyle/>
          <a:p>
            <a:r>
              <a:rPr lang="de-DE" dirty="0">
                <a:solidFill>
                  <a:srgbClr val="003399"/>
                </a:solidFill>
                <a:latin typeface="Roboto" panose="02000000000000000000" pitchFamily="2" charset="0"/>
                <a:ea typeface="Roboto" panose="02000000000000000000" pitchFamily="2" charset="0"/>
              </a:rPr>
              <a:t>BMF-Schreiben vom </a:t>
            </a:r>
            <a:r>
              <a:rPr lang="de-DE" dirty="0" smtClean="0">
                <a:solidFill>
                  <a:srgbClr val="003399"/>
                </a:solidFill>
                <a:latin typeface="Roboto" panose="02000000000000000000" pitchFamily="2" charset="0"/>
                <a:ea typeface="Roboto" panose="02000000000000000000" pitchFamily="2" charset="0"/>
              </a:rPr>
              <a:t>18.01.2021/ 17.05.2021-E </a:t>
            </a:r>
            <a:r>
              <a:rPr lang="de-DE" dirty="0">
                <a:solidFill>
                  <a:srgbClr val="003399"/>
                </a:solidFill>
                <a:latin typeface="Roboto" panose="02000000000000000000" pitchFamily="2" charset="0"/>
                <a:ea typeface="Roboto" panose="02000000000000000000" pitchFamily="2" charset="0"/>
              </a:rPr>
              <a:t>zum InvStG</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61</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a:latin typeface="Roboto" panose="02000000000000000000" pitchFamily="2" charset="0"/>
                <a:ea typeface="Roboto" panose="02000000000000000000" pitchFamily="2" charset="0"/>
              </a:rPr>
              <a:t>Datenservice	-Protokoll-</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39552" y="1778112"/>
            <a:ext cx="7632674" cy="1261884"/>
          </a:xfrm>
          <a:prstGeom prst="rect">
            <a:avLst/>
          </a:prstGeom>
          <a:noFill/>
        </p:spPr>
        <p:txBody>
          <a:bodyPr wrap="square" rtlCol="0">
            <a:spAutoFit/>
          </a:bodyPr>
          <a:lstStyle/>
          <a:p>
            <a:r>
              <a:rPr lang="de-DE" sz="2000" dirty="0" smtClean="0">
                <a:latin typeface="Roboto" panose="02000000000000000000" pitchFamily="2" charset="0"/>
                <a:ea typeface="Roboto" panose="02000000000000000000" pitchFamily="2" charset="0"/>
              </a:rPr>
              <a:t>Ihre </a:t>
            </a:r>
            <a:r>
              <a:rPr lang="de-DE" sz="2000" dirty="0">
                <a:latin typeface="Roboto" panose="02000000000000000000" pitchFamily="2" charset="0"/>
                <a:ea typeface="Roboto" panose="02000000000000000000" pitchFamily="2" charset="0"/>
              </a:rPr>
              <a:t>Vorschläge/ Anregungen/ </a:t>
            </a:r>
            <a:r>
              <a:rPr lang="de-DE" sz="2000" dirty="0" smtClean="0">
                <a:latin typeface="Roboto" panose="02000000000000000000" pitchFamily="2" charset="0"/>
                <a:ea typeface="Roboto" panose="02000000000000000000" pitchFamily="2" charset="0"/>
              </a:rPr>
              <a:t>Bedürfnisse:</a:t>
            </a:r>
          </a:p>
          <a:p>
            <a:endParaRPr lang="de-DE" sz="2000" dirty="0">
              <a:latin typeface="Roboto" panose="02000000000000000000" pitchFamily="2" charset="0"/>
              <a:ea typeface="Roboto" panose="02000000000000000000" pitchFamily="2" charset="0"/>
            </a:endParaRPr>
          </a:p>
          <a:p>
            <a:r>
              <a:rPr lang="de-DE" sz="1800" dirty="0" smtClean="0">
                <a:latin typeface="Roboto" panose="02000000000000000000" pitchFamily="2" charset="0"/>
                <a:ea typeface="Roboto" panose="02000000000000000000" pitchFamily="2" charset="0"/>
              </a:rPr>
              <a:t>Protokoll:</a:t>
            </a: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Keine Anmerkungen der Teilnehmer</a:t>
            </a:r>
          </a:p>
        </p:txBody>
      </p:sp>
    </p:spTree>
    <p:extLst>
      <p:ext uri="{BB962C8B-B14F-4D97-AF65-F5344CB8AC3E}">
        <p14:creationId xmlns:p14="http://schemas.microsoft.com/office/powerpoint/2010/main" val="27298767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31227" y="318612"/>
            <a:ext cx="8234277" cy="825903"/>
          </a:xfrm>
        </p:spPr>
        <p:txBody>
          <a:bodyPr/>
          <a:lstStyle/>
          <a:p>
            <a:r>
              <a:rPr lang="de-DE" dirty="0">
                <a:solidFill>
                  <a:srgbClr val="003399"/>
                </a:solidFill>
              </a:rPr>
              <a:t> </a:t>
            </a:r>
            <a:r>
              <a:rPr lang="de-DE" dirty="0" smtClean="0">
                <a:solidFill>
                  <a:srgbClr val="003399"/>
                </a:solidFill>
              </a:rPr>
              <a:t> </a:t>
            </a:r>
            <a:r>
              <a:rPr lang="de-DE" dirty="0" smtClean="0">
                <a:solidFill>
                  <a:srgbClr val="003399"/>
                </a:solidFill>
                <a:latin typeface="Roboto" panose="02000000000000000000" pitchFamily="2" charset="0"/>
                <a:ea typeface="Roboto" panose="02000000000000000000" pitchFamily="2" charset="0"/>
              </a:rPr>
              <a:t>BMF-Schreiben </a:t>
            </a:r>
            <a:r>
              <a:rPr lang="de-DE" dirty="0">
                <a:solidFill>
                  <a:srgbClr val="003399"/>
                </a:solidFill>
                <a:latin typeface="Roboto" panose="02000000000000000000" pitchFamily="2" charset="0"/>
                <a:ea typeface="Roboto" panose="02000000000000000000" pitchFamily="2" charset="0"/>
              </a:rPr>
              <a:t>vom </a:t>
            </a:r>
            <a:r>
              <a:rPr lang="de-DE" dirty="0" smtClean="0">
                <a:solidFill>
                  <a:srgbClr val="003399"/>
                </a:solidFill>
                <a:latin typeface="Roboto" panose="02000000000000000000" pitchFamily="2" charset="0"/>
                <a:ea typeface="Roboto" panose="02000000000000000000" pitchFamily="2" charset="0"/>
              </a:rPr>
              <a:t>17.06.2021-E </a:t>
            </a:r>
            <a:r>
              <a:rPr lang="de-DE" dirty="0">
                <a:solidFill>
                  <a:srgbClr val="003399"/>
                </a:solidFill>
                <a:latin typeface="Roboto" panose="02000000000000000000" pitchFamily="2" charset="0"/>
                <a:ea typeface="Roboto" panose="02000000000000000000" pitchFamily="2" charset="0"/>
              </a:rPr>
              <a:t>zum InvStG</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62</a:t>
            </a:fld>
            <a:endParaRPr lang="de-DE" altLang="de-DE" sz="1000" b="0" dirty="0">
              <a:solidFill>
                <a:srgbClr val="B2B2B2"/>
              </a:solidFill>
            </a:endParaRPr>
          </a:p>
        </p:txBody>
      </p:sp>
      <p:sp>
        <p:nvSpPr>
          <p:cNvPr id="6" name="Rechteck 5"/>
          <p:cNvSpPr/>
          <p:nvPr/>
        </p:nvSpPr>
        <p:spPr bwMode="gray">
          <a:xfrm>
            <a:off x="539551" y="1017534"/>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Allgemein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611560" y="1808329"/>
            <a:ext cx="7920532" cy="1200329"/>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 17 </a:t>
            </a:r>
            <a:r>
              <a:rPr lang="de-DE" sz="1800" b="0" dirty="0" err="1" smtClean="0">
                <a:latin typeface="Roboto" panose="02000000000000000000" pitchFamily="2" charset="0"/>
                <a:ea typeface="Roboto" panose="02000000000000000000" pitchFamily="2" charset="0"/>
              </a:rPr>
              <a:t>InvStG</a:t>
            </a:r>
            <a:r>
              <a:rPr lang="de-DE" sz="1800" b="0" dirty="0" smtClean="0">
                <a:latin typeface="Roboto" panose="02000000000000000000" pitchFamily="2" charset="0"/>
                <a:ea typeface="Roboto" panose="02000000000000000000" pitchFamily="2" charset="0"/>
              </a:rPr>
              <a:t>: Erweiterte </a:t>
            </a:r>
            <a:r>
              <a:rPr lang="de-DE" sz="1800" b="0" dirty="0">
                <a:latin typeface="Roboto" panose="02000000000000000000" pitchFamily="2" charset="0"/>
                <a:ea typeface="Roboto" panose="02000000000000000000" pitchFamily="2" charset="0"/>
              </a:rPr>
              <a:t>Regelungen zur Abwicklung eines Investmentfonds </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 </a:t>
            </a:r>
            <a:r>
              <a:rPr lang="de-DE" sz="1800" b="0" dirty="0" smtClean="0">
                <a:latin typeface="Roboto" panose="02000000000000000000" pitchFamily="2" charset="0"/>
                <a:ea typeface="Roboto" panose="02000000000000000000" pitchFamily="2" charset="0"/>
              </a:rPr>
              <a:t>22 </a:t>
            </a:r>
            <a:r>
              <a:rPr lang="de-DE" sz="1800" b="0" dirty="0" err="1" smtClean="0">
                <a:latin typeface="Roboto" panose="02000000000000000000" pitchFamily="2" charset="0"/>
                <a:ea typeface="Roboto" panose="02000000000000000000" pitchFamily="2" charset="0"/>
              </a:rPr>
              <a:t>InvStG</a:t>
            </a:r>
            <a:r>
              <a:rPr lang="de-DE" sz="1800" b="0" dirty="0" smtClean="0">
                <a:latin typeface="Roboto" panose="02000000000000000000" pitchFamily="2" charset="0"/>
                <a:ea typeface="Roboto" panose="02000000000000000000" pitchFamily="2" charset="0"/>
              </a:rPr>
              <a:t>: Änderungen des anwendbaren Teilfreistellungssatzes </a:t>
            </a:r>
            <a:endParaRPr lang="de-DE" sz="1800" b="0" dirty="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endParaRPr lang="de-DE" sz="1800" b="0" dirty="0" smtClean="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8914547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234276" cy="685800"/>
          </a:xfrm>
        </p:spPr>
        <p:txBody>
          <a:bodyPr/>
          <a:lstStyle/>
          <a:p>
            <a:r>
              <a:rPr lang="de-DE" dirty="0" smtClean="0">
                <a:solidFill>
                  <a:srgbClr val="003399"/>
                </a:solidFill>
                <a:latin typeface="Roboto" panose="02000000000000000000" pitchFamily="2" charset="0"/>
                <a:ea typeface="Roboto" panose="02000000000000000000" pitchFamily="2" charset="0"/>
              </a:rPr>
              <a:t>BMF-Schreiben </a:t>
            </a:r>
            <a:r>
              <a:rPr lang="de-DE" dirty="0">
                <a:solidFill>
                  <a:srgbClr val="003399"/>
                </a:solidFill>
                <a:latin typeface="Roboto" panose="02000000000000000000" pitchFamily="2" charset="0"/>
                <a:ea typeface="Roboto" panose="02000000000000000000" pitchFamily="2" charset="0"/>
              </a:rPr>
              <a:t>vom </a:t>
            </a:r>
            <a:r>
              <a:rPr lang="de-DE" dirty="0" smtClean="0">
                <a:solidFill>
                  <a:srgbClr val="003399"/>
                </a:solidFill>
                <a:latin typeface="Roboto" panose="02000000000000000000" pitchFamily="2" charset="0"/>
                <a:ea typeface="Roboto" panose="02000000000000000000" pitchFamily="2" charset="0"/>
              </a:rPr>
              <a:t>17.06.2021-E </a:t>
            </a:r>
            <a:r>
              <a:rPr lang="de-DE" dirty="0">
                <a:solidFill>
                  <a:srgbClr val="003399"/>
                </a:solidFill>
                <a:latin typeface="Roboto" panose="02000000000000000000" pitchFamily="2" charset="0"/>
                <a:ea typeface="Roboto" panose="02000000000000000000" pitchFamily="2" charset="0"/>
              </a:rPr>
              <a:t>zum InvStG</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63</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Fragen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39551" y="1871169"/>
            <a:ext cx="7992541" cy="1200329"/>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Erwarten die Teilnehmer auf Basis des </a:t>
            </a:r>
            <a:r>
              <a:rPr lang="de-DE" sz="1800" b="0" dirty="0" smtClean="0">
                <a:latin typeface="Roboto" panose="02000000000000000000" pitchFamily="2" charset="0"/>
                <a:ea typeface="Roboto" panose="02000000000000000000" pitchFamily="2" charset="0"/>
              </a:rPr>
              <a:t>BMF-Schreibens-E </a:t>
            </a:r>
            <a:r>
              <a:rPr lang="de-DE" sz="1800" b="0" dirty="0">
                <a:latin typeface="Roboto" panose="02000000000000000000" pitchFamily="2" charset="0"/>
                <a:ea typeface="Roboto" panose="02000000000000000000" pitchFamily="2" charset="0"/>
              </a:rPr>
              <a:t>einen erweiterten Datenservice? </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Wenn ja, wie sollte dieser Datenservice aussehen? </a:t>
            </a:r>
          </a:p>
          <a:p>
            <a:pPr marL="285750" indent="-285750">
              <a:buFont typeface="Wingdings" panose="05000000000000000000" pitchFamily="2" charset="2"/>
              <a:buChar char="§"/>
            </a:pPr>
            <a:endParaRPr lang="de-DE" sz="1800" b="0" dirty="0" smtClean="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3965102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67544" y="345269"/>
            <a:ext cx="7944060" cy="685800"/>
          </a:xfrm>
        </p:spPr>
        <p:txBody>
          <a:bodyPr/>
          <a:lstStyle/>
          <a:p>
            <a:r>
              <a:rPr lang="de-DE" dirty="0">
                <a:solidFill>
                  <a:srgbClr val="003399"/>
                </a:solidFill>
                <a:latin typeface="Roboto" panose="02000000000000000000" pitchFamily="2" charset="0"/>
                <a:ea typeface="Roboto" panose="02000000000000000000" pitchFamily="2" charset="0"/>
              </a:rPr>
              <a:t>BMF-Schreiben vom </a:t>
            </a:r>
            <a:r>
              <a:rPr lang="de-DE" dirty="0" smtClean="0">
                <a:solidFill>
                  <a:srgbClr val="003399"/>
                </a:solidFill>
                <a:latin typeface="Roboto" panose="02000000000000000000" pitchFamily="2" charset="0"/>
                <a:ea typeface="Roboto" panose="02000000000000000000" pitchFamily="2" charset="0"/>
              </a:rPr>
              <a:t>17.06.2021-E </a:t>
            </a:r>
            <a:r>
              <a:rPr lang="de-DE" dirty="0">
                <a:solidFill>
                  <a:srgbClr val="003399"/>
                </a:solidFill>
                <a:latin typeface="Roboto" panose="02000000000000000000" pitchFamily="2" charset="0"/>
                <a:ea typeface="Roboto" panose="02000000000000000000" pitchFamily="2" charset="0"/>
              </a:rPr>
              <a:t>zum InvStG</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64</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a:latin typeface="Roboto" panose="02000000000000000000" pitchFamily="2" charset="0"/>
                <a:ea typeface="Roboto" panose="02000000000000000000" pitchFamily="2" charset="0"/>
              </a:rPr>
              <a:t>Datenservice	-Protokoll-</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3" name="Rechteck 2"/>
          <p:cNvSpPr/>
          <p:nvPr/>
        </p:nvSpPr>
        <p:spPr>
          <a:xfrm>
            <a:off x="539551" y="1844824"/>
            <a:ext cx="7992541" cy="1384995"/>
          </a:xfrm>
          <a:prstGeom prst="rect">
            <a:avLst/>
          </a:prstGeom>
        </p:spPr>
        <p:txBody>
          <a:bodyPr wrap="square">
            <a:spAutoFit/>
          </a:bodyPr>
          <a:lstStyle/>
          <a:p>
            <a:r>
              <a:rPr lang="de-DE" sz="2000" dirty="0">
                <a:latin typeface="Roboto" panose="02000000000000000000" pitchFamily="2" charset="0"/>
                <a:ea typeface="Roboto" panose="02000000000000000000" pitchFamily="2" charset="0"/>
              </a:rPr>
              <a:t>Ihre Vorschläge/ Anregungen/ Bedürfnisse:</a:t>
            </a:r>
          </a:p>
          <a:p>
            <a:endParaRPr lang="de-DE" sz="2800" dirty="0">
              <a:latin typeface="Roboto" panose="02000000000000000000" pitchFamily="2" charset="0"/>
              <a:ea typeface="Roboto" panose="02000000000000000000" pitchFamily="2" charset="0"/>
            </a:endParaRPr>
          </a:p>
          <a:p>
            <a:r>
              <a:rPr lang="de-DE" sz="1800" dirty="0">
                <a:latin typeface="Roboto" panose="02000000000000000000" pitchFamily="2" charset="0"/>
                <a:ea typeface="Roboto" panose="02000000000000000000" pitchFamily="2" charset="0"/>
              </a:rPr>
              <a:t>Protokoll:</a:t>
            </a:r>
          </a:p>
          <a:p>
            <a:pPr marL="285750" indent="-285750">
              <a:buFont typeface="Arial" panose="020B0604020202020204" pitchFamily="34" charset="0"/>
              <a:buChar char="•"/>
            </a:pPr>
            <a:r>
              <a:rPr lang="de-DE" sz="1800" b="0" dirty="0">
                <a:latin typeface="Roboto" panose="02000000000000000000" pitchFamily="2" charset="0"/>
                <a:ea typeface="Roboto" panose="02000000000000000000" pitchFamily="2" charset="0"/>
              </a:rPr>
              <a:t>Keine Anmerkungen der Teilnehmer</a:t>
            </a:r>
          </a:p>
        </p:txBody>
      </p:sp>
    </p:spTree>
    <p:extLst>
      <p:ext uri="{BB962C8B-B14F-4D97-AF65-F5344CB8AC3E}">
        <p14:creationId xmlns:p14="http://schemas.microsoft.com/office/powerpoint/2010/main" val="35886111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t/>
            </a:r>
            <a:b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br>
            <a:r>
              <a:rPr lang="de-DE" altLang="de-DE" dirty="0">
                <a:solidFill>
                  <a:srgbClr val="FF0000"/>
                </a:solidFill>
                <a:latin typeface="Roboto" panose="02000000000000000000" pitchFamily="2" charset="0"/>
                <a:ea typeface="Roboto" panose="02000000000000000000" pitchFamily="2" charset="0"/>
                <a:cs typeface="Arial" panose="020B0604020202020204" pitchFamily="34" charset="0"/>
              </a:rPr>
              <a:t/>
            </a:r>
            <a:br>
              <a:rPr lang="de-DE" altLang="de-DE" dirty="0">
                <a:solidFill>
                  <a:srgbClr val="FF0000"/>
                </a:solidFill>
                <a:latin typeface="Roboto" panose="02000000000000000000" pitchFamily="2" charset="0"/>
                <a:ea typeface="Roboto" panose="02000000000000000000" pitchFamily="2" charset="0"/>
                <a:cs typeface="Arial" panose="020B0604020202020204" pitchFamily="34" charset="0"/>
              </a:rPr>
            </a:br>
            <a: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t/>
            </a:r>
            <a:b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br>
            <a:r>
              <a:rPr lang="de-DE" altLang="de-DE" dirty="0" smtClean="0">
                <a:solidFill>
                  <a:srgbClr val="003399"/>
                </a:solidFill>
                <a:latin typeface="Roboto" panose="02000000000000000000" pitchFamily="2" charset="0"/>
                <a:ea typeface="Roboto" panose="02000000000000000000" pitchFamily="2" charset="0"/>
              </a:rPr>
              <a:t>Agenda</a:t>
            </a:r>
            <a:r>
              <a:rPr lang="de-DE" altLang="de-DE" dirty="0">
                <a:solidFill>
                  <a:srgbClr val="003399"/>
                </a:solidFill>
                <a:latin typeface="Roboto" panose="02000000000000000000" pitchFamily="2" charset="0"/>
                <a:ea typeface="Roboto" panose="02000000000000000000" pitchFamily="2" charset="0"/>
              </a:rPr>
              <a:t/>
            </a:r>
            <a:br>
              <a:rPr lang="de-DE" altLang="de-DE" dirty="0">
                <a:solidFill>
                  <a:srgbClr val="003399"/>
                </a:solidFill>
                <a:latin typeface="Roboto" panose="02000000000000000000" pitchFamily="2" charset="0"/>
                <a:ea typeface="Roboto" panose="02000000000000000000" pitchFamily="2" charset="0"/>
              </a:rPr>
            </a:br>
            <a:r>
              <a:rPr lang="de-DE" altLang="de-DE" dirty="0">
                <a:solidFill>
                  <a:srgbClr val="003399"/>
                </a:solidFill>
                <a:latin typeface="Roboto" panose="02000000000000000000" pitchFamily="2" charset="0"/>
                <a:ea typeface="Roboto" panose="02000000000000000000" pitchFamily="2" charset="0"/>
              </a:rPr>
              <a:t/>
            </a:r>
            <a:br>
              <a:rPr lang="de-DE" altLang="de-DE" dirty="0">
                <a:solidFill>
                  <a:srgbClr val="003399"/>
                </a:solidFill>
                <a:latin typeface="Roboto" panose="02000000000000000000" pitchFamily="2" charset="0"/>
                <a:ea typeface="Roboto" panose="02000000000000000000" pitchFamily="2" charset="0"/>
              </a:rPr>
            </a:br>
            <a:r>
              <a:rPr lang="de-DE" altLang="de-DE" dirty="0">
                <a:solidFill>
                  <a:srgbClr val="003399"/>
                </a:solidFill>
                <a:latin typeface="Roboto" panose="02000000000000000000" pitchFamily="2" charset="0"/>
                <a:ea typeface="Roboto" panose="02000000000000000000" pitchFamily="2" charset="0"/>
              </a:rPr>
              <a:t/>
            </a:r>
            <a:br>
              <a:rPr lang="de-DE" altLang="de-DE" dirty="0">
                <a:solidFill>
                  <a:srgbClr val="003399"/>
                </a:solidFill>
                <a:latin typeface="Roboto" panose="02000000000000000000" pitchFamily="2" charset="0"/>
                <a:ea typeface="Roboto" panose="02000000000000000000" pitchFamily="2" charset="0"/>
              </a:rPr>
            </a:br>
            <a:r>
              <a:rPr lang="de-DE" dirty="0">
                <a:solidFill>
                  <a:srgbClr val="003399"/>
                </a:solidFill>
                <a:latin typeface="Roboto" panose="02000000000000000000" pitchFamily="2" charset="0"/>
                <a:ea typeface="Roboto" panose="02000000000000000000" pitchFamily="2" charset="0"/>
              </a:rPr>
              <a:t>   </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3696AF6-6E6C-486E-9ACF-53A589F4C566}" type="slidenum">
              <a:rPr kumimoji="0" lang="de-DE" altLang="de-DE" sz="1000" b="0" i="0" u="none" strike="noStrike" kern="1200" cap="none" spc="0" normalizeH="0" baseline="0" noProof="0">
                <a:ln>
                  <a:noFill/>
                </a:ln>
                <a:solidFill>
                  <a:srgbClr val="B2B2B2"/>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de-DE" altLang="de-DE" sz="1000" b="0" i="0" u="none" strike="noStrike" kern="1200" cap="none" spc="0" normalizeH="0" baseline="0" noProof="0" dirty="0">
              <a:ln>
                <a:noFill/>
              </a:ln>
              <a:solidFill>
                <a:srgbClr val="B2B2B2"/>
              </a:solidFill>
              <a:effectLst/>
              <a:uLnTx/>
              <a:uFillTx/>
              <a:latin typeface="Arial" charset="0"/>
              <a:ea typeface="+mn-ea"/>
              <a:cs typeface="+mn-cs"/>
            </a:endParaRPr>
          </a:p>
        </p:txBody>
      </p:sp>
      <p:sp>
        <p:nvSpPr>
          <p:cNvPr id="6" name="Rechteck 5"/>
          <p:cNvSpPr/>
          <p:nvPr/>
        </p:nvSpPr>
        <p:spPr bwMode="gray">
          <a:xfrm>
            <a:off x="539552" y="2276872"/>
            <a:ext cx="7992541" cy="1872977"/>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altLang="de-DE" sz="2000" noProof="0" dirty="0" smtClean="0">
                <a:solidFill>
                  <a:srgbClr val="000000"/>
                </a:solidFill>
                <a:latin typeface="Roboto" panose="02000000000000000000" pitchFamily="2" charset="0"/>
                <a:ea typeface="Roboto" panose="02000000000000000000" pitchFamily="2" charset="0"/>
              </a:rPr>
              <a:t>Themen</a:t>
            </a:r>
            <a:r>
              <a:rPr kumimoji="0" lang="de-DE" altLang="de-DE" sz="1800" b="1"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   </a:t>
            </a:r>
            <a:endParaRPr kumimoji="0" lang="de-DE" altLang="de-DE"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5681895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smtClean="0">
                <a:solidFill>
                  <a:srgbClr val="003399"/>
                </a:solidFill>
                <a:latin typeface="Roboto" panose="02000000000000000000" pitchFamily="2" charset="0"/>
                <a:ea typeface="Roboto" panose="02000000000000000000" pitchFamily="2" charset="0"/>
              </a:rPr>
              <a:t>Finanztransaktionssteuer/ StampDuty  </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66</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Allgemein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60427" y="1844824"/>
            <a:ext cx="7971665" cy="2031325"/>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Besteuerung des Handels von Wertpapieren und Derivaten</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Kauf/ Verkauf</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Aktien,  Hinterlegungsscheine, Umwandlungspapiere</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Kapitalmaßnahmen </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Ausschluss begünstigter Wertpapiere (z.B.: Renten, Marktkapitalisierung)</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Unterschiedliche Steuersätze in den einzelnen Ländern </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Europäischer Ansatz weiter ungewiss</a:t>
            </a:r>
          </a:p>
        </p:txBody>
      </p:sp>
    </p:spTree>
    <p:extLst>
      <p:ext uri="{BB962C8B-B14F-4D97-AF65-F5344CB8AC3E}">
        <p14:creationId xmlns:p14="http://schemas.microsoft.com/office/powerpoint/2010/main" val="15991477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smtClean="0">
                <a:solidFill>
                  <a:srgbClr val="003399"/>
                </a:solidFill>
                <a:latin typeface="Roboto" panose="02000000000000000000" pitchFamily="2" charset="0"/>
                <a:ea typeface="Roboto" panose="02000000000000000000" pitchFamily="2" charset="0"/>
              </a:rPr>
              <a:t>Finanztransaktionssteuer</a:t>
            </a:r>
            <a:r>
              <a:rPr lang="de-DE" dirty="0">
                <a:solidFill>
                  <a:srgbClr val="003399"/>
                </a:solidFill>
                <a:latin typeface="Roboto" panose="02000000000000000000" pitchFamily="2" charset="0"/>
                <a:ea typeface="Roboto" panose="02000000000000000000" pitchFamily="2" charset="0"/>
              </a:rPr>
              <a:t>/ StampDuty  </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67</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Fragen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44885" y="1844824"/>
            <a:ext cx="7987207" cy="2862322"/>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Spielt der Ausweis von Transaktionssteuern eine Rolle in ihren Häusern?</a:t>
            </a:r>
            <a:endParaRPr lang="de-DE" sz="1800" b="0" dirty="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Erwarten die Teilnehmer auf Basis </a:t>
            </a:r>
            <a:r>
              <a:rPr lang="de-DE" sz="1800" b="0" dirty="0" smtClean="0">
                <a:latin typeface="Roboto" panose="02000000000000000000" pitchFamily="2" charset="0"/>
                <a:ea typeface="Roboto" panose="02000000000000000000" pitchFamily="2" charset="0"/>
              </a:rPr>
              <a:t>der </a:t>
            </a:r>
            <a:r>
              <a:rPr lang="de-DE" sz="1800" b="0" dirty="0">
                <a:latin typeface="Roboto" panose="02000000000000000000" pitchFamily="2" charset="0"/>
                <a:ea typeface="Roboto" panose="02000000000000000000" pitchFamily="2" charset="0"/>
              </a:rPr>
              <a:t>Anforderungen einen erweiterten Datenservice? </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Wenn ja, wie könnte dieser Datenservice aussehen? </a:t>
            </a:r>
            <a:endParaRPr lang="de-DE" sz="1800" b="0" dirty="0" smtClean="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Soll der mögliche Datenservice analog der bisher implementierten Länder aufgesetzt werden?</a:t>
            </a:r>
            <a:endParaRPr lang="de-DE" sz="1800" b="0" dirty="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Beabsichtigen Sie ihr Reporting zu erweitern? </a:t>
            </a:r>
          </a:p>
          <a:p>
            <a:r>
              <a:rPr lang="de-DE" sz="1800" b="0" dirty="0" smtClean="0">
                <a:latin typeface="Roboto" panose="02000000000000000000" pitchFamily="2" charset="0"/>
                <a:ea typeface="Roboto" panose="02000000000000000000" pitchFamily="2" charset="0"/>
              </a:rPr>
              <a:t> </a:t>
            </a:r>
          </a:p>
          <a:p>
            <a:endParaRPr lang="de-DE" sz="1800" b="0" dirty="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endParaRPr lang="de-DE" sz="1800" b="0" dirty="0" smtClean="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6350310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smtClean="0">
                <a:solidFill>
                  <a:srgbClr val="003399"/>
                </a:solidFill>
                <a:latin typeface="Roboto" panose="02000000000000000000" pitchFamily="2" charset="0"/>
                <a:ea typeface="Roboto" panose="02000000000000000000" pitchFamily="2" charset="0"/>
              </a:rPr>
              <a:t>Finanztransaktionssteuer</a:t>
            </a:r>
            <a:r>
              <a:rPr lang="de-DE" dirty="0">
                <a:solidFill>
                  <a:srgbClr val="003399"/>
                </a:solidFill>
                <a:latin typeface="Roboto" panose="02000000000000000000" pitchFamily="2" charset="0"/>
                <a:ea typeface="Roboto" panose="02000000000000000000" pitchFamily="2" charset="0"/>
              </a:rPr>
              <a:t>/ StampDuty  </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68</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Datenservice</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73027" y="1772816"/>
            <a:ext cx="7959066" cy="3139321"/>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Aktuell werden folgende Länder mit Transaktionssteuern von WM beliefert:</a:t>
            </a:r>
          </a:p>
          <a:p>
            <a:pPr marL="742950" lvl="1"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Frankreich </a:t>
            </a:r>
          </a:p>
          <a:p>
            <a:pPr marL="742950" lvl="1"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Italien </a:t>
            </a:r>
          </a:p>
          <a:p>
            <a:pPr marL="742950" lvl="1"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Spanien </a:t>
            </a:r>
          </a:p>
          <a:p>
            <a:pPr marL="742950" lvl="1"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Vereinigtes Königreich </a:t>
            </a:r>
          </a:p>
          <a:p>
            <a:pPr marL="742950" lvl="1"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Belgien</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Kennzeichnung weiterer Länder bzgl. der Anwendung von Finanztransaktionssteuer bzw. StampDuty </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Stammdaten, Bewegungsdaten, Corporate Actions</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Bsp.: Irland, Griechenland</a:t>
            </a:r>
          </a:p>
        </p:txBody>
      </p:sp>
    </p:spTree>
    <p:extLst>
      <p:ext uri="{BB962C8B-B14F-4D97-AF65-F5344CB8AC3E}">
        <p14:creationId xmlns:p14="http://schemas.microsoft.com/office/powerpoint/2010/main" val="39819766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67544" y="345269"/>
            <a:ext cx="7944060" cy="685800"/>
          </a:xfrm>
        </p:spPr>
        <p:txBody>
          <a:bodyPr/>
          <a:lstStyle/>
          <a:p>
            <a:r>
              <a:rPr lang="de-DE" dirty="0">
                <a:solidFill>
                  <a:srgbClr val="003399"/>
                </a:solidFill>
                <a:latin typeface="Roboto" panose="02000000000000000000" pitchFamily="2" charset="0"/>
                <a:ea typeface="Roboto" panose="02000000000000000000" pitchFamily="2" charset="0"/>
              </a:rPr>
              <a:t>Finanztransaktionssteuer/ </a:t>
            </a:r>
            <a:r>
              <a:rPr lang="de-DE" dirty="0" err="1">
                <a:solidFill>
                  <a:srgbClr val="003399"/>
                </a:solidFill>
                <a:latin typeface="Roboto" panose="02000000000000000000" pitchFamily="2" charset="0"/>
                <a:ea typeface="Roboto" panose="02000000000000000000" pitchFamily="2" charset="0"/>
              </a:rPr>
              <a:t>StampDuty</a:t>
            </a:r>
            <a:r>
              <a:rPr lang="de-DE" dirty="0">
                <a:solidFill>
                  <a:srgbClr val="003399"/>
                </a:solidFill>
                <a:latin typeface="Roboto" panose="02000000000000000000" pitchFamily="2" charset="0"/>
                <a:ea typeface="Roboto" panose="02000000000000000000" pitchFamily="2" charset="0"/>
              </a:rPr>
              <a:t> </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69</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a:latin typeface="Roboto" panose="02000000000000000000" pitchFamily="2" charset="0"/>
                <a:ea typeface="Roboto" panose="02000000000000000000" pitchFamily="2" charset="0"/>
              </a:rPr>
              <a:t>Datenservice	-Protokoll-</a:t>
            </a:r>
            <a:r>
              <a:rPr lang="de-DE" altLang="de-DE" sz="1800" dirty="0">
                <a:latin typeface="Arial Narrow" panose="020B0606020202030204" pitchFamily="34" charset="0"/>
              </a:rPr>
              <a:t> </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39551" y="1666528"/>
            <a:ext cx="7992541" cy="3724096"/>
          </a:xfrm>
          <a:prstGeom prst="rect">
            <a:avLst/>
          </a:prstGeom>
          <a:noFill/>
        </p:spPr>
        <p:txBody>
          <a:bodyPr wrap="square" rtlCol="0">
            <a:spAutoFit/>
          </a:bodyPr>
          <a:lstStyle/>
          <a:p>
            <a:r>
              <a:rPr lang="de-DE" sz="2000" dirty="0" smtClean="0">
                <a:latin typeface="Roboto" panose="02000000000000000000" pitchFamily="2" charset="0"/>
                <a:ea typeface="Roboto" panose="02000000000000000000" pitchFamily="2" charset="0"/>
              </a:rPr>
              <a:t>Ihre </a:t>
            </a:r>
            <a:r>
              <a:rPr lang="de-DE" sz="2000" dirty="0">
                <a:latin typeface="Roboto" panose="02000000000000000000" pitchFamily="2" charset="0"/>
                <a:ea typeface="Roboto" panose="02000000000000000000" pitchFamily="2" charset="0"/>
              </a:rPr>
              <a:t>Vorschläge/ Anregungen/ </a:t>
            </a:r>
            <a:r>
              <a:rPr lang="de-DE" sz="2000" dirty="0" smtClean="0">
                <a:latin typeface="Roboto" panose="02000000000000000000" pitchFamily="2" charset="0"/>
                <a:ea typeface="Roboto" panose="02000000000000000000" pitchFamily="2" charset="0"/>
              </a:rPr>
              <a:t>Bedürfnisse:</a:t>
            </a:r>
          </a:p>
          <a:p>
            <a:endParaRPr lang="de-DE" sz="1800" dirty="0">
              <a:latin typeface="Roboto" panose="02000000000000000000" pitchFamily="2" charset="0"/>
              <a:ea typeface="Roboto" panose="02000000000000000000" pitchFamily="2" charset="0"/>
            </a:endParaRPr>
          </a:p>
          <a:p>
            <a:r>
              <a:rPr lang="de-DE" sz="1800" dirty="0" smtClean="0">
                <a:latin typeface="Roboto" panose="02000000000000000000" pitchFamily="2" charset="0"/>
                <a:ea typeface="Roboto" panose="02000000000000000000" pitchFamily="2" charset="0"/>
              </a:rPr>
              <a:t>Protokoll:</a:t>
            </a: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Die Teilnehmer wünschen, dass WM einen Markstandard zur Abwicklung von Transaktionssteuern im Rahmen von Kapitalmaßnahmen etabliert.</a:t>
            </a: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Es sollte eine Arbeitsgruppe installiert werden, um einen abgestimmten Marktstandard aufbauen zu können, der eine einheitliche Verarbeitung bei den Instituten ermöglicht. </a:t>
            </a: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Im Markt existieren Gutachten von WP-Gesellschaften in Bezug auf die </a:t>
            </a:r>
            <a:r>
              <a:rPr lang="de-DE" sz="1800" b="0" dirty="0">
                <a:latin typeface="Roboto" panose="02000000000000000000" pitchFamily="2" charset="0"/>
                <a:ea typeface="Roboto" panose="02000000000000000000" pitchFamily="2" charset="0"/>
              </a:rPr>
              <a:t>T</a:t>
            </a:r>
            <a:r>
              <a:rPr lang="de-DE" sz="1800" b="0" dirty="0" smtClean="0">
                <a:latin typeface="Roboto" panose="02000000000000000000" pitchFamily="2" charset="0"/>
                <a:ea typeface="Roboto" panose="02000000000000000000" pitchFamily="2" charset="0"/>
              </a:rPr>
              <a:t>ransaktionssteuerpflicht und zu berücksichtigende Bewertungskurse. Diese könnten beim Aufbau des Marktstandards herangezogen werden.</a:t>
            </a: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Es soll geprüft werden, inwieweit Verknüpfungsfelder aufgesetzt werden können, die beliebig um weitere Länder ergänzt werden könnten.</a:t>
            </a:r>
            <a:endParaRPr lang="de-DE" sz="1800" b="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074730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smtClean="0">
                <a:solidFill>
                  <a:srgbClr val="003399"/>
                </a:solidFill>
                <a:latin typeface="Roboto" panose="02000000000000000000" pitchFamily="2" charset="0"/>
                <a:ea typeface="Roboto" panose="02000000000000000000" pitchFamily="2" charset="0"/>
              </a:rPr>
              <a:t>Agenda</a:t>
            </a:r>
            <a:r>
              <a:rPr lang="de-DE" dirty="0" smtClean="0">
                <a:solidFill>
                  <a:srgbClr val="003399"/>
                </a:solidFill>
              </a:rPr>
              <a:t> </a:t>
            </a:r>
            <a:endParaRPr lang="de-DE" dirty="0">
              <a:solidFill>
                <a:srgbClr val="003399"/>
              </a:solidFill>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7</a:t>
            </a:fld>
            <a:endParaRPr lang="de-DE" altLang="de-DE" sz="1000" b="0" dirty="0">
              <a:solidFill>
                <a:srgbClr val="B2B2B2"/>
              </a:solidFill>
            </a:endParaRPr>
          </a:p>
        </p:txBody>
      </p:sp>
      <p:sp>
        <p:nvSpPr>
          <p:cNvPr id="9" name="Rechteck 8"/>
          <p:cNvSpPr/>
          <p:nvPr/>
        </p:nvSpPr>
        <p:spPr bwMode="gray">
          <a:xfrm>
            <a:off x="1619672" y="1916832"/>
            <a:ext cx="6603564" cy="707283"/>
          </a:xfrm>
          <a:prstGeom prst="rect">
            <a:avLst/>
          </a:prstGeom>
          <a:solidFill>
            <a:schemeClr val="bg1"/>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Finanztransaktionssteuer/ StampDuty</a:t>
            </a:r>
          </a:p>
        </p:txBody>
      </p:sp>
      <p:sp>
        <p:nvSpPr>
          <p:cNvPr id="11" name="Rechteck 10"/>
          <p:cNvSpPr/>
          <p:nvPr/>
        </p:nvSpPr>
        <p:spPr bwMode="gray">
          <a:xfrm>
            <a:off x="1222361" y="1124744"/>
            <a:ext cx="7000875" cy="792088"/>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2000" dirty="0" smtClean="0">
                <a:solidFill>
                  <a:srgbClr val="003399"/>
                </a:solidFill>
                <a:latin typeface="Roboto" panose="02000000000000000000" pitchFamily="2" charset="0"/>
                <a:ea typeface="Roboto" panose="02000000000000000000" pitchFamily="2" charset="0"/>
                <a:cs typeface="Arial" panose="020B0604020202020204" pitchFamily="34" charset="0"/>
              </a:rPr>
              <a:t>Themen</a:t>
            </a:r>
            <a:r>
              <a:rPr lang="de-DE" altLang="de-DE" sz="2000" dirty="0" smtClean="0">
                <a:solidFill>
                  <a:srgbClr val="003399"/>
                </a:solidFill>
                <a:latin typeface="Arial Narrow" panose="020B0606020202030204" pitchFamily="34" charset="0"/>
                <a:cs typeface="Arial" panose="020B0604020202020204" pitchFamily="34" charset="0"/>
              </a:rPr>
              <a:t> </a:t>
            </a:r>
            <a:endParaRPr lang="de-DE" altLang="de-DE" sz="2000" dirty="0">
              <a:solidFill>
                <a:srgbClr val="003399"/>
              </a:solidFill>
              <a:latin typeface="Arial Narrow" panose="020B0606020202030204" pitchFamily="34" charset="0"/>
              <a:cs typeface="Arial" panose="020B0604020202020204" pitchFamily="34" charset="0"/>
            </a:endParaRPr>
          </a:p>
        </p:txBody>
      </p:sp>
      <p:sp>
        <p:nvSpPr>
          <p:cNvPr id="6" name="Rechteck 5"/>
          <p:cNvSpPr/>
          <p:nvPr/>
        </p:nvSpPr>
        <p:spPr bwMode="gray">
          <a:xfrm>
            <a:off x="1619672" y="2636912"/>
            <a:ext cx="6603564" cy="792088"/>
          </a:xfrm>
          <a:prstGeom prst="rect">
            <a:avLst/>
          </a:prstGeom>
          <a:solidFill>
            <a:schemeClr val="bg1"/>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Verlustverrechnung</a:t>
            </a:r>
            <a:endPar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endParaRPr>
          </a:p>
        </p:txBody>
      </p:sp>
      <p:sp>
        <p:nvSpPr>
          <p:cNvPr id="7" name="Rechteck 6"/>
          <p:cNvSpPr/>
          <p:nvPr/>
        </p:nvSpPr>
        <p:spPr bwMode="gray">
          <a:xfrm>
            <a:off x="1619672" y="3388366"/>
            <a:ext cx="6601173" cy="804259"/>
          </a:xfrm>
          <a:prstGeom prst="rect">
            <a:avLst/>
          </a:prstGeom>
          <a:solidFill>
            <a:schemeClr val="bg1"/>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rPr>
              <a:t>Token und virtuelle Währungen/ </a:t>
            </a: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BMF-Schreiben im Entwurf </a:t>
            </a:r>
            <a:r>
              <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rPr>
              <a:t>vom 03.06.2021</a:t>
            </a:r>
          </a:p>
        </p:txBody>
      </p:sp>
      <p:sp>
        <p:nvSpPr>
          <p:cNvPr id="8" name="Rechteck 7"/>
          <p:cNvSpPr/>
          <p:nvPr/>
        </p:nvSpPr>
        <p:spPr bwMode="gray">
          <a:xfrm>
            <a:off x="1617281" y="4130163"/>
            <a:ext cx="6603564" cy="792088"/>
          </a:xfrm>
          <a:prstGeom prst="rect">
            <a:avLst/>
          </a:prstGeom>
          <a:solidFill>
            <a:schemeClr val="bg1"/>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a:solidFill>
                  <a:srgbClr val="003399"/>
                </a:solidFill>
                <a:latin typeface="Roboto" panose="02000000000000000000" pitchFamily="2" charset="0"/>
                <a:ea typeface="Roboto" panose="02000000000000000000" pitchFamily="2" charset="0"/>
              </a:rPr>
              <a:t>§ 23 EStG – Zertifikate mit Underlying virtuelle Währungen</a:t>
            </a:r>
            <a:endPar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endParaRPr>
          </a:p>
        </p:txBody>
      </p:sp>
      <p:sp>
        <p:nvSpPr>
          <p:cNvPr id="12" name="Rechteck 11"/>
          <p:cNvSpPr/>
          <p:nvPr/>
        </p:nvSpPr>
        <p:spPr bwMode="gray">
          <a:xfrm>
            <a:off x="1617281" y="4937641"/>
            <a:ext cx="6605955" cy="723999"/>
          </a:xfrm>
          <a:prstGeom prst="rect">
            <a:avLst/>
          </a:prstGeom>
          <a:solidFill>
            <a:schemeClr val="bg1"/>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US-Quellensteuer</a:t>
            </a:r>
            <a:endParaRPr lang="de-DE" altLang="de-DE" sz="1800" i="1" dirty="0">
              <a:solidFill>
                <a:srgbClr val="003399"/>
              </a:solidFill>
              <a:latin typeface="Roboto" panose="02000000000000000000" pitchFamily="2" charset="0"/>
              <a:ea typeface="Roboto" panose="02000000000000000000" pitchFamily="2" charset="0"/>
              <a:cs typeface="Arial" panose="020B0604020202020204" pitchFamily="34" charset="0"/>
            </a:endParaRPr>
          </a:p>
        </p:txBody>
      </p:sp>
      <p:sp>
        <p:nvSpPr>
          <p:cNvPr id="13" name="Rechteck 12"/>
          <p:cNvSpPr/>
          <p:nvPr/>
        </p:nvSpPr>
        <p:spPr bwMode="gray">
          <a:xfrm>
            <a:off x="1617281" y="5623414"/>
            <a:ext cx="6605955" cy="745509"/>
          </a:xfrm>
          <a:prstGeom prst="rect">
            <a:avLst/>
          </a:prstGeom>
          <a:solidFill>
            <a:schemeClr val="bg1"/>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Spezialinvestmentfonds Steuerreporting/ Datenaustausch</a:t>
            </a:r>
          </a:p>
        </p:txBody>
      </p:sp>
    </p:spTree>
    <p:extLst>
      <p:ext uri="{BB962C8B-B14F-4D97-AF65-F5344CB8AC3E}">
        <p14:creationId xmlns:p14="http://schemas.microsoft.com/office/powerpoint/2010/main" val="29576119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t/>
            </a:r>
            <a:b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br>
            <a:r>
              <a:rPr lang="de-DE" altLang="de-DE" dirty="0">
                <a:solidFill>
                  <a:srgbClr val="FF0000"/>
                </a:solidFill>
                <a:latin typeface="Roboto" panose="02000000000000000000" pitchFamily="2" charset="0"/>
                <a:ea typeface="Roboto" panose="02000000000000000000" pitchFamily="2" charset="0"/>
                <a:cs typeface="Arial" panose="020B0604020202020204" pitchFamily="34" charset="0"/>
              </a:rPr>
              <a:t/>
            </a:r>
            <a:br>
              <a:rPr lang="de-DE" altLang="de-DE" dirty="0">
                <a:solidFill>
                  <a:srgbClr val="FF0000"/>
                </a:solidFill>
                <a:latin typeface="Roboto" panose="02000000000000000000" pitchFamily="2" charset="0"/>
                <a:ea typeface="Roboto" panose="02000000000000000000" pitchFamily="2" charset="0"/>
                <a:cs typeface="Arial" panose="020B0604020202020204" pitchFamily="34" charset="0"/>
              </a:rPr>
            </a:br>
            <a:r>
              <a:rPr lang="de-DE" altLang="de-DE" dirty="0" smtClean="0">
                <a:solidFill>
                  <a:srgbClr val="003399"/>
                </a:solidFill>
                <a:latin typeface="Roboto" panose="02000000000000000000" pitchFamily="2" charset="0"/>
                <a:ea typeface="Roboto" panose="02000000000000000000" pitchFamily="2" charset="0"/>
              </a:rPr>
              <a:t>Verlustverrechnung </a:t>
            </a:r>
            <a:r>
              <a:rPr lang="de-DE" altLang="de-DE" dirty="0">
                <a:solidFill>
                  <a:srgbClr val="FF0000"/>
                </a:solidFill>
                <a:latin typeface="Roboto" panose="02000000000000000000" pitchFamily="2" charset="0"/>
                <a:ea typeface="Roboto" panose="02000000000000000000" pitchFamily="2" charset="0"/>
                <a:cs typeface="Arial" panose="020B0604020202020204" pitchFamily="34" charset="0"/>
              </a:rPr>
              <a:t/>
            </a:r>
            <a:br>
              <a:rPr lang="de-DE" altLang="de-DE" dirty="0">
                <a:solidFill>
                  <a:srgbClr val="FF0000"/>
                </a:solidFill>
                <a:latin typeface="Roboto" panose="02000000000000000000" pitchFamily="2" charset="0"/>
                <a:ea typeface="Roboto" panose="02000000000000000000" pitchFamily="2" charset="0"/>
                <a:cs typeface="Arial" panose="020B0604020202020204" pitchFamily="34" charset="0"/>
              </a:rPr>
            </a:br>
            <a:r>
              <a:rPr lang="de-DE" altLang="de-DE" dirty="0">
                <a:solidFill>
                  <a:srgbClr val="003399"/>
                </a:solidFill>
                <a:latin typeface="Roboto" panose="02000000000000000000" pitchFamily="2" charset="0"/>
                <a:ea typeface="Roboto" panose="02000000000000000000" pitchFamily="2" charset="0"/>
              </a:rPr>
              <a:t/>
            </a:r>
            <a:br>
              <a:rPr lang="de-DE" altLang="de-DE" dirty="0">
                <a:solidFill>
                  <a:srgbClr val="003399"/>
                </a:solidFill>
                <a:latin typeface="Roboto" panose="02000000000000000000" pitchFamily="2" charset="0"/>
                <a:ea typeface="Roboto" panose="02000000000000000000" pitchFamily="2" charset="0"/>
              </a:rPr>
            </a:br>
            <a:r>
              <a:rPr lang="de-DE" dirty="0">
                <a:solidFill>
                  <a:srgbClr val="003399"/>
                </a:solidFill>
                <a:latin typeface="Roboto" panose="02000000000000000000" pitchFamily="2" charset="0"/>
                <a:ea typeface="Roboto" panose="02000000000000000000" pitchFamily="2" charset="0"/>
              </a:rPr>
              <a:t>   </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70</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Allgemein </a:t>
            </a:r>
            <a:r>
              <a:rPr lang="de-DE" altLang="de-DE" sz="1800" dirty="0" smtClean="0">
                <a:solidFill>
                  <a:schemeClr val="tx1"/>
                </a:solidFill>
                <a:latin typeface="Roboto" panose="02000000000000000000" pitchFamily="2" charset="0"/>
                <a:ea typeface="Roboto" panose="02000000000000000000" pitchFamily="2" charset="0"/>
              </a:rPr>
              <a:t>  </a:t>
            </a:r>
            <a:endParaRPr lang="de-DE" altLang="de-DE" sz="1800" dirty="0">
              <a:solidFill>
                <a:schemeClr val="tx1"/>
              </a:solidFill>
              <a:latin typeface="Roboto" panose="02000000000000000000" pitchFamily="2" charset="0"/>
              <a:ea typeface="Roboto" panose="02000000000000000000" pitchFamily="2" charset="0"/>
            </a:endParaRPr>
          </a:p>
        </p:txBody>
      </p:sp>
      <p:sp>
        <p:nvSpPr>
          <p:cNvPr id="3" name="Textfeld 2"/>
          <p:cNvSpPr txBox="1"/>
          <p:nvPr/>
        </p:nvSpPr>
        <p:spPr>
          <a:xfrm>
            <a:off x="565302" y="1772816"/>
            <a:ext cx="8255169" cy="1200329"/>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Punkt wird unter der Überschrift „BMF-Schreiben vom 03.06.2021“ </a:t>
            </a:r>
            <a:r>
              <a:rPr lang="de-DE" sz="1800" b="0" dirty="0" smtClean="0">
                <a:latin typeface="Roboto" panose="02000000000000000000" pitchFamily="2" charset="0"/>
                <a:ea typeface="Roboto" panose="02000000000000000000" pitchFamily="2" charset="0"/>
              </a:rPr>
              <a:t>behandelt. </a:t>
            </a:r>
            <a:endParaRPr lang="de-DE" sz="1800" b="0" dirty="0" smtClean="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endParaRPr lang="de-DE" sz="1800" b="0" dirty="0" smtClean="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endParaRPr lang="de-DE" sz="1800" b="0" dirty="0" smtClean="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954381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t/>
            </a:r>
            <a:b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br>
            <a:r>
              <a:rPr lang="de-DE" altLang="de-DE" dirty="0">
                <a:solidFill>
                  <a:srgbClr val="FF0000"/>
                </a:solidFill>
                <a:latin typeface="Roboto" panose="02000000000000000000" pitchFamily="2" charset="0"/>
                <a:ea typeface="Roboto" panose="02000000000000000000" pitchFamily="2" charset="0"/>
                <a:cs typeface="Arial" panose="020B0604020202020204" pitchFamily="34" charset="0"/>
              </a:rPr>
              <a:t/>
            </a:r>
            <a:br>
              <a:rPr lang="de-DE" altLang="de-DE" dirty="0">
                <a:solidFill>
                  <a:srgbClr val="FF0000"/>
                </a:solidFill>
                <a:latin typeface="Roboto" panose="02000000000000000000" pitchFamily="2" charset="0"/>
                <a:ea typeface="Roboto" panose="02000000000000000000" pitchFamily="2" charset="0"/>
                <a:cs typeface="Arial" panose="020B0604020202020204" pitchFamily="34" charset="0"/>
              </a:rPr>
            </a:br>
            <a:r>
              <a:rPr lang="de-DE" altLang="de-DE" dirty="0">
                <a:solidFill>
                  <a:srgbClr val="003399"/>
                </a:solidFill>
                <a:latin typeface="Roboto" panose="02000000000000000000" pitchFamily="2" charset="0"/>
                <a:ea typeface="Roboto" panose="02000000000000000000" pitchFamily="2" charset="0"/>
              </a:rPr>
              <a:t>Token und virtuelle Währungen/ </a:t>
            </a:r>
            <a:r>
              <a:rPr lang="de-DE" altLang="de-DE" dirty="0" smtClean="0">
                <a:solidFill>
                  <a:srgbClr val="003399"/>
                </a:solidFill>
                <a:latin typeface="Roboto" panose="02000000000000000000" pitchFamily="2" charset="0"/>
                <a:ea typeface="Roboto" panose="02000000000000000000" pitchFamily="2" charset="0"/>
              </a:rPr>
              <a:t>BMF-Schreiben-E </a:t>
            </a:r>
            <a:r>
              <a:rPr lang="de-DE" altLang="de-DE" dirty="0">
                <a:solidFill>
                  <a:srgbClr val="003399"/>
                </a:solidFill>
                <a:latin typeface="Roboto" panose="02000000000000000000" pitchFamily="2" charset="0"/>
                <a:ea typeface="Roboto" panose="02000000000000000000" pitchFamily="2" charset="0"/>
              </a:rPr>
              <a:t>vom 03.06.2021</a:t>
            </a:r>
            <a:r>
              <a:rPr lang="de-DE" altLang="de-DE" dirty="0">
                <a:solidFill>
                  <a:srgbClr val="FF0000"/>
                </a:solidFill>
                <a:latin typeface="Roboto" panose="02000000000000000000" pitchFamily="2" charset="0"/>
                <a:ea typeface="Roboto" panose="02000000000000000000" pitchFamily="2" charset="0"/>
                <a:cs typeface="Arial" panose="020B0604020202020204" pitchFamily="34" charset="0"/>
              </a:rPr>
              <a:t/>
            </a:r>
            <a:br>
              <a:rPr lang="de-DE" altLang="de-DE" dirty="0">
                <a:solidFill>
                  <a:srgbClr val="FF0000"/>
                </a:solidFill>
                <a:latin typeface="Roboto" panose="02000000000000000000" pitchFamily="2" charset="0"/>
                <a:ea typeface="Roboto" panose="02000000000000000000" pitchFamily="2" charset="0"/>
                <a:cs typeface="Arial" panose="020B0604020202020204" pitchFamily="34" charset="0"/>
              </a:rPr>
            </a:br>
            <a:r>
              <a:rPr lang="de-DE" altLang="de-DE" dirty="0">
                <a:solidFill>
                  <a:srgbClr val="003399"/>
                </a:solidFill>
                <a:latin typeface="Roboto" panose="02000000000000000000" pitchFamily="2" charset="0"/>
                <a:ea typeface="Roboto" panose="02000000000000000000" pitchFamily="2" charset="0"/>
              </a:rPr>
              <a:t/>
            </a:r>
            <a:br>
              <a:rPr lang="de-DE" altLang="de-DE" dirty="0">
                <a:solidFill>
                  <a:srgbClr val="003399"/>
                </a:solidFill>
                <a:latin typeface="Roboto" panose="02000000000000000000" pitchFamily="2" charset="0"/>
                <a:ea typeface="Roboto" panose="02000000000000000000" pitchFamily="2" charset="0"/>
              </a:rPr>
            </a:br>
            <a:r>
              <a:rPr lang="de-DE" dirty="0">
                <a:solidFill>
                  <a:srgbClr val="003399"/>
                </a:solidFill>
                <a:latin typeface="Roboto" panose="02000000000000000000" pitchFamily="2" charset="0"/>
                <a:ea typeface="Roboto" panose="02000000000000000000" pitchFamily="2" charset="0"/>
              </a:rPr>
              <a:t>   </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3696AF6-6E6C-486E-9ACF-53A589F4C566}" type="slidenum">
              <a:rPr kumimoji="0" lang="de-DE" altLang="de-DE" sz="1000" b="0" i="0" u="none" strike="noStrike" kern="1200" cap="none" spc="0" normalizeH="0" baseline="0" noProof="0">
                <a:ln>
                  <a:noFill/>
                </a:ln>
                <a:solidFill>
                  <a:srgbClr val="B2B2B2"/>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de-DE" altLang="de-DE" sz="1000" b="0" i="0" u="none" strike="noStrike" kern="1200" cap="none" spc="0" normalizeH="0" baseline="0" noProof="0" dirty="0">
              <a:ln>
                <a:noFill/>
              </a:ln>
              <a:solidFill>
                <a:srgbClr val="B2B2B2"/>
              </a:solidFill>
              <a:effectLst/>
              <a:uLnTx/>
              <a:uFillTx/>
              <a:latin typeface="Arial" charset="0"/>
              <a:ea typeface="+mn-ea"/>
              <a:cs typeface="+mn-cs"/>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Allgemein   </a:t>
            </a:r>
            <a:endParaRPr kumimoji="0" lang="de-DE" altLang="de-DE"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3" name="Textfeld 2"/>
          <p:cNvSpPr txBox="1"/>
          <p:nvPr/>
        </p:nvSpPr>
        <p:spPr>
          <a:xfrm>
            <a:off x="565302" y="1772816"/>
            <a:ext cx="8255169" cy="4524315"/>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BMF-Schreiben im Entwurf vom 03.06.2021: Regelung der ertragsteuer-rechtlichen Behandlung von virtuellen Währungen und Token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1800" b="1"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Token sind virtuelle Werteinheiten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Unterscheidung in </a:t>
            </a:r>
            <a:r>
              <a:rPr kumimoji="0" lang="de-DE" sz="1800" b="1"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Payment/Currency Token, Security Token </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(Equity/ Debt</a:t>
            </a: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Token) und </a:t>
            </a:r>
            <a:r>
              <a:rPr kumimoji="0" lang="de-DE" sz="180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Utiliy Token</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Die Blockchain ist manipulationssicher, unveränderbar, nur erweiterbar</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Mining und Tausch virtueller Währungen gelten als Erwerb.</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1800" b="1"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Wallets</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 dienen der Erzeugung, Verwaltung und Speicherung öffentlicher Schlüssel (Empfangsadresse) und  privater Schlüssel (Passwort für den Zugang zur virtuellen Währung auf der </a:t>
            </a:r>
            <a:r>
              <a:rPr kumimoji="0" lang="de-DE" sz="1800" b="0" i="0" u="none" strike="noStrike" kern="1200" cap="none" spc="0" normalizeH="0" baseline="0" noProof="0" dirty="0" err="1" smtClean="0">
                <a:ln>
                  <a:noFill/>
                </a:ln>
                <a:solidFill>
                  <a:srgbClr val="000000"/>
                </a:solidFill>
                <a:effectLst/>
                <a:uLnTx/>
                <a:uFillTx/>
                <a:latin typeface="Roboto" panose="02000000000000000000" pitchFamily="2" charset="0"/>
                <a:ea typeface="Roboto" panose="02000000000000000000" pitchFamily="2" charset="0"/>
                <a:cs typeface="+mn-cs"/>
              </a:rPr>
              <a:t>Blockchain</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Wallets sind Voraussetzung für die </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Transaktionsdurchführung.</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Handel über Plattform relevant für Anschaffungs-und Veräußerungszeitpunkt</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1800" b="1"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Initial Coin Offering (ICO): </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Ausgabe von Token gegen virtuelle oder staatliche Währung zum Einsammeln von Kapital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1800" b="1"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Staking</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 Erhalt zusätzlicher Einheiten </a:t>
            </a: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nach Ablauf einer Sperrfrist als </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Belohnung für langfristiges Halten der virtuellen Währung</a:t>
            </a:r>
          </a:p>
        </p:txBody>
      </p:sp>
    </p:spTree>
    <p:extLst>
      <p:ext uri="{BB962C8B-B14F-4D97-AF65-F5344CB8AC3E}">
        <p14:creationId xmlns:p14="http://schemas.microsoft.com/office/powerpoint/2010/main" val="11640621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79" y="373993"/>
            <a:ext cx="8089913" cy="685800"/>
          </a:xfrm>
        </p:spPr>
        <p:txBody>
          <a:bodyPr/>
          <a:lstStyle/>
          <a:p>
            <a: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t/>
            </a:r>
            <a:b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br>
            <a: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t/>
            </a:r>
            <a:b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br>
            <a:r>
              <a:rPr lang="de-DE" altLang="de-DE" dirty="0">
                <a:solidFill>
                  <a:srgbClr val="003399"/>
                </a:solidFill>
                <a:latin typeface="Roboto" panose="02000000000000000000" pitchFamily="2" charset="0"/>
                <a:ea typeface="Roboto" panose="02000000000000000000" pitchFamily="2" charset="0"/>
              </a:rPr>
              <a:t>Token und virtuelle Währungen/ </a:t>
            </a:r>
            <a:r>
              <a:rPr lang="de-DE" altLang="de-DE" dirty="0" smtClean="0">
                <a:solidFill>
                  <a:srgbClr val="003399"/>
                </a:solidFill>
                <a:latin typeface="Roboto" panose="02000000000000000000" pitchFamily="2" charset="0"/>
                <a:ea typeface="Roboto" panose="02000000000000000000" pitchFamily="2" charset="0"/>
              </a:rPr>
              <a:t>BMF-Schreiben-E </a:t>
            </a:r>
            <a:r>
              <a:rPr lang="de-DE" altLang="de-DE" dirty="0">
                <a:solidFill>
                  <a:srgbClr val="003399"/>
                </a:solidFill>
                <a:latin typeface="Roboto" panose="02000000000000000000" pitchFamily="2" charset="0"/>
                <a:ea typeface="Roboto" panose="02000000000000000000" pitchFamily="2" charset="0"/>
              </a:rPr>
              <a:t>vom 03.06.2021</a:t>
            </a:r>
            <a:r>
              <a:rPr lang="de-DE" altLang="de-DE" dirty="0">
                <a:solidFill>
                  <a:srgbClr val="FF0000"/>
                </a:solidFill>
                <a:latin typeface="Roboto" panose="02000000000000000000" pitchFamily="2" charset="0"/>
                <a:ea typeface="Roboto" panose="02000000000000000000" pitchFamily="2" charset="0"/>
                <a:cs typeface="Arial" panose="020B0604020202020204" pitchFamily="34" charset="0"/>
              </a:rPr>
              <a:t/>
            </a:r>
            <a:br>
              <a:rPr lang="de-DE" altLang="de-DE" dirty="0">
                <a:solidFill>
                  <a:srgbClr val="FF0000"/>
                </a:solidFill>
                <a:latin typeface="Roboto" panose="02000000000000000000" pitchFamily="2" charset="0"/>
                <a:ea typeface="Roboto" panose="02000000000000000000" pitchFamily="2" charset="0"/>
                <a:cs typeface="Arial" panose="020B0604020202020204" pitchFamily="34" charset="0"/>
              </a:rPr>
            </a:br>
            <a:r>
              <a:rPr lang="de-DE" altLang="de-DE" dirty="0">
                <a:solidFill>
                  <a:srgbClr val="003399"/>
                </a:solidFill>
                <a:latin typeface="Roboto" panose="02000000000000000000" pitchFamily="2" charset="0"/>
                <a:ea typeface="Roboto" panose="02000000000000000000" pitchFamily="2" charset="0"/>
              </a:rPr>
              <a:t/>
            </a:r>
            <a:br>
              <a:rPr lang="de-DE" altLang="de-DE" dirty="0">
                <a:solidFill>
                  <a:srgbClr val="003399"/>
                </a:solidFill>
                <a:latin typeface="Roboto" panose="02000000000000000000" pitchFamily="2" charset="0"/>
                <a:ea typeface="Roboto" panose="02000000000000000000" pitchFamily="2" charset="0"/>
              </a:rPr>
            </a:br>
            <a:r>
              <a:rPr lang="de-DE" dirty="0">
                <a:solidFill>
                  <a:srgbClr val="003399"/>
                </a:solidFill>
                <a:latin typeface="Roboto" panose="02000000000000000000" pitchFamily="2" charset="0"/>
                <a:ea typeface="Roboto" panose="02000000000000000000" pitchFamily="2" charset="0"/>
              </a:rPr>
              <a:t>   </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3696AF6-6E6C-486E-9ACF-53A589F4C566}" type="slidenum">
              <a:rPr kumimoji="0" lang="de-DE" altLang="de-DE" sz="1000" b="0" i="0" u="none" strike="noStrike" kern="1200" cap="none" spc="0" normalizeH="0" baseline="0" noProof="0">
                <a:ln>
                  <a:noFill/>
                </a:ln>
                <a:solidFill>
                  <a:srgbClr val="B2B2B2"/>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de-DE" altLang="de-DE" sz="1000" b="0" i="0" u="none" strike="noStrike" kern="1200" cap="none" spc="0" normalizeH="0" baseline="0" noProof="0" dirty="0">
              <a:ln>
                <a:noFill/>
              </a:ln>
              <a:solidFill>
                <a:srgbClr val="B2B2B2"/>
              </a:solidFill>
              <a:effectLst/>
              <a:uLnTx/>
              <a:uFillTx/>
              <a:latin typeface="Arial" charset="0"/>
              <a:ea typeface="+mn-ea"/>
              <a:cs typeface="+mn-cs"/>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Allgemein   </a:t>
            </a:r>
            <a:endParaRPr kumimoji="0" lang="de-DE" altLang="de-DE"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3" name="Textfeld 2"/>
          <p:cNvSpPr txBox="1"/>
          <p:nvPr/>
        </p:nvSpPr>
        <p:spPr>
          <a:xfrm>
            <a:off x="476666" y="1844824"/>
            <a:ext cx="8255169" cy="2308324"/>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1800" b="1" i="0" u="none" strike="noStrike" kern="1200" cap="none" spc="0" normalizeH="0" baseline="0" noProof="0" dirty="0" err="1" smtClean="0">
                <a:ln>
                  <a:noFill/>
                </a:ln>
                <a:solidFill>
                  <a:srgbClr val="000000"/>
                </a:solidFill>
                <a:effectLst/>
                <a:uLnTx/>
                <a:uFillTx/>
                <a:latin typeface="Roboto" panose="02000000000000000000" pitchFamily="2" charset="0"/>
                <a:ea typeface="Roboto" panose="02000000000000000000" pitchFamily="2" charset="0"/>
                <a:cs typeface="+mn-cs"/>
              </a:rPr>
              <a:t>Fork</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 (Aufspaltung): Erhalt gleiche Anzahl von Einheiten neuer virtueller Währungen ohne Gegenleistung</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1800" b="1"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Lending</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 Nutzungsüberlassung gegen Vergütung von zusätzlichen Einheiten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1800" b="1"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Airdrop</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 Unentgeltliche Verteilung virtueller Währungseinheiten oder Token</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de-DE" sz="1800" b="0" i="1"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1"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3059358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t/>
            </a:r>
            <a:b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br>
            <a: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t/>
            </a:r>
            <a:b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br>
            <a:r>
              <a:rPr lang="de-DE" altLang="de-DE" dirty="0">
                <a:solidFill>
                  <a:srgbClr val="003399"/>
                </a:solidFill>
                <a:latin typeface="Roboto" panose="02000000000000000000" pitchFamily="2" charset="0"/>
                <a:ea typeface="Roboto" panose="02000000000000000000" pitchFamily="2" charset="0"/>
              </a:rPr>
              <a:t>Token und virtuelle Währungen/ </a:t>
            </a:r>
            <a:r>
              <a:rPr lang="de-DE" altLang="de-DE" dirty="0" smtClean="0">
                <a:solidFill>
                  <a:srgbClr val="003399"/>
                </a:solidFill>
                <a:latin typeface="Roboto" panose="02000000000000000000" pitchFamily="2" charset="0"/>
                <a:ea typeface="Roboto" panose="02000000000000000000" pitchFamily="2" charset="0"/>
              </a:rPr>
              <a:t>BMF-Schreiben-E </a:t>
            </a:r>
            <a:r>
              <a:rPr lang="de-DE" altLang="de-DE" dirty="0">
                <a:solidFill>
                  <a:srgbClr val="003399"/>
                </a:solidFill>
                <a:latin typeface="Roboto" panose="02000000000000000000" pitchFamily="2" charset="0"/>
                <a:ea typeface="Roboto" panose="02000000000000000000" pitchFamily="2" charset="0"/>
              </a:rPr>
              <a:t>vom 03.06.2021</a:t>
            </a:r>
            <a:r>
              <a:rPr lang="de-DE" altLang="de-DE" dirty="0">
                <a:solidFill>
                  <a:srgbClr val="FF0000"/>
                </a:solidFill>
                <a:latin typeface="Roboto" panose="02000000000000000000" pitchFamily="2" charset="0"/>
                <a:ea typeface="Roboto" panose="02000000000000000000" pitchFamily="2" charset="0"/>
                <a:cs typeface="Arial" panose="020B0604020202020204" pitchFamily="34" charset="0"/>
              </a:rPr>
              <a:t/>
            </a:r>
            <a:br>
              <a:rPr lang="de-DE" altLang="de-DE" dirty="0">
                <a:solidFill>
                  <a:srgbClr val="FF0000"/>
                </a:solidFill>
                <a:latin typeface="Roboto" panose="02000000000000000000" pitchFamily="2" charset="0"/>
                <a:ea typeface="Roboto" panose="02000000000000000000" pitchFamily="2" charset="0"/>
                <a:cs typeface="Arial" panose="020B0604020202020204" pitchFamily="34" charset="0"/>
              </a:rPr>
            </a:br>
            <a:r>
              <a:rPr lang="de-DE" altLang="de-DE" dirty="0">
                <a:solidFill>
                  <a:srgbClr val="003399"/>
                </a:solidFill>
                <a:latin typeface="Roboto" panose="02000000000000000000" pitchFamily="2" charset="0"/>
                <a:ea typeface="Roboto" panose="02000000000000000000" pitchFamily="2" charset="0"/>
              </a:rPr>
              <a:t/>
            </a:r>
            <a:br>
              <a:rPr lang="de-DE" altLang="de-DE" dirty="0">
                <a:solidFill>
                  <a:srgbClr val="003399"/>
                </a:solidFill>
                <a:latin typeface="Roboto" panose="02000000000000000000" pitchFamily="2" charset="0"/>
                <a:ea typeface="Roboto" panose="02000000000000000000" pitchFamily="2" charset="0"/>
              </a:rPr>
            </a:br>
            <a:r>
              <a:rPr lang="de-DE" dirty="0">
                <a:solidFill>
                  <a:srgbClr val="003399"/>
                </a:solidFill>
                <a:latin typeface="Roboto" panose="02000000000000000000" pitchFamily="2" charset="0"/>
                <a:ea typeface="Roboto" panose="02000000000000000000" pitchFamily="2" charset="0"/>
              </a:rPr>
              <a:t>   </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3696AF6-6E6C-486E-9ACF-53A589F4C566}" type="slidenum">
              <a:rPr kumimoji="0" lang="de-DE" altLang="de-DE" sz="1000" b="0" i="0" u="none" strike="noStrike" kern="1200" cap="none" spc="0" normalizeH="0" baseline="0" noProof="0">
                <a:ln>
                  <a:noFill/>
                </a:ln>
                <a:solidFill>
                  <a:srgbClr val="B2B2B2"/>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de-DE" altLang="de-DE" sz="1000" b="0" i="0" u="none" strike="noStrike" kern="1200" cap="none" spc="0" normalizeH="0" baseline="0" noProof="0" dirty="0">
              <a:ln>
                <a:noFill/>
              </a:ln>
              <a:solidFill>
                <a:srgbClr val="B2B2B2"/>
              </a:solidFill>
              <a:effectLst/>
              <a:uLnTx/>
              <a:uFillTx/>
              <a:latin typeface="Arial" charset="0"/>
              <a:ea typeface="+mn-ea"/>
              <a:cs typeface="+mn-cs"/>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Ertragsteuerrechtliche Einordnungen   </a:t>
            </a:r>
            <a:endParaRPr kumimoji="0" lang="de-DE" altLang="de-DE"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3" name="Textfeld 2"/>
          <p:cNvSpPr txBox="1"/>
          <p:nvPr/>
        </p:nvSpPr>
        <p:spPr>
          <a:xfrm>
            <a:off x="446685" y="1772816"/>
            <a:ext cx="8183162" cy="4524315"/>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1800" b="1"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Mining</a:t>
            </a: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 Erhalt virtueller Währung; Transaktionsgebühren und Entgelte für Rechnerleistung stellen Einkünfte aus Gewerbebetrieb gem. § 15 EStG oder sonstige Einkünfte i.S.v. § 22 EStG </a:t>
            </a:r>
            <a:r>
              <a:rPr kumimoji="0" lang="de-DE" sz="1800" b="1"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und</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 einen Anschaffungsvorgang</a:t>
            </a: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dar.</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Anschaffung virtueller Währungen: entgeltlicher Erwerb oder Tausch,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    Anschaffungskosten entsprechen dem Marktkurs bzw. Börsenkurs zum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    Zeitpunkt der Anschaffung (bzw. Wert der hingegebenen Daten) </a:t>
            </a:r>
            <a:endPar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Veräußerung virtueller Währungen: entgeltliche Übertragung oder Tausch,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    Veräußerungserlöse stellen im BV Betriebseinnahmen bzw. im PV Einkünfte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     aus privaten Veräußerungsgeschäften nach § 22 Nr. 2 i.V.m. § 23 Abs. 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    Satz 1 Nr. 2 EStG dar.</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Ermittlung des Veräußerungserlöses in Euro auf Basis von Marktkursen zu Anschaffungs- und Veräußerungszeitpunkten unter Berücksichtigung von Transaktionsgebühren</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Verwendungsreihenfolge für Jahresfrist-Bestimmung nach Grundsatz der Einzelbetrachtung oder vereinfacht nach FIFO-Methode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Freigrenze 600€ für sämtliche private Veräußerungsgeschäfte im </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KJ</a:t>
            </a:r>
          </a:p>
        </p:txBody>
      </p:sp>
    </p:spTree>
    <p:extLst>
      <p:ext uri="{BB962C8B-B14F-4D97-AF65-F5344CB8AC3E}">
        <p14:creationId xmlns:p14="http://schemas.microsoft.com/office/powerpoint/2010/main" val="8510943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t/>
            </a:r>
            <a:b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br>
            <a:r>
              <a:rPr lang="de-DE" altLang="de-DE" dirty="0">
                <a:solidFill>
                  <a:srgbClr val="FF0000"/>
                </a:solidFill>
                <a:latin typeface="Roboto" panose="02000000000000000000" pitchFamily="2" charset="0"/>
                <a:ea typeface="Roboto" panose="02000000000000000000" pitchFamily="2" charset="0"/>
                <a:cs typeface="Arial" panose="020B0604020202020204" pitchFamily="34" charset="0"/>
              </a:rPr>
              <a:t/>
            </a:r>
            <a:br>
              <a:rPr lang="de-DE" altLang="de-DE" dirty="0">
                <a:solidFill>
                  <a:srgbClr val="FF0000"/>
                </a:solidFill>
                <a:latin typeface="Roboto" panose="02000000000000000000" pitchFamily="2" charset="0"/>
                <a:ea typeface="Roboto" panose="02000000000000000000" pitchFamily="2" charset="0"/>
                <a:cs typeface="Arial" panose="020B0604020202020204" pitchFamily="34" charset="0"/>
              </a:rPr>
            </a:br>
            <a:r>
              <a:rPr lang="de-DE" altLang="de-DE" dirty="0">
                <a:solidFill>
                  <a:srgbClr val="003399"/>
                </a:solidFill>
                <a:latin typeface="Roboto" panose="02000000000000000000" pitchFamily="2" charset="0"/>
                <a:ea typeface="Roboto" panose="02000000000000000000" pitchFamily="2" charset="0"/>
              </a:rPr>
              <a:t>Token und virtuelle Währungen/ </a:t>
            </a:r>
            <a:r>
              <a:rPr lang="de-DE" altLang="de-DE" dirty="0" smtClean="0">
                <a:solidFill>
                  <a:srgbClr val="003399"/>
                </a:solidFill>
                <a:latin typeface="Roboto" panose="02000000000000000000" pitchFamily="2" charset="0"/>
                <a:ea typeface="Roboto" panose="02000000000000000000" pitchFamily="2" charset="0"/>
              </a:rPr>
              <a:t>BMF-Schreiben-E vom </a:t>
            </a:r>
            <a:r>
              <a:rPr lang="de-DE" altLang="de-DE" dirty="0">
                <a:solidFill>
                  <a:srgbClr val="003399"/>
                </a:solidFill>
                <a:latin typeface="Roboto" panose="02000000000000000000" pitchFamily="2" charset="0"/>
                <a:ea typeface="Roboto" panose="02000000000000000000" pitchFamily="2" charset="0"/>
              </a:rPr>
              <a:t>03.06.2021</a:t>
            </a:r>
            <a:r>
              <a:rPr lang="de-DE" altLang="de-DE" dirty="0">
                <a:solidFill>
                  <a:srgbClr val="FF0000"/>
                </a:solidFill>
                <a:latin typeface="Roboto" panose="02000000000000000000" pitchFamily="2" charset="0"/>
                <a:ea typeface="Roboto" panose="02000000000000000000" pitchFamily="2" charset="0"/>
                <a:cs typeface="Arial" panose="020B0604020202020204" pitchFamily="34" charset="0"/>
              </a:rPr>
              <a:t/>
            </a:r>
            <a:br>
              <a:rPr lang="de-DE" altLang="de-DE" dirty="0">
                <a:solidFill>
                  <a:srgbClr val="FF0000"/>
                </a:solidFill>
                <a:latin typeface="Roboto" panose="02000000000000000000" pitchFamily="2" charset="0"/>
                <a:ea typeface="Roboto" panose="02000000000000000000" pitchFamily="2" charset="0"/>
                <a:cs typeface="Arial" panose="020B0604020202020204" pitchFamily="34" charset="0"/>
              </a:rPr>
            </a:br>
            <a:r>
              <a:rPr lang="de-DE" altLang="de-DE" dirty="0">
                <a:solidFill>
                  <a:srgbClr val="003399"/>
                </a:solidFill>
                <a:latin typeface="Roboto" panose="02000000000000000000" pitchFamily="2" charset="0"/>
                <a:ea typeface="Roboto" panose="02000000000000000000" pitchFamily="2" charset="0"/>
              </a:rPr>
              <a:t/>
            </a:r>
            <a:br>
              <a:rPr lang="de-DE" altLang="de-DE" dirty="0">
                <a:solidFill>
                  <a:srgbClr val="003399"/>
                </a:solidFill>
                <a:latin typeface="Roboto" panose="02000000000000000000" pitchFamily="2" charset="0"/>
                <a:ea typeface="Roboto" panose="02000000000000000000" pitchFamily="2" charset="0"/>
              </a:rPr>
            </a:br>
            <a:r>
              <a:rPr lang="de-DE" dirty="0">
                <a:solidFill>
                  <a:srgbClr val="003399"/>
                </a:solidFill>
                <a:latin typeface="Roboto" panose="02000000000000000000" pitchFamily="2" charset="0"/>
                <a:ea typeface="Roboto" panose="02000000000000000000" pitchFamily="2" charset="0"/>
              </a:rPr>
              <a:t>   </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3696AF6-6E6C-486E-9ACF-53A589F4C566}" type="slidenum">
              <a:rPr kumimoji="0" lang="de-DE" altLang="de-DE" sz="1000" b="0" i="0" u="none" strike="noStrike" kern="1200" cap="none" spc="0" normalizeH="0" baseline="0" noProof="0">
                <a:ln>
                  <a:noFill/>
                </a:ln>
                <a:solidFill>
                  <a:srgbClr val="B2B2B2"/>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de-DE" altLang="de-DE" sz="1000" b="0" i="0" u="none" strike="noStrike" kern="1200" cap="none" spc="0" normalizeH="0" baseline="0" noProof="0" dirty="0">
              <a:ln>
                <a:noFill/>
              </a:ln>
              <a:solidFill>
                <a:srgbClr val="B2B2B2"/>
              </a:solidFill>
              <a:effectLst/>
              <a:uLnTx/>
              <a:uFillTx/>
              <a:latin typeface="Arial" charset="0"/>
              <a:ea typeface="+mn-ea"/>
              <a:cs typeface="+mn-cs"/>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Ertragsteuerrechtliche Einordnungen   </a:t>
            </a:r>
            <a:r>
              <a:rPr kumimoji="0" lang="de-DE" altLang="de-DE" sz="1800" b="1"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   </a:t>
            </a:r>
            <a:endParaRPr kumimoji="0" lang="de-DE" altLang="de-DE"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3" name="Textfeld 2"/>
          <p:cNvSpPr txBox="1"/>
          <p:nvPr/>
        </p:nvSpPr>
        <p:spPr>
          <a:xfrm>
            <a:off x="442180" y="1685495"/>
            <a:ext cx="8089913" cy="4924425"/>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Verlängerung der „Spekulationsfrist“ auf 10 Jahre bei Nutzung als Einkunftsquelle bspw. durch „Lending“; Einfluss auf Verwendungs-</a:t>
            </a:r>
            <a:r>
              <a:rPr kumimoji="0" lang="de-DE" sz="1800" b="0" i="0" u="none" strike="noStrike" kern="1200" cap="none" spc="0" normalizeH="0" baseline="0" noProof="0" dirty="0" err="1" smtClean="0">
                <a:ln>
                  <a:noFill/>
                </a:ln>
                <a:solidFill>
                  <a:srgbClr val="000000"/>
                </a:solidFill>
                <a:effectLst/>
                <a:uLnTx/>
                <a:uFillTx/>
                <a:latin typeface="Roboto" panose="02000000000000000000" pitchFamily="2" charset="0"/>
                <a:ea typeface="Roboto" panose="02000000000000000000" pitchFamily="2" charset="0"/>
                <a:cs typeface="+mn-cs"/>
              </a:rPr>
              <a:t>reihenfolge</a:t>
            </a:r>
            <a:endPar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1800" b="1"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Utility Token</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  Einlösung ist steuerlich unbeachtlich; Veräußerungen führen zu  Einkünften </a:t>
            </a: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aus privaten Veräußerungsgeschäften nach § 22 Nr. 2 i.V.m. § 23 Abs. 1 Satz 1 Nr. 2 </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EStG (auch bei Verwendung als Zahlungsmittel).</a:t>
            </a:r>
            <a:endPar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1800" b="1"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Equity/Security/DebtToken: </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Voraussetzungen </a:t>
            </a: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für </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Wertpapiere erfüllt?: </a:t>
            </a:r>
            <a:r>
              <a:rPr kumimoji="0" lang="de-DE" sz="1800" b="1"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Übertragbarkeit</a:t>
            </a:r>
            <a:r>
              <a:rPr kumimoji="0" lang="de-DE"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Handelbarkeit </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am Finanz- </a:t>
            </a: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bzw. Kapitalmarkt, verkörperte Rechte= </a:t>
            </a:r>
            <a:r>
              <a:rPr kumimoji="0" lang="de-DE"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Gesellschafterrechte oder </a:t>
            </a:r>
            <a:r>
              <a:rPr kumimoji="0" lang="de-DE" sz="1800" b="1"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schuldrechtliche </a:t>
            </a:r>
            <a:r>
              <a:rPr kumimoji="0" lang="de-DE"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Ansprüche</a:t>
            </a: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bzw. </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vergleichbare Ansprüche, </a:t>
            </a:r>
            <a:r>
              <a:rPr kumimoji="0" lang="de-DE"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keine </a:t>
            </a:r>
            <a:r>
              <a:rPr kumimoji="0" lang="de-DE" sz="1800" b="1"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Zahlungsinstrumente?</a:t>
            </a:r>
            <a:endPar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Verbriefung </a:t>
            </a: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nicht erforderlich</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Erwerb der </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Token im</a:t>
            </a:r>
            <a:r>
              <a:rPr kumimoji="0" lang="de-DE" sz="1800" b="0" i="0" u="none" strike="noStrike" kern="1200" cap="none" spc="0" normalizeH="0" noProof="0" dirty="0" smtClean="0">
                <a:ln>
                  <a:noFill/>
                </a:ln>
                <a:solidFill>
                  <a:srgbClr val="000000"/>
                </a:solidFill>
                <a:effectLst/>
                <a:uLnTx/>
                <a:uFillTx/>
                <a:latin typeface="Roboto" panose="02000000000000000000" pitchFamily="2" charset="0"/>
                <a:ea typeface="Roboto" panose="02000000000000000000" pitchFamily="2" charset="0"/>
                <a:cs typeface="+mn-cs"/>
              </a:rPr>
              <a:t> </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Tausch </a:t>
            </a: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gegen virtuelle Währung </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gilt steuerlich als Anschaffung der Token  und Veräußerung </a:t>
            </a: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der virtuellen </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Währung.</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Besteuerung der Token ist abhängig vom verkörperten Recht</a:t>
            </a:r>
            <a:endPar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T</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okenisierte Schuldverschreibungen: Kapitalforderung i.S.v. § 20 Abs. 1 Nr. 7 EStG oder ausschließlicher Sachleistungsanspruch; Besteuerung gem. § 20 EStG vs. §§ 22, 23 EStG</a:t>
            </a:r>
          </a:p>
        </p:txBody>
      </p:sp>
    </p:spTree>
    <p:extLst>
      <p:ext uri="{BB962C8B-B14F-4D97-AF65-F5344CB8AC3E}">
        <p14:creationId xmlns:p14="http://schemas.microsoft.com/office/powerpoint/2010/main" val="31358643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t/>
            </a:r>
            <a:b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br>
            <a:r>
              <a:rPr lang="de-DE" altLang="de-DE" dirty="0">
                <a:solidFill>
                  <a:srgbClr val="FF0000"/>
                </a:solidFill>
                <a:latin typeface="Roboto" panose="02000000000000000000" pitchFamily="2" charset="0"/>
                <a:ea typeface="Roboto" panose="02000000000000000000" pitchFamily="2" charset="0"/>
                <a:cs typeface="Arial" panose="020B0604020202020204" pitchFamily="34" charset="0"/>
              </a:rPr>
              <a:t/>
            </a:r>
            <a:br>
              <a:rPr lang="de-DE" altLang="de-DE" dirty="0">
                <a:solidFill>
                  <a:srgbClr val="FF0000"/>
                </a:solidFill>
                <a:latin typeface="Roboto" panose="02000000000000000000" pitchFamily="2" charset="0"/>
                <a:ea typeface="Roboto" panose="02000000000000000000" pitchFamily="2" charset="0"/>
                <a:cs typeface="Arial" panose="020B0604020202020204" pitchFamily="34" charset="0"/>
              </a:rPr>
            </a:br>
            <a:r>
              <a:rPr lang="de-DE" altLang="de-DE" dirty="0">
                <a:solidFill>
                  <a:srgbClr val="003399"/>
                </a:solidFill>
                <a:latin typeface="Roboto" panose="02000000000000000000" pitchFamily="2" charset="0"/>
                <a:ea typeface="Roboto" panose="02000000000000000000" pitchFamily="2" charset="0"/>
              </a:rPr>
              <a:t>Token und virtuelle Währungen/ </a:t>
            </a:r>
            <a:r>
              <a:rPr lang="de-DE" altLang="de-DE" dirty="0" smtClean="0">
                <a:solidFill>
                  <a:srgbClr val="003399"/>
                </a:solidFill>
                <a:latin typeface="Roboto" panose="02000000000000000000" pitchFamily="2" charset="0"/>
                <a:ea typeface="Roboto" panose="02000000000000000000" pitchFamily="2" charset="0"/>
              </a:rPr>
              <a:t>BMF-Schreiben-E </a:t>
            </a:r>
            <a:r>
              <a:rPr lang="de-DE" altLang="de-DE" dirty="0">
                <a:solidFill>
                  <a:srgbClr val="003399"/>
                </a:solidFill>
                <a:latin typeface="Roboto" panose="02000000000000000000" pitchFamily="2" charset="0"/>
                <a:ea typeface="Roboto" panose="02000000000000000000" pitchFamily="2" charset="0"/>
              </a:rPr>
              <a:t>vom 03.06.2021</a:t>
            </a:r>
            <a:r>
              <a:rPr lang="de-DE" altLang="de-DE" dirty="0">
                <a:solidFill>
                  <a:srgbClr val="FF0000"/>
                </a:solidFill>
                <a:latin typeface="Roboto" panose="02000000000000000000" pitchFamily="2" charset="0"/>
                <a:ea typeface="Roboto" panose="02000000000000000000" pitchFamily="2" charset="0"/>
                <a:cs typeface="Arial" panose="020B0604020202020204" pitchFamily="34" charset="0"/>
              </a:rPr>
              <a:t/>
            </a:r>
            <a:br>
              <a:rPr lang="de-DE" altLang="de-DE" dirty="0">
                <a:solidFill>
                  <a:srgbClr val="FF0000"/>
                </a:solidFill>
                <a:latin typeface="Roboto" panose="02000000000000000000" pitchFamily="2" charset="0"/>
                <a:ea typeface="Roboto" panose="02000000000000000000" pitchFamily="2" charset="0"/>
                <a:cs typeface="Arial" panose="020B0604020202020204" pitchFamily="34" charset="0"/>
              </a:rPr>
            </a:br>
            <a:r>
              <a:rPr lang="de-DE" altLang="de-DE" dirty="0">
                <a:solidFill>
                  <a:srgbClr val="003399"/>
                </a:solidFill>
                <a:latin typeface="Roboto" panose="02000000000000000000" pitchFamily="2" charset="0"/>
                <a:ea typeface="Roboto" panose="02000000000000000000" pitchFamily="2" charset="0"/>
              </a:rPr>
              <a:t/>
            </a:r>
            <a:br>
              <a:rPr lang="de-DE" altLang="de-DE" dirty="0">
                <a:solidFill>
                  <a:srgbClr val="003399"/>
                </a:solidFill>
                <a:latin typeface="Roboto" panose="02000000000000000000" pitchFamily="2" charset="0"/>
                <a:ea typeface="Roboto" panose="02000000000000000000" pitchFamily="2" charset="0"/>
              </a:rPr>
            </a:br>
            <a:r>
              <a:rPr lang="de-DE" dirty="0">
                <a:solidFill>
                  <a:srgbClr val="003399"/>
                </a:solidFill>
                <a:latin typeface="Roboto" panose="02000000000000000000" pitchFamily="2" charset="0"/>
                <a:ea typeface="Roboto" panose="02000000000000000000" pitchFamily="2" charset="0"/>
              </a:rPr>
              <a:t>   </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3696AF6-6E6C-486E-9ACF-53A589F4C566}" type="slidenum">
              <a:rPr kumimoji="0" lang="de-DE" altLang="de-DE" sz="1000" b="0" i="0" u="none" strike="noStrike" kern="1200" cap="none" spc="0" normalizeH="0" baseline="0" noProof="0">
                <a:ln>
                  <a:noFill/>
                </a:ln>
                <a:solidFill>
                  <a:srgbClr val="B2B2B2"/>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de-DE" altLang="de-DE" sz="1000" b="0" i="0" u="none" strike="noStrike" kern="1200" cap="none" spc="0" normalizeH="0" baseline="0" noProof="0" dirty="0">
              <a:ln>
                <a:noFill/>
              </a:ln>
              <a:solidFill>
                <a:srgbClr val="B2B2B2"/>
              </a:solidFill>
              <a:effectLst/>
              <a:uLnTx/>
              <a:uFillTx/>
              <a:latin typeface="Arial" charset="0"/>
              <a:ea typeface="+mn-ea"/>
              <a:cs typeface="+mn-cs"/>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Ertragsteuerrechtliche Einordnungen   </a:t>
            </a:r>
            <a:r>
              <a:rPr kumimoji="0" lang="de-DE" altLang="de-DE" sz="1800" b="1"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   </a:t>
            </a:r>
            <a:endParaRPr kumimoji="0" lang="de-DE" altLang="de-DE"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3" name="Textfeld 2"/>
          <p:cNvSpPr txBox="1"/>
          <p:nvPr/>
        </p:nvSpPr>
        <p:spPr>
          <a:xfrm>
            <a:off x="565302" y="1772816"/>
            <a:ext cx="7966791" cy="4524315"/>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1800" b="1"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ICO</a:t>
            </a: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de-DE" sz="1800" b="0" i="0" u="none" strike="noStrike" kern="1200" cap="none" spc="0" normalizeH="0" baseline="0" noProof="0" dirty="0" err="1" smtClean="0">
                <a:ln>
                  <a:noFill/>
                </a:ln>
                <a:solidFill>
                  <a:srgbClr val="000000"/>
                </a:solidFill>
                <a:effectLst/>
                <a:uLnTx/>
                <a:uFillTx/>
                <a:latin typeface="Roboto" panose="02000000000000000000" pitchFamily="2" charset="0"/>
                <a:ea typeface="Roboto" panose="02000000000000000000" pitchFamily="2" charset="0"/>
                <a:cs typeface="+mn-cs"/>
              </a:rPr>
              <a:t>Ertragsteuerrechtliche</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 </a:t>
            </a: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Behandlung beim Emittenten und Erwerber abhängig von der Ausgestaltung des </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Tokens </a:t>
            </a: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als Eigen- oder </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Fremdkapital</a:t>
            </a:r>
            <a:endPar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Staking</a:t>
            </a: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Erhalt zusätzlicher Einheiten virtueller Währungen stellen im </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BV </a:t>
            </a: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Beriebseinnahmen bzw. im PV sonstige Einkünfte gem. § 22 Nr. 3 EStG dar, sofern § 15 EStG nicht </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anwendbar ist.</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Fork</a:t>
            </a: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Aufteilung der Anschaffungskosten im Verhältnis der Marktpreise zum Zeitpunkt des Forks, Übernahme Anschaffungsdatum der ursprünglichen </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Einheiten</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1800" b="1"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Lending</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 Einkünfte für Nutzungsüberlassung </a:t>
            </a: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stellen im BV </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Betriebsein- nahmen </a:t>
            </a: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bzw. im PV sonstige Einkünfte gem. § 22 Nr. 3 EStG </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dar.</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1800" b="1"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Airdrop: </a:t>
            </a: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Erhalt zusätzlicher Einheiten virtueller Währungen stellen im BV </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Betriebseinnahmen </a:t>
            </a: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bzw. im PV sonstige Einkünfte gem. § 22 Nr. 3 EStG </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dar, sofern Gegenleistungen erbracht werden müssen (z.B. Daten-überlassung), ansonsten gelten schenkungssteuerrechtliche Regelungen.</a:t>
            </a:r>
            <a:r>
              <a:rPr kumimoji="0" lang="de-DE" sz="1800" b="1"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 </a:t>
            </a: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endPar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endParaRP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endPar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366209408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altLang="de-DE" dirty="0">
                <a:solidFill>
                  <a:srgbClr val="003399"/>
                </a:solidFill>
                <a:latin typeface="Roboto" panose="02000000000000000000" pitchFamily="2" charset="0"/>
                <a:ea typeface="Roboto" panose="02000000000000000000" pitchFamily="2" charset="0"/>
              </a:rPr>
              <a:t>Token und virtuelle Währungen/ </a:t>
            </a:r>
            <a:r>
              <a:rPr lang="de-DE" altLang="de-DE" dirty="0" smtClean="0">
                <a:solidFill>
                  <a:srgbClr val="003399"/>
                </a:solidFill>
                <a:latin typeface="Roboto" panose="02000000000000000000" pitchFamily="2" charset="0"/>
                <a:ea typeface="Roboto" panose="02000000000000000000" pitchFamily="2" charset="0"/>
              </a:rPr>
              <a:t>BMF-Schreiben-E </a:t>
            </a:r>
            <a:r>
              <a:rPr lang="de-DE" altLang="de-DE" dirty="0">
                <a:solidFill>
                  <a:srgbClr val="003399"/>
                </a:solidFill>
                <a:latin typeface="Roboto" panose="02000000000000000000" pitchFamily="2" charset="0"/>
                <a:ea typeface="Roboto" panose="02000000000000000000" pitchFamily="2" charset="0"/>
              </a:rPr>
              <a:t>vom 03.06.2021</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3696AF6-6E6C-486E-9ACF-53A589F4C566}" type="slidenum">
              <a:rPr kumimoji="0" lang="de-DE" altLang="de-DE" sz="1000" b="0" i="0" u="none" strike="noStrike" kern="1200" cap="none" spc="0" normalizeH="0" baseline="0" noProof="0">
                <a:ln>
                  <a:noFill/>
                </a:ln>
                <a:solidFill>
                  <a:srgbClr val="B2B2B2"/>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de-DE" altLang="de-DE" sz="1000" b="0" i="0" u="none" strike="noStrike" kern="1200" cap="none" spc="0" normalizeH="0" baseline="0" noProof="0" dirty="0">
              <a:ln>
                <a:noFill/>
              </a:ln>
              <a:solidFill>
                <a:srgbClr val="B2B2B2"/>
              </a:solidFill>
              <a:effectLst/>
              <a:uLnTx/>
              <a:uFillTx/>
              <a:latin typeface="Arial" charset="0"/>
              <a:ea typeface="+mn-ea"/>
              <a:cs typeface="+mn-cs"/>
            </a:endParaRPr>
          </a:p>
        </p:txBody>
      </p:sp>
      <p:sp>
        <p:nvSpPr>
          <p:cNvPr id="6" name="Rechteck 5"/>
          <p:cNvSpPr/>
          <p:nvPr/>
        </p:nvSpPr>
        <p:spPr bwMode="gray">
          <a:xfrm>
            <a:off x="539552" y="10442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Fragen</a:t>
            </a:r>
            <a:r>
              <a:rPr kumimoji="0" lang="de-DE" altLang="de-DE" sz="18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a:t>
            </a:r>
            <a:endParaRPr kumimoji="0" lang="de-DE" altLang="de-DE" sz="1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5" name="Textfeld 4"/>
          <p:cNvSpPr txBox="1"/>
          <p:nvPr/>
        </p:nvSpPr>
        <p:spPr>
          <a:xfrm>
            <a:off x="554247" y="1880018"/>
            <a:ext cx="7888933" cy="3139321"/>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ts val="0"/>
              </a:spcAft>
              <a:buClrTx/>
              <a:buSzTx/>
              <a:buFont typeface="Wingdings" panose="05000000000000000000" pitchFamily="2" charset="2"/>
              <a:buChar char="§"/>
              <a:tabLst/>
              <a:defRPr/>
            </a:pP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Sehen Sie in diesem </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Anwendungsschreiben/ zu diesem Themenkomplex </a:t>
            </a: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konkrete Aufgaben in Ihren Häusern</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a:t>
            </a:r>
          </a:p>
          <a:p>
            <a:pPr marL="285750" marR="0" lvl="0" indent="-285750" algn="l" defTabSz="914400" rtl="0" eaLnBrk="0" fontAlgn="base" latinLnBrk="0" hangingPunct="0">
              <a:lnSpc>
                <a:spcPct val="100000"/>
              </a:lnSpc>
              <a:spcBef>
                <a:spcPct val="0"/>
              </a:spcBef>
              <a:spcAft>
                <a:spcPts val="0"/>
              </a:spcAft>
              <a:buClrTx/>
              <a:buSzTx/>
              <a:buFont typeface="Wingdings" panose="05000000000000000000" pitchFamily="2" charset="2"/>
              <a:buChar char="§"/>
              <a:tabLst/>
              <a:defRPr/>
            </a:pP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Sind Projekte hierfür bereits aufgesetzt?</a:t>
            </a:r>
          </a:p>
          <a:p>
            <a:pPr marL="285750" marR="0" lvl="0" indent="-285750" algn="l" defTabSz="914400" rtl="0" eaLnBrk="0" fontAlgn="base" latinLnBrk="0" hangingPunct="0">
              <a:lnSpc>
                <a:spcPct val="100000"/>
              </a:lnSpc>
              <a:spcBef>
                <a:spcPct val="0"/>
              </a:spcBef>
              <a:spcAft>
                <a:spcPts val="0"/>
              </a:spcAft>
              <a:buClrTx/>
              <a:buSzTx/>
              <a:buFont typeface="Wingdings" panose="05000000000000000000" pitchFamily="2" charset="2"/>
              <a:buChar char="§"/>
              <a:tabLst/>
              <a:defRPr/>
            </a:pP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Beabsichtigen </a:t>
            </a: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Sie ihre Prozesse </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anzupassen, </a:t>
            </a: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um </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virtuelle Währungen und Token </a:t>
            </a: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verwahren und abwickeln zu </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können?</a:t>
            </a:r>
          </a:p>
          <a:p>
            <a:pPr marL="285750" marR="0" lvl="0" indent="-285750" algn="l" defTabSz="914400" rtl="0" eaLnBrk="0" fontAlgn="base" latinLnBrk="0" hangingPunct="0">
              <a:lnSpc>
                <a:spcPct val="100000"/>
              </a:lnSpc>
              <a:spcBef>
                <a:spcPct val="0"/>
              </a:spcBef>
              <a:spcAft>
                <a:spcPts val="0"/>
              </a:spcAft>
              <a:buClrTx/>
              <a:buSzTx/>
              <a:buFont typeface="Wingdings" panose="05000000000000000000" pitchFamily="2" charset="2"/>
              <a:buChar char="§"/>
              <a:tabLst/>
              <a:defRPr/>
            </a:pP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Inwieweit sind Implementierungen diesbezüglich bereits erfolgt? </a:t>
            </a:r>
            <a:endPar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ts val="0"/>
              </a:spcAft>
              <a:buClrTx/>
              <a:buSzTx/>
              <a:buFont typeface="Wingdings" panose="05000000000000000000" pitchFamily="2" charset="2"/>
              <a:buChar char="§"/>
              <a:tabLst/>
              <a:defRPr/>
            </a:pP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Erwarten </a:t>
            </a: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Sie </a:t>
            </a: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auf Basis der gesetzlichen Anforderungen einen erweiterten Datenservice? </a:t>
            </a:r>
          </a:p>
          <a:p>
            <a:pPr marL="342900" marR="0" lvl="0" indent="-342900" algn="l" defTabSz="914400" rtl="0" eaLnBrk="0" fontAlgn="base" latinLnBrk="0" hangingPunct="0">
              <a:lnSpc>
                <a:spcPct val="100000"/>
              </a:lnSpc>
              <a:spcBef>
                <a:spcPct val="0"/>
              </a:spcBef>
              <a:spcAft>
                <a:spcPts val="0"/>
              </a:spcAft>
              <a:buClrTx/>
              <a:buSzTx/>
              <a:buFont typeface="Wingdings" panose="05000000000000000000" pitchFamily="2" charset="2"/>
              <a:buChar char="§"/>
              <a:tabLst/>
              <a:defRPr/>
            </a:pPr>
            <a:r>
              <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Wenn ja, wie könnte dieser Datenservice aussehen? </a:t>
            </a:r>
            <a:endPar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0"/>
              </a:spcAft>
              <a:buClrTx/>
              <a:buSzTx/>
              <a:buFontTx/>
              <a:buNone/>
              <a:tabLst/>
              <a:defRPr/>
            </a:pPr>
            <a:r>
              <a:rPr kumimoji="0" lang="de-DE" sz="1800" b="0"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 </a:t>
            </a:r>
            <a:endParaRPr kumimoji="0" lang="de-DE"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de-DE" sz="18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10256104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altLang="de-DE" dirty="0">
                <a:solidFill>
                  <a:srgbClr val="003399"/>
                </a:solidFill>
                <a:latin typeface="Roboto" panose="02000000000000000000" pitchFamily="2" charset="0"/>
                <a:ea typeface="Roboto" panose="02000000000000000000" pitchFamily="2" charset="0"/>
              </a:rPr>
              <a:t>Token und virtuelle Währungen/ </a:t>
            </a:r>
            <a:r>
              <a:rPr lang="de-DE" altLang="de-DE" dirty="0" smtClean="0">
                <a:solidFill>
                  <a:srgbClr val="003399"/>
                </a:solidFill>
                <a:latin typeface="Roboto" panose="02000000000000000000" pitchFamily="2" charset="0"/>
                <a:ea typeface="Roboto" panose="02000000000000000000" pitchFamily="2" charset="0"/>
              </a:rPr>
              <a:t>BMF-Schreiben-E </a:t>
            </a:r>
            <a:r>
              <a:rPr lang="de-DE" altLang="de-DE" dirty="0">
                <a:solidFill>
                  <a:srgbClr val="003399"/>
                </a:solidFill>
                <a:latin typeface="Roboto" panose="02000000000000000000" pitchFamily="2" charset="0"/>
                <a:ea typeface="Roboto" panose="02000000000000000000" pitchFamily="2" charset="0"/>
              </a:rPr>
              <a:t>vom 03.06.2021</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77</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a:latin typeface="Roboto" panose="02000000000000000000" pitchFamily="2" charset="0"/>
                <a:ea typeface="Roboto" panose="02000000000000000000" pitchFamily="2" charset="0"/>
              </a:rPr>
              <a:t>Datenservice	-Protokoll-</a:t>
            </a:r>
            <a:r>
              <a:rPr lang="de-DE" altLang="de-DE" sz="1800">
                <a:latin typeface="Arial Narrow" panose="020B0606020202030204" pitchFamily="34" charset="0"/>
              </a:rPr>
              <a:t>  </a:t>
            </a:r>
            <a:endParaRPr lang="de-DE" altLang="de-DE" sz="1800" dirty="0">
              <a:latin typeface="Arial Narrow" panose="020B0606020202030204" pitchFamily="34" charset="0"/>
            </a:endParaRPr>
          </a:p>
        </p:txBody>
      </p:sp>
      <p:sp>
        <p:nvSpPr>
          <p:cNvPr id="5" name="Textfeld 4"/>
          <p:cNvSpPr txBox="1"/>
          <p:nvPr/>
        </p:nvSpPr>
        <p:spPr>
          <a:xfrm>
            <a:off x="539552" y="1778112"/>
            <a:ext cx="7632674" cy="2092881"/>
          </a:xfrm>
          <a:prstGeom prst="rect">
            <a:avLst/>
          </a:prstGeom>
          <a:noFill/>
        </p:spPr>
        <p:txBody>
          <a:bodyPr wrap="square" rtlCol="0">
            <a:spAutoFit/>
          </a:bodyPr>
          <a:lstStyle/>
          <a:p>
            <a:r>
              <a:rPr lang="de-DE" sz="2000" dirty="0" smtClean="0">
                <a:latin typeface="Roboto" panose="02000000000000000000" pitchFamily="2" charset="0"/>
                <a:ea typeface="Roboto" panose="02000000000000000000" pitchFamily="2" charset="0"/>
              </a:rPr>
              <a:t>Ihre </a:t>
            </a:r>
            <a:r>
              <a:rPr lang="de-DE" sz="2000" dirty="0">
                <a:latin typeface="Roboto" panose="02000000000000000000" pitchFamily="2" charset="0"/>
                <a:ea typeface="Roboto" panose="02000000000000000000" pitchFamily="2" charset="0"/>
              </a:rPr>
              <a:t>Vorschläge/ Anregungen/ </a:t>
            </a:r>
            <a:r>
              <a:rPr lang="de-DE" sz="2000" dirty="0" smtClean="0">
                <a:latin typeface="Roboto" panose="02000000000000000000" pitchFamily="2" charset="0"/>
                <a:ea typeface="Roboto" panose="02000000000000000000" pitchFamily="2" charset="0"/>
              </a:rPr>
              <a:t>Bedürfnisse:</a:t>
            </a:r>
          </a:p>
          <a:p>
            <a:endParaRPr lang="de-DE" sz="2000" dirty="0">
              <a:latin typeface="Roboto" panose="02000000000000000000" pitchFamily="2" charset="0"/>
              <a:ea typeface="Roboto" panose="02000000000000000000" pitchFamily="2" charset="0"/>
            </a:endParaRPr>
          </a:p>
          <a:p>
            <a:r>
              <a:rPr lang="de-DE" sz="1800" dirty="0" smtClean="0">
                <a:latin typeface="Roboto" panose="02000000000000000000" pitchFamily="2" charset="0"/>
                <a:ea typeface="Roboto" panose="02000000000000000000" pitchFamily="2" charset="0"/>
              </a:rPr>
              <a:t>Protokoll:</a:t>
            </a: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Projekte zur Thematik in Bezug auf Verwaltung, Verwahrung und Emission virtueller Währungen und Security Token sind entweder noch nicht aufgesetzt oder noch in der Startphase, sodass aktuell noch keine konkreten Anforderungen definiert werden können.</a:t>
            </a:r>
            <a:endParaRPr lang="de-DE" sz="1800" b="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74240734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t/>
            </a:r>
            <a:b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br>
            <a:r>
              <a:rPr lang="de-DE" altLang="de-DE" dirty="0">
                <a:solidFill>
                  <a:srgbClr val="FF0000"/>
                </a:solidFill>
                <a:latin typeface="Roboto" panose="02000000000000000000" pitchFamily="2" charset="0"/>
                <a:ea typeface="Roboto" panose="02000000000000000000" pitchFamily="2" charset="0"/>
                <a:cs typeface="Arial" panose="020B0604020202020204" pitchFamily="34" charset="0"/>
              </a:rPr>
              <a:t/>
            </a:r>
            <a:br>
              <a:rPr lang="de-DE" altLang="de-DE" dirty="0">
                <a:solidFill>
                  <a:srgbClr val="FF0000"/>
                </a:solidFill>
                <a:latin typeface="Roboto" panose="02000000000000000000" pitchFamily="2" charset="0"/>
                <a:ea typeface="Roboto" panose="02000000000000000000" pitchFamily="2" charset="0"/>
                <a:cs typeface="Arial" panose="020B0604020202020204" pitchFamily="34" charset="0"/>
              </a:rPr>
            </a:br>
            <a: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t/>
            </a:r>
            <a:b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br>
            <a:r>
              <a:rPr lang="de-DE" altLang="de-DE" dirty="0">
                <a:solidFill>
                  <a:srgbClr val="003399"/>
                </a:solidFill>
                <a:latin typeface="Roboto" panose="02000000000000000000" pitchFamily="2" charset="0"/>
                <a:ea typeface="Roboto" panose="02000000000000000000" pitchFamily="2" charset="0"/>
              </a:rPr>
              <a:t>§ 23 EStG – Zertifikate mit Underlying </a:t>
            </a:r>
            <a:r>
              <a:rPr lang="de-DE" altLang="de-DE" dirty="0" smtClean="0">
                <a:solidFill>
                  <a:srgbClr val="003399"/>
                </a:solidFill>
                <a:latin typeface="Roboto" panose="02000000000000000000" pitchFamily="2" charset="0"/>
                <a:ea typeface="Roboto" panose="02000000000000000000" pitchFamily="2" charset="0"/>
              </a:rPr>
              <a:t>virtuelle Währungen</a:t>
            </a:r>
            <a:r>
              <a:rPr lang="de-DE" altLang="de-DE" dirty="0">
                <a:solidFill>
                  <a:srgbClr val="003399"/>
                </a:solidFill>
                <a:latin typeface="Roboto" panose="02000000000000000000" pitchFamily="2" charset="0"/>
                <a:ea typeface="Roboto" panose="02000000000000000000" pitchFamily="2" charset="0"/>
              </a:rPr>
              <a:t/>
            </a:r>
            <a:br>
              <a:rPr lang="de-DE" altLang="de-DE" dirty="0">
                <a:solidFill>
                  <a:srgbClr val="003399"/>
                </a:solidFill>
                <a:latin typeface="Roboto" panose="02000000000000000000" pitchFamily="2" charset="0"/>
                <a:ea typeface="Roboto" panose="02000000000000000000" pitchFamily="2" charset="0"/>
              </a:rPr>
            </a:br>
            <a:r>
              <a:rPr lang="de-DE" altLang="de-DE" dirty="0">
                <a:solidFill>
                  <a:srgbClr val="003399"/>
                </a:solidFill>
                <a:latin typeface="Roboto" panose="02000000000000000000" pitchFamily="2" charset="0"/>
                <a:ea typeface="Roboto" panose="02000000000000000000" pitchFamily="2" charset="0"/>
              </a:rPr>
              <a:t/>
            </a:r>
            <a:br>
              <a:rPr lang="de-DE" altLang="de-DE" dirty="0">
                <a:solidFill>
                  <a:srgbClr val="003399"/>
                </a:solidFill>
                <a:latin typeface="Roboto" panose="02000000000000000000" pitchFamily="2" charset="0"/>
                <a:ea typeface="Roboto" panose="02000000000000000000" pitchFamily="2" charset="0"/>
              </a:rPr>
            </a:br>
            <a:r>
              <a:rPr lang="de-DE" altLang="de-DE" dirty="0">
                <a:solidFill>
                  <a:srgbClr val="003399"/>
                </a:solidFill>
                <a:latin typeface="Roboto" panose="02000000000000000000" pitchFamily="2" charset="0"/>
                <a:ea typeface="Roboto" panose="02000000000000000000" pitchFamily="2" charset="0"/>
              </a:rPr>
              <a:t/>
            </a:r>
            <a:br>
              <a:rPr lang="de-DE" altLang="de-DE" dirty="0">
                <a:solidFill>
                  <a:srgbClr val="003399"/>
                </a:solidFill>
                <a:latin typeface="Roboto" panose="02000000000000000000" pitchFamily="2" charset="0"/>
                <a:ea typeface="Roboto" panose="02000000000000000000" pitchFamily="2" charset="0"/>
              </a:rPr>
            </a:br>
            <a:r>
              <a:rPr lang="de-DE" dirty="0">
                <a:solidFill>
                  <a:srgbClr val="003399"/>
                </a:solidFill>
                <a:latin typeface="Roboto" panose="02000000000000000000" pitchFamily="2" charset="0"/>
                <a:ea typeface="Roboto" panose="02000000000000000000" pitchFamily="2" charset="0"/>
              </a:rPr>
              <a:t>   </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78</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Allgemein </a:t>
            </a:r>
            <a:r>
              <a:rPr lang="de-DE" altLang="de-DE" sz="1800" dirty="0" smtClean="0">
                <a:solidFill>
                  <a:schemeClr val="tx1"/>
                </a:solidFill>
                <a:latin typeface="Roboto" panose="02000000000000000000" pitchFamily="2" charset="0"/>
                <a:ea typeface="Roboto" panose="02000000000000000000" pitchFamily="2" charset="0"/>
              </a:rPr>
              <a:t>  </a:t>
            </a:r>
            <a:endParaRPr lang="de-DE" altLang="de-DE" sz="1800" dirty="0">
              <a:solidFill>
                <a:schemeClr val="tx1"/>
              </a:solidFill>
              <a:latin typeface="Roboto" panose="02000000000000000000" pitchFamily="2" charset="0"/>
              <a:ea typeface="Roboto" panose="02000000000000000000" pitchFamily="2" charset="0"/>
            </a:endParaRPr>
          </a:p>
        </p:txBody>
      </p:sp>
      <p:sp>
        <p:nvSpPr>
          <p:cNvPr id="3" name="Textfeld 2"/>
          <p:cNvSpPr txBox="1"/>
          <p:nvPr/>
        </p:nvSpPr>
        <p:spPr>
          <a:xfrm>
            <a:off x="539552" y="1666528"/>
            <a:ext cx="7903628" cy="4924425"/>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BMF-Schreiben im Entwurf vom 03.06.2021 Rzn. 67, 68: Schuldverschreibungen mit ausschließlichem Anspruch auf Lieferung der beim Emittent hinterlegten virtuellen Währung oder des Erlöses aus deren Veräußerung:</a:t>
            </a:r>
          </a:p>
          <a:p>
            <a:pPr marL="285750" indent="-285750">
              <a:buFont typeface="Wingdings" panose="05000000000000000000" pitchFamily="2" charset="2"/>
              <a:buChar char="Ø"/>
            </a:pPr>
            <a:r>
              <a:rPr lang="de-DE" sz="1800" b="0" dirty="0" smtClean="0">
                <a:latin typeface="Roboto" panose="02000000000000000000" pitchFamily="2" charset="0"/>
                <a:ea typeface="Roboto" panose="02000000000000000000" pitchFamily="2" charset="0"/>
              </a:rPr>
              <a:t>stellen Sachleistungsanspruch dar</a:t>
            </a:r>
          </a:p>
          <a:p>
            <a:pPr marL="285750" indent="-285750">
              <a:buFont typeface="Wingdings" panose="05000000000000000000" pitchFamily="2" charset="2"/>
              <a:buChar char="Ø"/>
            </a:pPr>
            <a:r>
              <a:rPr lang="de-DE" sz="1800" b="0" dirty="0">
                <a:latin typeface="Roboto" panose="02000000000000000000" pitchFamily="2" charset="0"/>
                <a:ea typeface="Roboto" panose="02000000000000000000" pitchFamily="2" charset="0"/>
              </a:rPr>
              <a:t>s</a:t>
            </a:r>
            <a:r>
              <a:rPr lang="de-DE" sz="1800" b="0" dirty="0" smtClean="0">
                <a:latin typeface="Roboto" panose="02000000000000000000" pitchFamily="2" charset="0"/>
                <a:ea typeface="Roboto" panose="02000000000000000000" pitchFamily="2" charset="0"/>
              </a:rPr>
              <a:t>ind keine Kapitalforderungen i.S.v. § 20 Absatz 1 Nr. 7 EStG</a:t>
            </a:r>
          </a:p>
          <a:p>
            <a:pPr marL="285750" indent="-285750">
              <a:buFont typeface="Wingdings" panose="05000000000000000000" pitchFamily="2" charset="2"/>
              <a:buChar char="Ø"/>
            </a:pPr>
            <a:r>
              <a:rPr lang="de-DE" sz="1800" b="0" dirty="0">
                <a:latin typeface="Roboto" panose="02000000000000000000" pitchFamily="2" charset="0"/>
                <a:ea typeface="Roboto" panose="02000000000000000000" pitchFamily="2" charset="0"/>
              </a:rPr>
              <a:t>s</a:t>
            </a:r>
            <a:r>
              <a:rPr lang="de-DE" sz="1800" b="0" dirty="0" smtClean="0">
                <a:latin typeface="Roboto" panose="02000000000000000000" pitchFamily="2" charset="0"/>
                <a:ea typeface="Roboto" panose="02000000000000000000" pitchFamily="2" charset="0"/>
              </a:rPr>
              <a:t>ind analog Xetra-Gold bzw. Gold-Bullion-Securities zu behandeln</a:t>
            </a:r>
          </a:p>
          <a:p>
            <a:pPr marL="285750" indent="-285750">
              <a:buFont typeface="Wingdings" panose="05000000000000000000" pitchFamily="2" charset="2"/>
              <a:buChar char="Ø"/>
            </a:pPr>
            <a:r>
              <a:rPr lang="de-DE" sz="1800" b="0" dirty="0">
                <a:latin typeface="Roboto" panose="02000000000000000000" pitchFamily="2" charset="0"/>
                <a:ea typeface="Roboto" panose="02000000000000000000" pitchFamily="2" charset="0"/>
              </a:rPr>
              <a:t>s</a:t>
            </a:r>
            <a:r>
              <a:rPr lang="de-DE" sz="1800" b="0" dirty="0" smtClean="0">
                <a:latin typeface="Roboto" panose="02000000000000000000" pitchFamily="2" charset="0"/>
                <a:ea typeface="Roboto" panose="02000000000000000000" pitchFamily="2" charset="0"/>
              </a:rPr>
              <a:t>ind bei Veräußerung ggf. als privates Veräußerungsgeschäft gem. § 22 Nr. 2 i.V.m. § 23 Absatz 1 Satz 1 Nr. 2 EStG steuerbar</a:t>
            </a:r>
          </a:p>
          <a:p>
            <a:pPr marL="285750" indent="-285750">
              <a:buFont typeface="Wingdings" panose="05000000000000000000" pitchFamily="2" charset="2"/>
              <a:buChar char="Ø"/>
            </a:pPr>
            <a:r>
              <a:rPr lang="de-DE" sz="1800" b="0" dirty="0" smtClean="0">
                <a:latin typeface="Roboto" panose="02000000000000000000" pitchFamily="2" charset="0"/>
                <a:ea typeface="Roboto" panose="02000000000000000000" pitchFamily="2" charset="0"/>
              </a:rPr>
              <a:t>Zahlungen während der Laufzeit stellen Einkünfte i.S.v. § 22 Nr. 3 EStG dar </a:t>
            </a:r>
            <a:endParaRPr lang="de-DE" sz="800" b="0" dirty="0" smtClean="0">
              <a:latin typeface="Roboto" panose="02000000000000000000" pitchFamily="2" charset="0"/>
              <a:ea typeface="Roboto" panose="02000000000000000000" pitchFamily="2" charset="0"/>
            </a:endParaRPr>
          </a:p>
          <a:p>
            <a:r>
              <a:rPr lang="de-DE" sz="800" b="0" dirty="0" smtClean="0">
                <a:latin typeface="Roboto" panose="02000000000000000000" pitchFamily="2" charset="0"/>
                <a:ea typeface="Roboto" panose="02000000000000000000" pitchFamily="2" charset="0"/>
              </a:rPr>
              <a:t> </a:t>
            </a:r>
            <a:endParaRPr lang="de-DE" sz="800" b="0" dirty="0">
              <a:latin typeface="Roboto" panose="02000000000000000000" pitchFamily="2" charset="0"/>
              <a:ea typeface="Roboto" panose="02000000000000000000" pitchFamily="2" charset="0"/>
            </a:endParaRPr>
          </a:p>
          <a:p>
            <a:r>
              <a:rPr lang="de-DE" sz="1800" b="0" dirty="0" smtClean="0">
                <a:latin typeface="Roboto" panose="02000000000000000000" pitchFamily="2" charset="0"/>
                <a:ea typeface="Roboto" panose="02000000000000000000" pitchFamily="2" charset="0"/>
              </a:rPr>
              <a:t>WM:</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Bestätigung des Emittenten erforderlich, dass das Underlying „physisch hinterlegt“ ist und es sich </a:t>
            </a:r>
            <a:r>
              <a:rPr lang="de-DE" sz="1800" b="0" u="sng" dirty="0" smtClean="0">
                <a:latin typeface="Roboto" panose="02000000000000000000" pitchFamily="2" charset="0"/>
                <a:ea typeface="Roboto" panose="02000000000000000000" pitchFamily="2" charset="0"/>
              </a:rPr>
              <a:t>nicht</a:t>
            </a:r>
            <a:r>
              <a:rPr lang="de-DE" sz="1800" b="0" dirty="0" smtClean="0">
                <a:latin typeface="Roboto" panose="02000000000000000000" pitchFamily="2" charset="0"/>
                <a:ea typeface="Roboto" panose="02000000000000000000" pitchFamily="2" charset="0"/>
              </a:rPr>
              <a:t> um </a:t>
            </a:r>
            <a:r>
              <a:rPr lang="de-DE" sz="1800" b="0" dirty="0">
                <a:latin typeface="Roboto" panose="02000000000000000000" pitchFamily="2" charset="0"/>
                <a:ea typeface="Roboto" panose="02000000000000000000" pitchFamily="2" charset="0"/>
              </a:rPr>
              <a:t>eine Kapitalforderung </a:t>
            </a:r>
            <a:r>
              <a:rPr lang="de-DE" sz="1800" b="0" dirty="0" smtClean="0">
                <a:latin typeface="Roboto" panose="02000000000000000000" pitchFamily="2" charset="0"/>
                <a:ea typeface="Roboto" panose="02000000000000000000" pitchFamily="2" charset="0"/>
              </a:rPr>
              <a:t>i.S.v. </a:t>
            </a:r>
            <a:r>
              <a:rPr lang="de-DE" sz="1800" b="0" dirty="0">
                <a:latin typeface="Roboto" panose="02000000000000000000" pitchFamily="2" charset="0"/>
                <a:ea typeface="Roboto" panose="02000000000000000000" pitchFamily="2" charset="0"/>
              </a:rPr>
              <a:t>§ 20 Absatz 1 Nr. 7 </a:t>
            </a:r>
            <a:r>
              <a:rPr lang="de-DE" sz="1800" b="0" dirty="0" smtClean="0">
                <a:latin typeface="Roboto" panose="02000000000000000000" pitchFamily="2" charset="0"/>
                <a:ea typeface="Roboto" panose="02000000000000000000" pitchFamily="2" charset="0"/>
              </a:rPr>
              <a:t>EStG handelt.</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Datenanpassung analog Xetra-Gold nicht vor Finalisierung des BMF-Schreibens</a:t>
            </a:r>
          </a:p>
        </p:txBody>
      </p:sp>
    </p:spTree>
    <p:extLst>
      <p:ext uri="{BB962C8B-B14F-4D97-AF65-F5344CB8AC3E}">
        <p14:creationId xmlns:p14="http://schemas.microsoft.com/office/powerpoint/2010/main" val="40840355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altLang="de-DE" dirty="0">
                <a:solidFill>
                  <a:srgbClr val="003399"/>
                </a:solidFill>
                <a:latin typeface="Roboto" panose="02000000000000000000" pitchFamily="2" charset="0"/>
                <a:ea typeface="Roboto" panose="02000000000000000000" pitchFamily="2" charset="0"/>
              </a:rPr>
              <a:t>§ 23 EStG – Zertifikate mit Underlying </a:t>
            </a:r>
            <a:r>
              <a:rPr lang="de-DE" altLang="de-DE" dirty="0" smtClean="0">
                <a:solidFill>
                  <a:srgbClr val="003399"/>
                </a:solidFill>
                <a:latin typeface="Roboto" panose="02000000000000000000" pitchFamily="2" charset="0"/>
                <a:ea typeface="Roboto" panose="02000000000000000000" pitchFamily="2" charset="0"/>
              </a:rPr>
              <a:t>virtuelle Währungen</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79</a:t>
            </a:fld>
            <a:endParaRPr lang="de-DE" altLang="de-DE" sz="1000" b="0" dirty="0">
              <a:solidFill>
                <a:srgbClr val="B2B2B2"/>
              </a:solidFill>
            </a:endParaRPr>
          </a:p>
        </p:txBody>
      </p:sp>
      <p:sp>
        <p:nvSpPr>
          <p:cNvPr id="6" name="Rechteck 5"/>
          <p:cNvSpPr/>
          <p:nvPr/>
        </p:nvSpPr>
        <p:spPr bwMode="gray">
          <a:xfrm>
            <a:off x="539552" y="10442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Fragen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683567" y="1844824"/>
            <a:ext cx="7848525" cy="1754326"/>
          </a:xfrm>
          <a:prstGeom prst="rect">
            <a:avLst/>
          </a:prstGeom>
          <a:noFill/>
        </p:spPr>
        <p:txBody>
          <a:bodyPr wrap="square" rtlCol="0">
            <a:spAutoFit/>
          </a:bodyPr>
          <a:lstStyle/>
          <a:p>
            <a:pPr marL="342900" lvl="0" indent="-342900">
              <a:spcAft>
                <a:spcPts val="0"/>
              </a:spcAft>
              <a:buFont typeface="Wingdings" panose="05000000000000000000" pitchFamily="2" charset="2"/>
              <a:buChar char="§"/>
            </a:pPr>
            <a:r>
              <a:rPr lang="de-DE" sz="1800" b="0" dirty="0">
                <a:latin typeface="Roboto" panose="02000000000000000000" pitchFamily="2" charset="0"/>
                <a:ea typeface="Roboto" panose="02000000000000000000" pitchFamily="2" charset="0"/>
                <a:cs typeface="Times New Roman" panose="02020603050405020304" pitchFamily="18" charset="0"/>
              </a:rPr>
              <a:t>Sollte eine Datenanpassung analog Xetra-Gold in den relevanten ISINs, </a:t>
            </a:r>
            <a:r>
              <a:rPr lang="de-DE" sz="1800" b="0" dirty="0" smtClean="0">
                <a:latin typeface="Roboto" panose="02000000000000000000" pitchFamily="2" charset="0"/>
                <a:ea typeface="Roboto" panose="02000000000000000000" pitchFamily="2" charset="0"/>
                <a:cs typeface="Times New Roman" panose="02020603050405020304" pitchFamily="18" charset="0"/>
              </a:rPr>
              <a:t>für die </a:t>
            </a:r>
            <a:r>
              <a:rPr lang="de-DE" sz="1800" b="0" dirty="0">
                <a:latin typeface="Roboto" panose="02000000000000000000" pitchFamily="2" charset="0"/>
                <a:ea typeface="Roboto" panose="02000000000000000000" pitchFamily="2" charset="0"/>
                <a:cs typeface="Times New Roman" panose="02020603050405020304" pitchFamily="18" charset="0"/>
              </a:rPr>
              <a:t>die erforderliche Bestätigung vorliegt, bereits auf Basis des Entwurfsschreibens erfolgen? </a:t>
            </a:r>
          </a:p>
          <a:p>
            <a:pPr marL="342900" lvl="0" indent="-342900">
              <a:spcAft>
                <a:spcPts val="0"/>
              </a:spcAft>
              <a:buFont typeface="Wingdings" panose="05000000000000000000" pitchFamily="2" charset="2"/>
              <a:buChar char="§"/>
            </a:pPr>
            <a:r>
              <a:rPr lang="de-DE" sz="1800" b="0" dirty="0">
                <a:latin typeface="Roboto" panose="02000000000000000000" pitchFamily="2" charset="0"/>
                <a:ea typeface="Roboto" panose="02000000000000000000" pitchFamily="2" charset="0"/>
                <a:cs typeface="Times New Roman" panose="02020603050405020304" pitchFamily="18" charset="0"/>
              </a:rPr>
              <a:t>Erwarten Sie auf Basis der gesetzlichen Anforderungen einen erweiterten Datenservice? </a:t>
            </a:r>
          </a:p>
          <a:p>
            <a:pPr marL="342900" lvl="0" indent="-342900">
              <a:spcAft>
                <a:spcPts val="0"/>
              </a:spcAft>
              <a:buFont typeface="Wingdings" panose="05000000000000000000" pitchFamily="2" charset="2"/>
              <a:buChar char="§"/>
            </a:pPr>
            <a:r>
              <a:rPr lang="de-DE" sz="1800" b="0" dirty="0">
                <a:latin typeface="Roboto" panose="02000000000000000000" pitchFamily="2" charset="0"/>
                <a:ea typeface="Roboto" panose="02000000000000000000" pitchFamily="2" charset="0"/>
                <a:cs typeface="Times New Roman" panose="02020603050405020304" pitchFamily="18" charset="0"/>
              </a:rPr>
              <a:t>Wenn ja, wie könnte dieser Datenservice aussehen? </a:t>
            </a:r>
          </a:p>
        </p:txBody>
      </p:sp>
    </p:spTree>
    <p:extLst>
      <p:ext uri="{BB962C8B-B14F-4D97-AF65-F5344CB8AC3E}">
        <p14:creationId xmlns:p14="http://schemas.microsoft.com/office/powerpoint/2010/main" val="1201981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smtClean="0">
                <a:solidFill>
                  <a:srgbClr val="003399"/>
                </a:solidFill>
                <a:latin typeface="Roboto" panose="02000000000000000000" pitchFamily="2" charset="0"/>
                <a:ea typeface="Roboto" panose="02000000000000000000" pitchFamily="2" charset="0"/>
              </a:rPr>
              <a:t>Agenda</a:t>
            </a:r>
            <a:r>
              <a:rPr lang="de-DE" dirty="0" smtClean="0">
                <a:solidFill>
                  <a:srgbClr val="003399"/>
                </a:solidFill>
              </a:rPr>
              <a:t> </a:t>
            </a:r>
            <a:endParaRPr lang="de-DE" dirty="0">
              <a:solidFill>
                <a:srgbClr val="003399"/>
              </a:solidFill>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8</a:t>
            </a:fld>
            <a:endParaRPr lang="de-DE" altLang="de-DE" sz="1000" b="0" dirty="0">
              <a:solidFill>
                <a:srgbClr val="B2B2B2"/>
              </a:solidFill>
            </a:endParaRPr>
          </a:p>
        </p:txBody>
      </p:sp>
      <p:sp>
        <p:nvSpPr>
          <p:cNvPr id="9" name="Rechteck 8"/>
          <p:cNvSpPr/>
          <p:nvPr/>
        </p:nvSpPr>
        <p:spPr bwMode="gray">
          <a:xfrm>
            <a:off x="1619672" y="1916832"/>
            <a:ext cx="6603564" cy="707283"/>
          </a:xfrm>
          <a:prstGeom prst="rect">
            <a:avLst/>
          </a:prstGeom>
          <a:solidFill>
            <a:schemeClr val="bg1"/>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Commerzbank </a:t>
            </a:r>
          </a:p>
        </p:txBody>
      </p:sp>
      <p:sp>
        <p:nvSpPr>
          <p:cNvPr id="11" name="Rechteck 10"/>
          <p:cNvSpPr/>
          <p:nvPr/>
        </p:nvSpPr>
        <p:spPr bwMode="gray">
          <a:xfrm>
            <a:off x="1222361" y="1124744"/>
            <a:ext cx="7000875" cy="792088"/>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2000" dirty="0" smtClean="0">
                <a:solidFill>
                  <a:srgbClr val="003399"/>
                </a:solidFill>
                <a:latin typeface="Roboto" panose="02000000000000000000" pitchFamily="2" charset="0"/>
                <a:ea typeface="Roboto" panose="02000000000000000000" pitchFamily="2" charset="0"/>
                <a:cs typeface="Arial" panose="020B0604020202020204" pitchFamily="34" charset="0"/>
              </a:rPr>
              <a:t>Eingereichte Themen der Teilnehmer</a:t>
            </a:r>
            <a:r>
              <a:rPr lang="de-DE" altLang="de-DE" sz="2000" dirty="0" smtClean="0">
                <a:solidFill>
                  <a:srgbClr val="003399"/>
                </a:solidFill>
                <a:latin typeface="Arial Narrow" panose="020B0606020202030204" pitchFamily="34" charset="0"/>
                <a:cs typeface="Arial" panose="020B0604020202020204" pitchFamily="34" charset="0"/>
              </a:rPr>
              <a:t> </a:t>
            </a:r>
            <a:endParaRPr lang="de-DE" altLang="de-DE" sz="2000" dirty="0">
              <a:solidFill>
                <a:srgbClr val="003399"/>
              </a:solidFill>
              <a:latin typeface="Arial Narrow" panose="020B0606020202030204" pitchFamily="34" charset="0"/>
              <a:cs typeface="Arial" panose="020B0604020202020204" pitchFamily="34" charset="0"/>
            </a:endParaRPr>
          </a:p>
        </p:txBody>
      </p:sp>
      <p:sp>
        <p:nvSpPr>
          <p:cNvPr id="6" name="Rechteck 5"/>
          <p:cNvSpPr/>
          <p:nvPr/>
        </p:nvSpPr>
        <p:spPr bwMode="gray">
          <a:xfrm>
            <a:off x="1619672" y="2636912"/>
            <a:ext cx="6603564" cy="792088"/>
          </a:xfrm>
          <a:prstGeom prst="rect">
            <a:avLst/>
          </a:prstGeom>
          <a:solidFill>
            <a:schemeClr val="bg1"/>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err="1" smtClean="0">
                <a:solidFill>
                  <a:srgbClr val="003399"/>
                </a:solidFill>
                <a:latin typeface="Roboto" panose="02000000000000000000" pitchFamily="2" charset="0"/>
                <a:ea typeface="Roboto" panose="02000000000000000000" pitchFamily="2" charset="0"/>
                <a:cs typeface="Arial" panose="020B0604020202020204" pitchFamily="34" charset="0"/>
              </a:rPr>
              <a:t>Consorsbank</a:t>
            </a:r>
            <a:endPar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endParaRPr>
          </a:p>
        </p:txBody>
      </p:sp>
      <p:sp>
        <p:nvSpPr>
          <p:cNvPr id="7" name="Rechteck 6"/>
          <p:cNvSpPr/>
          <p:nvPr/>
        </p:nvSpPr>
        <p:spPr bwMode="gray">
          <a:xfrm>
            <a:off x="1619672" y="3388366"/>
            <a:ext cx="6601173" cy="804259"/>
          </a:xfrm>
          <a:prstGeom prst="rect">
            <a:avLst/>
          </a:prstGeom>
          <a:solidFill>
            <a:schemeClr val="bg1"/>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err="1" smtClean="0">
                <a:solidFill>
                  <a:srgbClr val="003399"/>
                </a:solidFill>
                <a:latin typeface="Roboto" panose="02000000000000000000" pitchFamily="2" charset="0"/>
                <a:ea typeface="Roboto" panose="02000000000000000000" pitchFamily="2" charset="0"/>
                <a:cs typeface="Arial" panose="020B0604020202020204" pitchFamily="34" charset="0"/>
              </a:rPr>
              <a:t>Avaloq</a:t>
            </a:r>
            <a:endPar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endParaRPr>
          </a:p>
        </p:txBody>
      </p:sp>
      <p:sp>
        <p:nvSpPr>
          <p:cNvPr id="8" name="Rechteck 7"/>
          <p:cNvSpPr/>
          <p:nvPr/>
        </p:nvSpPr>
        <p:spPr bwMode="gray">
          <a:xfrm>
            <a:off x="1617281" y="4130163"/>
            <a:ext cx="6603564" cy="792088"/>
          </a:xfrm>
          <a:prstGeom prst="rect">
            <a:avLst/>
          </a:prstGeom>
          <a:solidFill>
            <a:schemeClr val="bg1"/>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solidFill>
                  <a:srgbClr val="003399"/>
                </a:solidFill>
                <a:latin typeface="Roboto" panose="02000000000000000000" pitchFamily="2" charset="0"/>
                <a:ea typeface="Roboto" panose="02000000000000000000" pitchFamily="2" charset="0"/>
                <a:cs typeface="Arial" panose="020B0604020202020204" pitchFamily="34" charset="0"/>
              </a:rPr>
              <a:t>HSBC</a:t>
            </a:r>
            <a:endParaRPr lang="de-DE" altLang="de-DE" sz="1800" dirty="0">
              <a:solidFill>
                <a:srgbClr val="003399"/>
              </a:solidFill>
              <a:latin typeface="Roboto" panose="02000000000000000000" pitchFamily="2"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395562472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altLang="de-DE" dirty="0">
                <a:solidFill>
                  <a:srgbClr val="003399"/>
                </a:solidFill>
                <a:latin typeface="Roboto" panose="02000000000000000000" pitchFamily="2" charset="0"/>
                <a:ea typeface="Roboto" panose="02000000000000000000" pitchFamily="2" charset="0"/>
              </a:rPr>
              <a:t>§ 23 EStG – Zertifikate mit Underlying </a:t>
            </a:r>
            <a:r>
              <a:rPr lang="de-DE" altLang="de-DE" dirty="0" smtClean="0">
                <a:solidFill>
                  <a:srgbClr val="003399"/>
                </a:solidFill>
                <a:latin typeface="Roboto" panose="02000000000000000000" pitchFamily="2" charset="0"/>
                <a:ea typeface="Roboto" panose="02000000000000000000" pitchFamily="2" charset="0"/>
              </a:rPr>
              <a:t>virtuelle Währungen</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80</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a:latin typeface="Roboto" panose="02000000000000000000" pitchFamily="2" charset="0"/>
                <a:ea typeface="Roboto" panose="02000000000000000000" pitchFamily="2" charset="0"/>
              </a:rPr>
              <a:t>Datenservice	-Protokoll-</a:t>
            </a:r>
            <a:r>
              <a:rPr lang="de-DE" altLang="de-DE" sz="1800" dirty="0">
                <a:latin typeface="Arial Narrow" panose="020B0606020202030204" pitchFamily="34" charset="0"/>
              </a:rPr>
              <a:t>  </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39551" y="1778112"/>
            <a:ext cx="7992541" cy="2092881"/>
          </a:xfrm>
          <a:prstGeom prst="rect">
            <a:avLst/>
          </a:prstGeom>
          <a:noFill/>
        </p:spPr>
        <p:txBody>
          <a:bodyPr wrap="square" rtlCol="0">
            <a:spAutoFit/>
          </a:bodyPr>
          <a:lstStyle/>
          <a:p>
            <a:r>
              <a:rPr lang="de-DE" sz="2000" dirty="0" smtClean="0">
                <a:latin typeface="Roboto" panose="02000000000000000000" pitchFamily="2" charset="0"/>
                <a:ea typeface="Roboto" panose="02000000000000000000" pitchFamily="2" charset="0"/>
              </a:rPr>
              <a:t>Ihre </a:t>
            </a:r>
            <a:r>
              <a:rPr lang="de-DE" sz="2000" dirty="0">
                <a:latin typeface="Roboto" panose="02000000000000000000" pitchFamily="2" charset="0"/>
                <a:ea typeface="Roboto" panose="02000000000000000000" pitchFamily="2" charset="0"/>
              </a:rPr>
              <a:t>Vorschläge/ Anregungen/ </a:t>
            </a:r>
            <a:r>
              <a:rPr lang="de-DE" sz="2000" dirty="0" smtClean="0">
                <a:latin typeface="Roboto" panose="02000000000000000000" pitchFamily="2" charset="0"/>
                <a:ea typeface="Roboto" panose="02000000000000000000" pitchFamily="2" charset="0"/>
              </a:rPr>
              <a:t>Bedürfnisse:</a:t>
            </a:r>
          </a:p>
          <a:p>
            <a:endParaRPr lang="de-DE" sz="2000" dirty="0">
              <a:latin typeface="Roboto" panose="02000000000000000000" pitchFamily="2" charset="0"/>
              <a:ea typeface="Roboto" panose="02000000000000000000" pitchFamily="2" charset="0"/>
            </a:endParaRPr>
          </a:p>
          <a:p>
            <a:r>
              <a:rPr lang="de-DE" sz="1800" dirty="0" smtClean="0">
                <a:latin typeface="Roboto" panose="02000000000000000000" pitchFamily="2" charset="0"/>
                <a:ea typeface="Roboto" panose="02000000000000000000" pitchFamily="2" charset="0"/>
              </a:rPr>
              <a:t>Protokoll:</a:t>
            </a: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Die </a:t>
            </a:r>
            <a:r>
              <a:rPr lang="de-DE" sz="1800" b="0" dirty="0" err="1" smtClean="0">
                <a:latin typeface="Roboto" panose="02000000000000000000" pitchFamily="2" charset="0"/>
                <a:ea typeface="Roboto" panose="02000000000000000000" pitchFamily="2" charset="0"/>
              </a:rPr>
              <a:t>Umschlüsselung</a:t>
            </a:r>
            <a:r>
              <a:rPr lang="de-DE" sz="1800" b="0" dirty="0" smtClean="0">
                <a:latin typeface="Roboto" panose="02000000000000000000" pitchFamily="2" charset="0"/>
                <a:ea typeface="Roboto" panose="02000000000000000000" pitchFamily="2" charset="0"/>
              </a:rPr>
              <a:t> der relevanten Zertifikate soll erst nach </a:t>
            </a:r>
            <a:r>
              <a:rPr lang="de-DE" sz="1800" b="0" dirty="0">
                <a:latin typeface="Roboto" panose="02000000000000000000" pitchFamily="2" charset="0"/>
                <a:ea typeface="Roboto" panose="02000000000000000000" pitchFamily="2" charset="0"/>
              </a:rPr>
              <a:t>F</a:t>
            </a:r>
            <a:r>
              <a:rPr lang="de-DE" sz="1800" b="0" dirty="0" smtClean="0">
                <a:latin typeface="Roboto" panose="02000000000000000000" pitchFamily="2" charset="0"/>
                <a:ea typeface="Roboto" panose="02000000000000000000" pitchFamily="2" charset="0"/>
              </a:rPr>
              <a:t>inalisierung des BMF-Schreibens erfolgen.</a:t>
            </a:r>
          </a:p>
          <a:p>
            <a:pPr marL="285750" indent="-285750">
              <a:buFont typeface="Arial" panose="020B0604020202020204" pitchFamily="34" charset="0"/>
              <a:buChar char="•"/>
            </a:pPr>
            <a:r>
              <a:rPr lang="de-DE" sz="1800" b="0" dirty="0">
                <a:latin typeface="Roboto" panose="02000000000000000000" pitchFamily="2" charset="0"/>
                <a:ea typeface="Roboto" panose="02000000000000000000" pitchFamily="2" charset="0"/>
              </a:rPr>
              <a:t>M</a:t>
            </a:r>
            <a:r>
              <a:rPr lang="de-DE" sz="1800" b="0" dirty="0" smtClean="0">
                <a:latin typeface="Roboto" panose="02000000000000000000" pitchFamily="2" charset="0"/>
                <a:ea typeface="Roboto" panose="02000000000000000000" pitchFamily="2" charset="0"/>
              </a:rPr>
              <a:t>ittels Fachinformation sollte eine Liste der betroffenen ISINs und der Termin der </a:t>
            </a:r>
            <a:r>
              <a:rPr lang="de-DE" sz="1800" b="0" dirty="0" err="1" smtClean="0">
                <a:latin typeface="Roboto" panose="02000000000000000000" pitchFamily="2" charset="0"/>
                <a:ea typeface="Roboto" panose="02000000000000000000" pitchFamily="2" charset="0"/>
              </a:rPr>
              <a:t>Umschlüsselung</a:t>
            </a:r>
            <a:r>
              <a:rPr lang="de-DE" sz="1800" b="0" dirty="0" smtClean="0">
                <a:latin typeface="Roboto" panose="02000000000000000000" pitchFamily="2" charset="0"/>
                <a:ea typeface="Roboto" panose="02000000000000000000" pitchFamily="2" charset="0"/>
              </a:rPr>
              <a:t> veröffentlicht werden.</a:t>
            </a:r>
            <a:endParaRPr lang="de-DE" sz="1800" b="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63375352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smtClean="0">
                <a:solidFill>
                  <a:srgbClr val="003399"/>
                </a:solidFill>
                <a:latin typeface="Roboto" panose="02000000000000000000" pitchFamily="2" charset="0"/>
                <a:ea typeface="Roboto" panose="02000000000000000000" pitchFamily="2" charset="0"/>
              </a:rPr>
              <a:t>US-Quellensteuer   </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81</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Allgemein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47936" y="1725250"/>
            <a:ext cx="7543762" cy="2031325"/>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Derzeit </a:t>
            </a:r>
            <a:r>
              <a:rPr lang="de-DE" sz="1800" b="0" dirty="0">
                <a:latin typeface="Roboto" panose="02000000000000000000" pitchFamily="2" charset="0"/>
                <a:ea typeface="Roboto" panose="02000000000000000000" pitchFamily="2" charset="0"/>
              </a:rPr>
              <a:t>werden steuer- und meldepflichtige Wertpapiere nach US-Recht in den Feldern GD509 und ED077 </a:t>
            </a:r>
            <a:r>
              <a:rPr lang="de-DE" sz="1800" b="0" dirty="0" smtClean="0">
                <a:latin typeface="Roboto" panose="02000000000000000000" pitchFamily="2" charset="0"/>
                <a:ea typeface="Roboto" panose="02000000000000000000" pitchFamily="2" charset="0"/>
              </a:rPr>
              <a:t>klassifiziert.</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Publicly </a:t>
            </a:r>
            <a:r>
              <a:rPr lang="de-DE" sz="1800" b="0" dirty="0">
                <a:latin typeface="Roboto" panose="02000000000000000000" pitchFamily="2" charset="0"/>
                <a:ea typeface="Roboto" panose="02000000000000000000" pitchFamily="2" charset="0"/>
              </a:rPr>
              <a:t>traded Partnerships (PTP) </a:t>
            </a:r>
            <a:r>
              <a:rPr lang="de-DE" sz="1800" b="0" dirty="0" smtClean="0">
                <a:latin typeface="Roboto" panose="02000000000000000000" pitchFamily="2" charset="0"/>
                <a:ea typeface="Roboto" panose="02000000000000000000" pitchFamily="2" charset="0"/>
              </a:rPr>
              <a:t>allgemein</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Steuerlicher Ausweis von Anleihen, die von PTPs begeben werden (Beispiel: </a:t>
            </a:r>
            <a:r>
              <a:rPr lang="de-DE" sz="1800" b="0" dirty="0">
                <a:latin typeface="Roboto" panose="02000000000000000000" pitchFamily="2" charset="0"/>
                <a:ea typeface="Roboto" panose="02000000000000000000" pitchFamily="2" charset="0"/>
              </a:rPr>
              <a:t>ISIN US726503AE55)</a:t>
            </a:r>
          </a:p>
          <a:p>
            <a:endParaRPr lang="de-DE" sz="1800" b="0" dirty="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endParaRPr lang="de-DE" sz="1800" b="0" dirty="0" smtClean="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66033432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smtClean="0">
                <a:solidFill>
                  <a:srgbClr val="003399"/>
                </a:solidFill>
                <a:latin typeface="Roboto" panose="02000000000000000000" pitchFamily="2" charset="0"/>
                <a:ea typeface="Roboto" panose="02000000000000000000" pitchFamily="2" charset="0"/>
              </a:rPr>
              <a:t>US-Quellensteuer   </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82</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Fragen</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611560" y="1772817"/>
            <a:ext cx="7920532" cy="4801314"/>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Gibt es einen Bedarf rein „meldepflichtige“ Vorgänge zu markieren?</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Wenn </a:t>
            </a:r>
            <a:r>
              <a:rPr lang="de-DE" sz="1800" b="0" dirty="0" smtClean="0">
                <a:latin typeface="Roboto" panose="02000000000000000000" pitchFamily="2" charset="0"/>
                <a:ea typeface="Roboto" panose="02000000000000000000" pitchFamily="2" charset="0"/>
              </a:rPr>
              <a:t>ja, </a:t>
            </a:r>
            <a:r>
              <a:rPr lang="de-DE" sz="1800" b="0" dirty="0">
                <a:latin typeface="Roboto" panose="02000000000000000000" pitchFamily="2" charset="0"/>
                <a:ea typeface="Roboto" panose="02000000000000000000" pitchFamily="2" charset="0"/>
              </a:rPr>
              <a:t>welche Unterscheidungen solcher Vorgänge werden </a:t>
            </a:r>
            <a:r>
              <a:rPr lang="de-DE" sz="1800" b="0" dirty="0" smtClean="0">
                <a:latin typeface="Roboto" panose="02000000000000000000" pitchFamily="2" charset="0"/>
                <a:ea typeface="Roboto" panose="02000000000000000000" pitchFamily="2" charset="0"/>
              </a:rPr>
              <a:t>benötigt, </a:t>
            </a:r>
            <a:r>
              <a:rPr lang="de-DE" sz="1800" b="0" dirty="0">
                <a:latin typeface="Roboto" panose="02000000000000000000" pitchFamily="2" charset="0"/>
                <a:ea typeface="Roboto" panose="02000000000000000000" pitchFamily="2" charset="0"/>
              </a:rPr>
              <a:t>um ggf. im US-Reporting die Sachverhalte (individuell) ausweisen zu können?</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Wie sollte ein erweiterter Datenausweis konkret aussehen</a:t>
            </a:r>
            <a:r>
              <a:rPr lang="de-DE" sz="1800" b="0" dirty="0" smtClean="0">
                <a:latin typeface="Roboto" panose="02000000000000000000" pitchFamily="2" charset="0"/>
                <a:ea typeface="Roboto" panose="02000000000000000000" pitchFamily="2" charset="0"/>
              </a:rPr>
              <a:t>?</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Gibt es Bedarf erweiterte Daten z.B. im Kontext mit Publicly traded Partnerships (PTP) auszuweisen?</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Gibt es bspw. Informationsbedürfnisse zu von </a:t>
            </a:r>
            <a:r>
              <a:rPr lang="de-DE" sz="1800" b="0" dirty="0" smtClean="0">
                <a:latin typeface="Roboto" panose="02000000000000000000" pitchFamily="2" charset="0"/>
                <a:ea typeface="Roboto" panose="02000000000000000000" pitchFamily="2" charset="0"/>
              </a:rPr>
              <a:t>PTPs </a:t>
            </a:r>
            <a:r>
              <a:rPr lang="de-DE" sz="1800" b="0" dirty="0">
                <a:latin typeface="Roboto" panose="02000000000000000000" pitchFamily="2" charset="0"/>
                <a:ea typeface="Roboto" panose="02000000000000000000" pitchFamily="2" charset="0"/>
              </a:rPr>
              <a:t>ausgegebenen Papieren wie „perpetuals“/„preferred securities“ für die ggf. eben auch „K-1-Tax-Forms“ an die individuellen Investoren übermittelt werden? </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Wie sollte ein erweiterter Datenausweis hier konkret aussehen? </a:t>
            </a:r>
            <a:endParaRPr lang="de-DE" sz="1800" b="0" dirty="0" smtClean="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Haben Sie weitere Themen in diesem Kontext, bei denen eine Unterstützung mit WM-Daten für Sie hilfreich (und machbar) erscheint?</a:t>
            </a:r>
          </a:p>
          <a:p>
            <a:endParaRPr lang="de-DE" sz="1800" b="0" dirty="0">
              <a:latin typeface="Roboto" panose="02000000000000000000" pitchFamily="2" charset="0"/>
              <a:ea typeface="Roboto" panose="02000000000000000000" pitchFamily="2" charset="0"/>
            </a:endParaRPr>
          </a:p>
          <a:p>
            <a:r>
              <a:rPr lang="de-DE" sz="1800" b="0" dirty="0" smtClean="0">
                <a:latin typeface="Roboto" panose="02000000000000000000" pitchFamily="2" charset="0"/>
                <a:ea typeface="Roboto" panose="02000000000000000000" pitchFamily="2" charset="0"/>
              </a:rPr>
              <a:t> </a:t>
            </a:r>
          </a:p>
          <a:p>
            <a:pPr marL="285750" indent="-285750">
              <a:buFont typeface="Wingdings" panose="05000000000000000000" pitchFamily="2" charset="2"/>
              <a:buChar char="§"/>
            </a:pPr>
            <a:endParaRPr lang="de-DE" sz="1800" b="0" dirty="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endParaRPr lang="de-DE" sz="1800" b="0" dirty="0" smtClean="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80980817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smtClean="0">
                <a:solidFill>
                  <a:srgbClr val="003399"/>
                </a:solidFill>
                <a:latin typeface="Roboto" panose="02000000000000000000" pitchFamily="2" charset="0"/>
                <a:ea typeface="Roboto" panose="02000000000000000000" pitchFamily="2" charset="0"/>
              </a:rPr>
              <a:t>US-Quellensteuer   </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83</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a:latin typeface="Roboto" panose="02000000000000000000" pitchFamily="2" charset="0"/>
                <a:ea typeface="Roboto" panose="02000000000000000000" pitchFamily="2" charset="0"/>
              </a:rPr>
              <a:t>Datenservice	-Protokoll-</a:t>
            </a:r>
            <a:r>
              <a:rPr lang="de-DE" altLang="de-DE" sz="1800" dirty="0">
                <a:latin typeface="Arial Narrow" panose="020B0606020202030204" pitchFamily="34" charset="0"/>
              </a:rPr>
              <a:t>  </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7" name="Textfeld 6"/>
          <p:cNvSpPr txBox="1"/>
          <p:nvPr/>
        </p:nvSpPr>
        <p:spPr>
          <a:xfrm>
            <a:off x="539551" y="1772816"/>
            <a:ext cx="7992541" cy="2062103"/>
          </a:xfrm>
          <a:prstGeom prst="rect">
            <a:avLst/>
          </a:prstGeom>
          <a:noFill/>
        </p:spPr>
        <p:txBody>
          <a:bodyPr wrap="square" rtlCol="0">
            <a:spAutoFit/>
          </a:bodyPr>
          <a:lstStyle/>
          <a:p>
            <a:r>
              <a:rPr lang="de-DE" sz="2000" dirty="0" smtClean="0">
                <a:latin typeface="Roboto" panose="02000000000000000000" pitchFamily="2" charset="0"/>
                <a:ea typeface="Roboto" panose="02000000000000000000" pitchFamily="2" charset="0"/>
              </a:rPr>
              <a:t>Ihre </a:t>
            </a:r>
            <a:r>
              <a:rPr lang="de-DE" sz="2000" dirty="0">
                <a:latin typeface="Roboto" panose="02000000000000000000" pitchFamily="2" charset="0"/>
                <a:ea typeface="Roboto" panose="02000000000000000000" pitchFamily="2" charset="0"/>
              </a:rPr>
              <a:t>Vorschläge/ Anregungen/ </a:t>
            </a:r>
            <a:r>
              <a:rPr lang="de-DE" sz="2000" dirty="0" smtClean="0">
                <a:latin typeface="Roboto" panose="02000000000000000000" pitchFamily="2" charset="0"/>
                <a:ea typeface="Roboto" panose="02000000000000000000" pitchFamily="2" charset="0"/>
              </a:rPr>
              <a:t>Bedürfnisse:</a:t>
            </a:r>
          </a:p>
          <a:p>
            <a:endParaRPr lang="de-DE" sz="1800" dirty="0">
              <a:latin typeface="Roboto" panose="02000000000000000000" pitchFamily="2" charset="0"/>
              <a:ea typeface="Roboto" panose="02000000000000000000" pitchFamily="2" charset="0"/>
            </a:endParaRPr>
          </a:p>
          <a:p>
            <a:r>
              <a:rPr lang="de-DE" sz="1800" dirty="0" smtClean="0">
                <a:latin typeface="Roboto" panose="02000000000000000000" pitchFamily="2" charset="0"/>
                <a:ea typeface="Roboto" panose="02000000000000000000" pitchFamily="2" charset="0"/>
              </a:rPr>
              <a:t>Protokoll:</a:t>
            </a:r>
          </a:p>
          <a:p>
            <a:pPr marL="285750" indent="-285750">
              <a:buFont typeface="Arial" panose="020B0604020202020204" pitchFamily="34" charset="0"/>
              <a:buChar char="•"/>
            </a:pPr>
            <a:r>
              <a:rPr lang="de-DE" sz="1800" b="0" dirty="0">
                <a:latin typeface="Roboto" panose="02000000000000000000" pitchFamily="2" charset="0"/>
                <a:ea typeface="Roboto" panose="02000000000000000000" pitchFamily="2" charset="0"/>
              </a:rPr>
              <a:t>Bei </a:t>
            </a:r>
            <a:r>
              <a:rPr lang="de-DE" sz="1800" b="0" dirty="0" smtClean="0">
                <a:latin typeface="Roboto" panose="02000000000000000000" pitchFamily="2" charset="0"/>
                <a:ea typeface="Roboto" panose="02000000000000000000" pitchFamily="2" charset="0"/>
              </a:rPr>
              <a:t>Detailproblemen ist eine kleinere Arbeitsgruppe, bestehend aus mit dem Thema betrauten Spezialisten, zweckmäßig.</a:t>
            </a:r>
            <a:endParaRPr lang="de-DE" sz="1800" b="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Es wird ein neuer AK gewünscht, der sich mit den vielschichtigen US-Themen in Bezug auf die Besteuerung und das Meldewesen beschäftigt.</a:t>
            </a:r>
          </a:p>
        </p:txBody>
      </p:sp>
    </p:spTree>
    <p:extLst>
      <p:ext uri="{BB962C8B-B14F-4D97-AF65-F5344CB8AC3E}">
        <p14:creationId xmlns:p14="http://schemas.microsoft.com/office/powerpoint/2010/main" val="20642849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t/>
            </a:r>
            <a:b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br>
            <a:r>
              <a:rPr lang="de-DE" altLang="de-DE" dirty="0">
                <a:solidFill>
                  <a:srgbClr val="FF0000"/>
                </a:solidFill>
                <a:latin typeface="Roboto" panose="02000000000000000000" pitchFamily="2" charset="0"/>
                <a:ea typeface="Roboto" panose="02000000000000000000" pitchFamily="2" charset="0"/>
                <a:cs typeface="Arial" panose="020B0604020202020204" pitchFamily="34" charset="0"/>
              </a:rPr>
              <a:t/>
            </a:r>
            <a:br>
              <a:rPr lang="de-DE" altLang="de-DE" dirty="0">
                <a:solidFill>
                  <a:srgbClr val="FF0000"/>
                </a:solidFill>
                <a:latin typeface="Roboto" panose="02000000000000000000" pitchFamily="2" charset="0"/>
                <a:ea typeface="Roboto" panose="02000000000000000000" pitchFamily="2" charset="0"/>
                <a:cs typeface="Arial" panose="020B0604020202020204" pitchFamily="34" charset="0"/>
              </a:rPr>
            </a:br>
            <a: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t/>
            </a:r>
            <a:b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br>
            <a:r>
              <a:rPr lang="de-DE" altLang="de-DE" dirty="0" smtClean="0">
                <a:solidFill>
                  <a:srgbClr val="003399"/>
                </a:solidFill>
                <a:latin typeface="Roboto" panose="02000000000000000000" pitchFamily="2" charset="0"/>
                <a:ea typeface="Roboto" panose="02000000000000000000" pitchFamily="2" charset="0"/>
              </a:rPr>
              <a:t>Agenda</a:t>
            </a:r>
            <a:r>
              <a:rPr lang="de-DE" altLang="de-DE" dirty="0">
                <a:solidFill>
                  <a:srgbClr val="003399"/>
                </a:solidFill>
                <a:latin typeface="Roboto" panose="02000000000000000000" pitchFamily="2" charset="0"/>
                <a:ea typeface="Roboto" panose="02000000000000000000" pitchFamily="2" charset="0"/>
              </a:rPr>
              <a:t/>
            </a:r>
            <a:br>
              <a:rPr lang="de-DE" altLang="de-DE" dirty="0">
                <a:solidFill>
                  <a:srgbClr val="003399"/>
                </a:solidFill>
                <a:latin typeface="Roboto" panose="02000000000000000000" pitchFamily="2" charset="0"/>
                <a:ea typeface="Roboto" panose="02000000000000000000" pitchFamily="2" charset="0"/>
              </a:rPr>
            </a:br>
            <a:r>
              <a:rPr lang="de-DE" altLang="de-DE" dirty="0">
                <a:solidFill>
                  <a:srgbClr val="003399"/>
                </a:solidFill>
                <a:latin typeface="Roboto" panose="02000000000000000000" pitchFamily="2" charset="0"/>
                <a:ea typeface="Roboto" panose="02000000000000000000" pitchFamily="2" charset="0"/>
              </a:rPr>
              <a:t/>
            </a:r>
            <a:br>
              <a:rPr lang="de-DE" altLang="de-DE" dirty="0">
                <a:solidFill>
                  <a:srgbClr val="003399"/>
                </a:solidFill>
                <a:latin typeface="Roboto" panose="02000000000000000000" pitchFamily="2" charset="0"/>
                <a:ea typeface="Roboto" panose="02000000000000000000" pitchFamily="2" charset="0"/>
              </a:rPr>
            </a:br>
            <a:r>
              <a:rPr lang="de-DE" altLang="de-DE" dirty="0">
                <a:solidFill>
                  <a:srgbClr val="003399"/>
                </a:solidFill>
                <a:latin typeface="Roboto" panose="02000000000000000000" pitchFamily="2" charset="0"/>
                <a:ea typeface="Roboto" panose="02000000000000000000" pitchFamily="2" charset="0"/>
              </a:rPr>
              <a:t/>
            </a:r>
            <a:br>
              <a:rPr lang="de-DE" altLang="de-DE" dirty="0">
                <a:solidFill>
                  <a:srgbClr val="003399"/>
                </a:solidFill>
                <a:latin typeface="Roboto" panose="02000000000000000000" pitchFamily="2" charset="0"/>
                <a:ea typeface="Roboto" panose="02000000000000000000" pitchFamily="2" charset="0"/>
              </a:rPr>
            </a:br>
            <a:r>
              <a:rPr lang="de-DE" dirty="0">
                <a:solidFill>
                  <a:srgbClr val="003399"/>
                </a:solidFill>
                <a:latin typeface="Roboto" panose="02000000000000000000" pitchFamily="2" charset="0"/>
                <a:ea typeface="Roboto" panose="02000000000000000000" pitchFamily="2" charset="0"/>
              </a:rPr>
              <a:t>   </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3696AF6-6E6C-486E-9ACF-53A589F4C566}" type="slidenum">
              <a:rPr kumimoji="0" lang="de-DE" altLang="de-DE" sz="1000" b="0" i="0" u="none" strike="noStrike" kern="1200" cap="none" spc="0" normalizeH="0" baseline="0" noProof="0">
                <a:ln>
                  <a:noFill/>
                </a:ln>
                <a:solidFill>
                  <a:srgbClr val="B2B2B2"/>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de-DE" altLang="de-DE" sz="1000" b="0" i="0" u="none" strike="noStrike" kern="1200" cap="none" spc="0" normalizeH="0" baseline="0" noProof="0" dirty="0">
              <a:ln>
                <a:noFill/>
              </a:ln>
              <a:solidFill>
                <a:srgbClr val="B2B2B2"/>
              </a:solidFill>
              <a:effectLst/>
              <a:uLnTx/>
              <a:uFillTx/>
              <a:latin typeface="Arial" charset="0"/>
              <a:ea typeface="+mn-ea"/>
              <a:cs typeface="+mn-cs"/>
            </a:endParaRPr>
          </a:p>
        </p:txBody>
      </p:sp>
      <p:sp>
        <p:nvSpPr>
          <p:cNvPr id="6" name="Rechteck 5"/>
          <p:cNvSpPr/>
          <p:nvPr/>
        </p:nvSpPr>
        <p:spPr bwMode="gray">
          <a:xfrm>
            <a:off x="539552" y="2276872"/>
            <a:ext cx="7992541" cy="1872977"/>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altLang="de-DE" sz="2000" dirty="0" smtClean="0">
                <a:solidFill>
                  <a:srgbClr val="000000"/>
                </a:solidFill>
                <a:latin typeface="Roboto" panose="02000000000000000000" pitchFamily="2" charset="0"/>
                <a:ea typeface="Roboto" panose="02000000000000000000" pitchFamily="2" charset="0"/>
              </a:rPr>
              <a:t>Eingereichte Themen der Teilnehmer</a:t>
            </a:r>
            <a:r>
              <a:rPr kumimoji="0" lang="de-DE" altLang="de-DE" sz="2000" b="1"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rPr>
              <a:t>   </a:t>
            </a:r>
            <a:endParaRPr kumimoji="0" lang="de-DE" altLang="de-DE" sz="20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86880954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smtClean="0">
                <a:solidFill>
                  <a:srgbClr val="003399"/>
                </a:solidFill>
                <a:latin typeface="Roboto" panose="02000000000000000000" pitchFamily="2" charset="0"/>
                <a:ea typeface="Roboto" panose="02000000000000000000" pitchFamily="2" charset="0"/>
              </a:rPr>
              <a:t>Commerzbank   </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85</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smtClean="0">
                <a:latin typeface="Roboto" panose="02000000000000000000" pitchFamily="2" charset="0"/>
                <a:ea typeface="Roboto" panose="02000000000000000000" pitchFamily="2" charset="0"/>
              </a:rPr>
              <a:t>Verlustverrechnung </a:t>
            </a:r>
            <a:r>
              <a:rPr lang="de-DE" altLang="de-DE" sz="180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47935" y="1725250"/>
            <a:ext cx="7984157" cy="4247317"/>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Gibt </a:t>
            </a:r>
            <a:r>
              <a:rPr lang="de-DE" sz="1800" b="0" dirty="0">
                <a:latin typeface="Roboto" panose="02000000000000000000" pitchFamily="2" charset="0"/>
                <a:ea typeface="Roboto" panose="02000000000000000000" pitchFamily="2" charset="0"/>
              </a:rPr>
              <a:t>es einen neuen Stand aus den Gesprächen mit dem </a:t>
            </a:r>
            <a:r>
              <a:rPr lang="de-DE" sz="1800" b="0" dirty="0" err="1">
                <a:latin typeface="Roboto" panose="02000000000000000000" pitchFamily="2" charset="0"/>
                <a:ea typeface="Roboto" panose="02000000000000000000" pitchFamily="2" charset="0"/>
              </a:rPr>
              <a:t>BdB</a:t>
            </a:r>
            <a:r>
              <a:rPr lang="de-DE" sz="1800" b="0" dirty="0">
                <a:latin typeface="Roboto" panose="02000000000000000000" pitchFamily="2" charset="0"/>
                <a:ea typeface="Roboto" panose="02000000000000000000" pitchFamily="2" charset="0"/>
              </a:rPr>
              <a:t> bzw. der </a:t>
            </a:r>
            <a:r>
              <a:rPr lang="de-DE" sz="1800" b="0" dirty="0" smtClean="0">
                <a:latin typeface="Roboto" panose="02000000000000000000" pitchFamily="2" charset="0"/>
                <a:ea typeface="Roboto" panose="02000000000000000000" pitchFamily="2" charset="0"/>
              </a:rPr>
              <a:t>DK zu </a:t>
            </a:r>
            <a:r>
              <a:rPr lang="de-DE" sz="1800" b="0" dirty="0">
                <a:latin typeface="Roboto" panose="02000000000000000000" pitchFamily="2" charset="0"/>
                <a:ea typeface="Roboto" panose="02000000000000000000" pitchFamily="2" charset="0"/>
              </a:rPr>
              <a:t>dem Thema Begrenzung der </a:t>
            </a:r>
            <a:r>
              <a:rPr lang="de-DE" sz="1800" b="0" dirty="0" smtClean="0">
                <a:latin typeface="Roboto" panose="02000000000000000000" pitchFamily="2" charset="0"/>
                <a:ea typeface="Roboto" panose="02000000000000000000" pitchFamily="2" charset="0"/>
              </a:rPr>
              <a:t>Verlustverrechnung</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Sind </a:t>
            </a:r>
            <a:r>
              <a:rPr lang="de-DE" sz="1800" b="0" dirty="0">
                <a:latin typeface="Roboto" panose="02000000000000000000" pitchFamily="2" charset="0"/>
                <a:ea typeface="Roboto" panose="02000000000000000000" pitchFamily="2" charset="0"/>
              </a:rPr>
              <a:t>Änderungen in naher Zukunft zu erwarten</a:t>
            </a:r>
            <a:r>
              <a:rPr lang="de-DE" sz="1800" b="0" dirty="0" smtClean="0">
                <a:latin typeface="Roboto" panose="02000000000000000000" pitchFamily="2" charset="0"/>
                <a:ea typeface="Roboto" panose="02000000000000000000" pitchFamily="2" charset="0"/>
              </a:rPr>
              <a:t>?</a:t>
            </a:r>
          </a:p>
          <a:p>
            <a:pPr marL="285750" indent="-285750">
              <a:buFont typeface="Wingdings" panose="05000000000000000000" pitchFamily="2" charset="2"/>
              <a:buChar char="§"/>
            </a:pPr>
            <a:endParaRPr lang="de-DE" sz="1800" b="0" dirty="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endParaRPr lang="de-DE" sz="1800" b="0" dirty="0" smtClean="0">
              <a:latin typeface="Roboto" panose="02000000000000000000" pitchFamily="2" charset="0"/>
              <a:ea typeface="Roboto" panose="02000000000000000000" pitchFamily="2" charset="0"/>
            </a:endParaRPr>
          </a:p>
          <a:p>
            <a:endParaRPr lang="de-DE" sz="1800" b="0" dirty="0" smtClean="0">
              <a:latin typeface="Roboto" panose="02000000000000000000" pitchFamily="2" charset="0"/>
              <a:ea typeface="Roboto" panose="02000000000000000000" pitchFamily="2" charset="0"/>
            </a:endParaRPr>
          </a:p>
          <a:p>
            <a:endParaRPr lang="de-DE" sz="1800" b="0" dirty="0" smtClean="0">
              <a:latin typeface="Roboto" panose="02000000000000000000" pitchFamily="2" charset="0"/>
              <a:ea typeface="Roboto" panose="02000000000000000000" pitchFamily="2" charset="0"/>
            </a:endParaRPr>
          </a:p>
          <a:p>
            <a:r>
              <a:rPr lang="de-DE" sz="1800" b="0" dirty="0" smtClean="0">
                <a:latin typeface="Roboto" panose="02000000000000000000" pitchFamily="2" charset="0"/>
                <a:ea typeface="Roboto" panose="02000000000000000000" pitchFamily="2" charset="0"/>
              </a:rPr>
              <a:t>Hinweis: </a:t>
            </a:r>
            <a:r>
              <a:rPr lang="de-DE" sz="1800" b="0" dirty="0">
                <a:latin typeface="Roboto" panose="02000000000000000000" pitchFamily="2" charset="0"/>
                <a:ea typeface="Roboto" panose="02000000000000000000" pitchFamily="2" charset="0"/>
              </a:rPr>
              <a:t>„Punkt wird unter der Überschrift „BMF-Schreiben vom 03.06.2021“ </a:t>
            </a:r>
            <a:r>
              <a:rPr lang="de-DE" sz="1800" b="0" dirty="0" smtClean="0">
                <a:latin typeface="Roboto" panose="02000000000000000000" pitchFamily="2" charset="0"/>
                <a:ea typeface="Roboto" panose="02000000000000000000" pitchFamily="2" charset="0"/>
              </a:rPr>
              <a:t>behandelt.</a:t>
            </a:r>
          </a:p>
          <a:p>
            <a:endParaRPr lang="de-DE" sz="1800" b="0" dirty="0">
              <a:latin typeface="Roboto" panose="02000000000000000000" pitchFamily="2" charset="0"/>
              <a:ea typeface="Roboto" panose="02000000000000000000" pitchFamily="2" charset="0"/>
            </a:endParaRPr>
          </a:p>
          <a:p>
            <a:r>
              <a:rPr lang="de-DE" sz="1800" dirty="0">
                <a:latin typeface="Roboto" panose="02000000000000000000" pitchFamily="2" charset="0"/>
                <a:ea typeface="Roboto" panose="02000000000000000000" pitchFamily="2" charset="0"/>
              </a:rPr>
              <a:t>Protokoll:</a:t>
            </a:r>
          </a:p>
          <a:p>
            <a:r>
              <a:rPr lang="de-DE" sz="1800" b="0" dirty="0" smtClean="0">
                <a:latin typeface="Roboto" panose="02000000000000000000" pitchFamily="2" charset="0"/>
                <a:ea typeface="Roboto" panose="02000000000000000000" pitchFamily="2" charset="0"/>
              </a:rPr>
              <a:t>Siehe Folien 38-40</a:t>
            </a:r>
            <a:endParaRPr lang="de-DE" sz="1800" b="0" dirty="0">
              <a:latin typeface="Roboto" panose="02000000000000000000" pitchFamily="2" charset="0"/>
              <a:ea typeface="Roboto" panose="02000000000000000000" pitchFamily="2" charset="0"/>
            </a:endParaRPr>
          </a:p>
          <a:p>
            <a:endParaRPr lang="de-DE" sz="1800" b="0" dirty="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endParaRPr lang="de-DE" sz="1800" b="0" dirty="0" smtClean="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endParaRPr lang="de-DE" sz="1800" b="0" dirty="0" smtClean="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25908578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err="1" smtClean="0">
                <a:solidFill>
                  <a:srgbClr val="003399"/>
                </a:solidFill>
                <a:latin typeface="Roboto" panose="02000000000000000000" pitchFamily="2" charset="0"/>
                <a:ea typeface="Roboto" panose="02000000000000000000" pitchFamily="2" charset="0"/>
              </a:rPr>
              <a:t>Consorsbank</a:t>
            </a:r>
            <a:r>
              <a:rPr lang="de-DE" dirty="0" smtClean="0">
                <a:solidFill>
                  <a:srgbClr val="003399"/>
                </a:solidFill>
                <a:latin typeface="Roboto" panose="02000000000000000000" pitchFamily="2" charset="0"/>
                <a:ea typeface="Roboto" panose="02000000000000000000" pitchFamily="2" charset="0"/>
              </a:rPr>
              <a:t>   </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86</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Rückwirkende Meldungen </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47935" y="1725250"/>
            <a:ext cx="7984157" cy="4524315"/>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Änderungen </a:t>
            </a:r>
            <a:r>
              <a:rPr lang="de-DE" sz="1800" b="0" dirty="0">
                <a:latin typeface="Roboto" panose="02000000000000000000" pitchFamily="2" charset="0"/>
                <a:ea typeface="Roboto" panose="02000000000000000000" pitchFamily="2" charset="0"/>
              </a:rPr>
              <a:t>der Teilfreistellungsquoten und </a:t>
            </a:r>
            <a:r>
              <a:rPr lang="de-DE" sz="1800" b="0" dirty="0" smtClean="0">
                <a:latin typeface="Roboto" panose="02000000000000000000" pitchFamily="2" charset="0"/>
                <a:ea typeface="Roboto" panose="02000000000000000000" pitchFamily="2" charset="0"/>
              </a:rPr>
              <a:t>Vorabpauschalen</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Da nicht alle WM-Lieferungen in automatisierten Prozessen verarbeitet werden können, entsteht hier zum Teil erheblicher manueller </a:t>
            </a:r>
            <a:r>
              <a:rPr lang="de-DE" sz="1800" b="0" dirty="0" smtClean="0">
                <a:latin typeface="Roboto" panose="02000000000000000000" pitchFamily="2" charset="0"/>
                <a:ea typeface="Roboto" panose="02000000000000000000" pitchFamily="2" charset="0"/>
              </a:rPr>
              <a:t>Nachbearbeitungsaufwand</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Im Besonderen </a:t>
            </a:r>
            <a:r>
              <a:rPr lang="de-DE" sz="1800" b="0" dirty="0">
                <a:latin typeface="Roboto" panose="02000000000000000000" pitchFamily="2" charset="0"/>
                <a:ea typeface="Roboto" panose="02000000000000000000" pitchFamily="2" charset="0"/>
              </a:rPr>
              <a:t>bei jahresübergreifenden </a:t>
            </a:r>
            <a:r>
              <a:rPr lang="de-DE" sz="1800" b="0" dirty="0" smtClean="0">
                <a:latin typeface="Roboto" panose="02000000000000000000" pitchFamily="2" charset="0"/>
                <a:ea typeface="Roboto" panose="02000000000000000000" pitchFamily="2" charset="0"/>
              </a:rPr>
              <a:t>Änderungen</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Uns ist bewusst, dass Sie als Datenlieferant die Informationen </a:t>
            </a:r>
            <a:r>
              <a:rPr lang="de-DE" sz="1800" b="0" dirty="0" smtClean="0">
                <a:latin typeface="Roboto" panose="02000000000000000000" pitchFamily="2" charset="0"/>
                <a:ea typeface="Roboto" panose="02000000000000000000" pitchFamily="2" charset="0"/>
              </a:rPr>
              <a:t>weiterreichen</a:t>
            </a:r>
          </a:p>
          <a:p>
            <a:pPr marL="285750"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Weitere rückwirkende Meldungen sind vermutlich weiterhin </a:t>
            </a:r>
            <a:r>
              <a:rPr lang="de-DE" sz="1800" b="0" dirty="0" smtClean="0">
                <a:latin typeface="Roboto" panose="02000000000000000000" pitchFamily="2" charset="0"/>
                <a:ea typeface="Roboto" panose="02000000000000000000" pitchFamily="2" charset="0"/>
              </a:rPr>
              <a:t>möglich</a:t>
            </a: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Welche Erfahrungen haben die anderen Häuser gemacht?</a:t>
            </a:r>
          </a:p>
          <a:p>
            <a:pPr marL="285750" indent="-285750">
              <a:buFont typeface="Wingdings" panose="05000000000000000000" pitchFamily="2" charset="2"/>
              <a:buChar char="§"/>
            </a:pPr>
            <a:endParaRPr lang="de-DE" sz="1800" b="0" dirty="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endParaRPr lang="de-DE" sz="1800" b="0" dirty="0" smtClean="0">
              <a:latin typeface="Roboto" panose="02000000000000000000" pitchFamily="2" charset="0"/>
              <a:ea typeface="Roboto" panose="02000000000000000000" pitchFamily="2" charset="0"/>
            </a:endParaRPr>
          </a:p>
          <a:p>
            <a:endParaRPr lang="de-DE" sz="1800" b="0" dirty="0">
              <a:latin typeface="Roboto" panose="02000000000000000000" pitchFamily="2" charset="0"/>
              <a:ea typeface="Roboto" panose="02000000000000000000" pitchFamily="2" charset="0"/>
            </a:endParaRPr>
          </a:p>
          <a:p>
            <a:r>
              <a:rPr lang="de-DE" sz="1800" dirty="0">
                <a:latin typeface="Roboto" panose="02000000000000000000" pitchFamily="2" charset="0"/>
                <a:ea typeface="Roboto" panose="02000000000000000000" pitchFamily="2" charset="0"/>
              </a:rPr>
              <a:t>Protokoll:</a:t>
            </a:r>
          </a:p>
          <a:p>
            <a:r>
              <a:rPr lang="de-DE" sz="1800" b="0" dirty="0">
                <a:latin typeface="Roboto" panose="02000000000000000000" pitchFamily="2" charset="0"/>
                <a:ea typeface="Roboto" panose="02000000000000000000" pitchFamily="2" charset="0"/>
              </a:rPr>
              <a:t>Die </a:t>
            </a:r>
            <a:r>
              <a:rPr lang="de-DE" sz="1800" b="0" dirty="0" smtClean="0">
                <a:latin typeface="Roboto" panose="02000000000000000000" pitchFamily="2" charset="0"/>
                <a:ea typeface="Roboto" panose="02000000000000000000" pitchFamily="2" charset="0"/>
              </a:rPr>
              <a:t>Thematik wurde aufgrund </a:t>
            </a:r>
            <a:r>
              <a:rPr lang="de-DE" sz="1800" b="0" dirty="0">
                <a:latin typeface="Roboto" panose="02000000000000000000" pitchFamily="2" charset="0"/>
                <a:ea typeface="Roboto" panose="02000000000000000000" pitchFamily="2" charset="0"/>
              </a:rPr>
              <a:t>der fortgeschrittenen Zeit nicht </a:t>
            </a:r>
            <a:r>
              <a:rPr lang="de-DE" sz="1800" b="0" dirty="0" smtClean="0">
                <a:latin typeface="Roboto" panose="02000000000000000000" pitchFamily="2" charset="0"/>
                <a:ea typeface="Roboto" panose="02000000000000000000" pitchFamily="2" charset="0"/>
              </a:rPr>
              <a:t>besprochen.</a:t>
            </a:r>
            <a:endParaRPr lang="de-DE" sz="1800" b="0" dirty="0">
              <a:latin typeface="Roboto" panose="02000000000000000000" pitchFamily="2" charset="0"/>
              <a:ea typeface="Roboto" panose="02000000000000000000" pitchFamily="2" charset="0"/>
            </a:endParaRPr>
          </a:p>
          <a:p>
            <a:endParaRPr lang="de-DE" sz="1800" b="0" dirty="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endParaRPr lang="de-DE" sz="1800" b="0" dirty="0" smtClean="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61044975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err="1">
                <a:solidFill>
                  <a:srgbClr val="003399"/>
                </a:solidFill>
                <a:latin typeface="Roboto" panose="02000000000000000000" pitchFamily="2" charset="0"/>
                <a:ea typeface="Roboto" panose="02000000000000000000" pitchFamily="2" charset="0"/>
              </a:rPr>
              <a:t>Avaloq</a:t>
            </a:r>
            <a:r>
              <a:rPr lang="de-DE" dirty="0">
                <a:solidFill>
                  <a:srgbClr val="003399"/>
                </a:solidFill>
                <a:latin typeface="Roboto" panose="02000000000000000000" pitchFamily="2" charset="0"/>
                <a:ea typeface="Roboto" panose="02000000000000000000" pitchFamily="2" charset="0"/>
              </a:rPr>
              <a:t>   </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87</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Verlustverrechnung/ Kapitalmaßnahmen </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47936" y="1725250"/>
            <a:ext cx="7543762" cy="1754326"/>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 20 </a:t>
            </a:r>
            <a:r>
              <a:rPr lang="de-DE" sz="1800" b="0" dirty="0">
                <a:latin typeface="Roboto" panose="02000000000000000000" pitchFamily="2" charset="0"/>
                <a:ea typeface="Roboto" panose="02000000000000000000" pitchFamily="2" charset="0"/>
              </a:rPr>
              <a:t>Abs. 6 Satz 5 </a:t>
            </a:r>
            <a:r>
              <a:rPr lang="de-DE" sz="1800" b="0" dirty="0" smtClean="0">
                <a:latin typeface="Roboto" panose="02000000000000000000" pitchFamily="2" charset="0"/>
                <a:ea typeface="Roboto" panose="02000000000000000000" pitchFamily="2" charset="0"/>
              </a:rPr>
              <a:t>und </a:t>
            </a:r>
            <a:r>
              <a:rPr lang="de-DE" sz="1800" b="0" dirty="0">
                <a:latin typeface="Roboto" panose="02000000000000000000" pitchFamily="2" charset="0"/>
                <a:ea typeface="Roboto" panose="02000000000000000000" pitchFamily="2" charset="0"/>
              </a:rPr>
              <a:t>6 </a:t>
            </a:r>
            <a:r>
              <a:rPr lang="de-DE" sz="1800" b="0" dirty="0" smtClean="0">
                <a:latin typeface="Roboto" panose="02000000000000000000" pitchFamily="2" charset="0"/>
                <a:ea typeface="Roboto" panose="02000000000000000000" pitchFamily="2" charset="0"/>
              </a:rPr>
              <a:t>EStG</a:t>
            </a:r>
          </a:p>
          <a:p>
            <a:pPr marL="742950" lvl="1" indent="-285750">
              <a:buFont typeface="Wingdings" panose="05000000000000000000" pitchFamily="2" charset="2"/>
              <a:buChar char="§"/>
            </a:pPr>
            <a:r>
              <a:rPr lang="de-DE" sz="1800" b="0" dirty="0">
                <a:latin typeface="Roboto" panose="02000000000000000000" pitchFamily="2" charset="0"/>
                <a:ea typeface="Roboto" panose="02000000000000000000" pitchFamily="2" charset="0"/>
              </a:rPr>
              <a:t>Wird es seitens WM eine Klassifizierung anhand eines eigenen WM Feldes geben, ob das verbriefte Wertpapier unter den Satz 5 oder Satz 6 fällt? </a:t>
            </a:r>
            <a:endParaRPr lang="de-DE" sz="1800" b="0" dirty="0" smtClean="0">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 20 Abs. 4a Satz 5 EStG</a:t>
            </a:r>
          </a:p>
          <a:p>
            <a:pPr marL="742950" lvl="1"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Angedachte Klassifizierung bei WM </a:t>
            </a:r>
          </a:p>
        </p:txBody>
      </p:sp>
      <p:sp>
        <p:nvSpPr>
          <p:cNvPr id="3" name="Rechteck 2"/>
          <p:cNvSpPr/>
          <p:nvPr/>
        </p:nvSpPr>
        <p:spPr>
          <a:xfrm>
            <a:off x="683568" y="4293096"/>
            <a:ext cx="7488832" cy="923330"/>
          </a:xfrm>
          <a:prstGeom prst="rect">
            <a:avLst/>
          </a:prstGeom>
        </p:spPr>
        <p:txBody>
          <a:bodyPr wrap="square">
            <a:spAutoFit/>
          </a:bodyPr>
          <a:lstStyle/>
          <a:p>
            <a:r>
              <a:rPr lang="de-DE" sz="1800" dirty="0">
                <a:latin typeface="Roboto" panose="02000000000000000000" pitchFamily="2" charset="0"/>
                <a:ea typeface="Roboto" panose="02000000000000000000" pitchFamily="2" charset="0"/>
              </a:rPr>
              <a:t>Protokoll:</a:t>
            </a: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Siehe Folien 38-43 </a:t>
            </a:r>
          </a:p>
          <a:p>
            <a:pPr marL="285750" indent="-285750">
              <a:buFont typeface="Arial" panose="020B0604020202020204" pitchFamily="34" charset="0"/>
              <a:buChar char="•"/>
            </a:pPr>
            <a:r>
              <a:rPr lang="de-DE" sz="1800" b="0" dirty="0" smtClean="0">
                <a:latin typeface="Roboto" panose="02000000000000000000" pitchFamily="2" charset="0"/>
                <a:ea typeface="Roboto" panose="02000000000000000000" pitchFamily="2" charset="0"/>
              </a:rPr>
              <a:t>Siehe </a:t>
            </a:r>
            <a:r>
              <a:rPr lang="de-DE" sz="1800" b="0" dirty="0">
                <a:latin typeface="Roboto" panose="02000000000000000000" pitchFamily="2" charset="0"/>
                <a:ea typeface="Roboto" panose="02000000000000000000" pitchFamily="2" charset="0"/>
              </a:rPr>
              <a:t>Folien </a:t>
            </a:r>
            <a:r>
              <a:rPr lang="de-DE" sz="1800" b="0" dirty="0" smtClean="0">
                <a:latin typeface="Roboto" panose="02000000000000000000" pitchFamily="2" charset="0"/>
                <a:ea typeface="Roboto" panose="02000000000000000000" pitchFamily="2" charset="0"/>
              </a:rPr>
              <a:t>34-36</a:t>
            </a:r>
            <a:endParaRPr lang="de-DE" sz="1800" b="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76784707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dirty="0" smtClean="0">
                <a:solidFill>
                  <a:srgbClr val="003399"/>
                </a:solidFill>
                <a:latin typeface="Roboto" panose="02000000000000000000" pitchFamily="2" charset="0"/>
                <a:ea typeface="Roboto" panose="02000000000000000000" pitchFamily="2" charset="0"/>
              </a:rPr>
              <a:t>HSBC   </a:t>
            </a:r>
            <a:endParaRPr lang="de-DE" dirty="0">
              <a:solidFill>
                <a:srgbClr val="003399"/>
              </a:solidFill>
              <a:latin typeface="Roboto" panose="02000000000000000000" pitchFamily="2" charset="0"/>
              <a:ea typeface="Roboto" panose="02000000000000000000" pitchFamily="2" charset="0"/>
            </a:endParaRP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algn="r" eaLnBrk="1" hangingPunct="1"/>
            <a:fld id="{03696AF6-6E6C-486E-9ACF-53A589F4C566}" type="slidenum">
              <a:rPr lang="de-DE" altLang="de-DE" sz="1000" b="0">
                <a:solidFill>
                  <a:srgbClr val="B2B2B2"/>
                </a:solidFill>
              </a:rPr>
              <a:pPr algn="r" eaLnBrk="1" hangingPunct="1"/>
              <a:t>88</a:t>
            </a:fld>
            <a:endParaRPr lang="de-DE" altLang="de-DE" sz="1000" b="0" dirty="0">
              <a:solidFill>
                <a:srgbClr val="B2B2B2"/>
              </a:solidFill>
            </a:endParaRPr>
          </a:p>
        </p:txBody>
      </p:sp>
      <p:sp>
        <p:nvSpPr>
          <p:cNvPr id="6" name="Rechteck 5"/>
          <p:cNvSpPr/>
          <p:nvPr/>
        </p:nvSpPr>
        <p:spPr bwMode="gray">
          <a:xfrm>
            <a:off x="539552" y="980728"/>
            <a:ext cx="7992541" cy="504825"/>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a:defRPr/>
            </a:pPr>
            <a:r>
              <a:rPr lang="de-DE" altLang="de-DE" sz="1800" dirty="0" smtClean="0">
                <a:latin typeface="Roboto" panose="02000000000000000000" pitchFamily="2" charset="0"/>
                <a:ea typeface="Roboto" panose="02000000000000000000" pitchFamily="2" charset="0"/>
              </a:rPr>
              <a:t>Kapitalmaßnahmen </a:t>
            </a:r>
            <a:r>
              <a:rPr lang="de-DE" altLang="de-DE" sz="1800" dirty="0" smtClean="0">
                <a:solidFill>
                  <a:schemeClr val="tx1"/>
                </a:solidFill>
                <a:latin typeface="Arial Narrow" panose="020B0606020202030204" pitchFamily="34" charset="0"/>
              </a:rPr>
              <a:t> </a:t>
            </a:r>
            <a:endParaRPr lang="de-DE" altLang="de-DE" sz="1800" dirty="0">
              <a:solidFill>
                <a:schemeClr val="tx1"/>
              </a:solidFill>
              <a:latin typeface="Arial Narrow" panose="020B0606020202030204" pitchFamily="34" charset="0"/>
            </a:endParaRPr>
          </a:p>
        </p:txBody>
      </p:sp>
      <p:sp>
        <p:nvSpPr>
          <p:cNvPr id="5" name="Textfeld 4"/>
          <p:cNvSpPr txBox="1"/>
          <p:nvPr/>
        </p:nvSpPr>
        <p:spPr>
          <a:xfrm>
            <a:off x="547936" y="1725250"/>
            <a:ext cx="7543762" cy="646331"/>
          </a:xfrm>
          <a:prstGeom prst="rect">
            <a:avLst/>
          </a:prstGeom>
          <a:noFill/>
        </p:spPr>
        <p:txBody>
          <a:bodyPr wrap="square" rtlCol="0">
            <a:spAutoFit/>
          </a:bodyPr>
          <a:lstStyle/>
          <a:p>
            <a:pPr marL="285750"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 20 Abs. 4a Satz 5 EStG</a:t>
            </a:r>
          </a:p>
          <a:p>
            <a:pPr marL="742950" lvl="1" indent="-285750">
              <a:buFont typeface="Wingdings" panose="05000000000000000000" pitchFamily="2" charset="2"/>
              <a:buChar char="§"/>
            </a:pPr>
            <a:r>
              <a:rPr lang="de-DE" sz="1800" b="0" dirty="0" smtClean="0">
                <a:latin typeface="Roboto" panose="02000000000000000000" pitchFamily="2" charset="0"/>
                <a:ea typeface="Roboto" panose="02000000000000000000" pitchFamily="2" charset="0"/>
              </a:rPr>
              <a:t>Diskussion gewünscht  </a:t>
            </a:r>
          </a:p>
        </p:txBody>
      </p:sp>
      <p:sp>
        <p:nvSpPr>
          <p:cNvPr id="3" name="Textfeld 2"/>
          <p:cNvSpPr txBox="1"/>
          <p:nvPr/>
        </p:nvSpPr>
        <p:spPr>
          <a:xfrm>
            <a:off x="683567" y="3645024"/>
            <a:ext cx="7848525" cy="923330"/>
          </a:xfrm>
          <a:prstGeom prst="rect">
            <a:avLst/>
          </a:prstGeom>
          <a:noFill/>
        </p:spPr>
        <p:txBody>
          <a:bodyPr wrap="square" rtlCol="0">
            <a:spAutoFit/>
          </a:bodyPr>
          <a:lstStyle/>
          <a:p>
            <a:r>
              <a:rPr lang="de-DE" sz="1800" dirty="0">
                <a:latin typeface="Roboto" panose="02000000000000000000" pitchFamily="2" charset="0"/>
                <a:ea typeface="Roboto" panose="02000000000000000000" pitchFamily="2" charset="0"/>
              </a:rPr>
              <a:t>Protokoll:</a:t>
            </a:r>
          </a:p>
          <a:p>
            <a:r>
              <a:rPr lang="de-DE" sz="1800" b="0" dirty="0" smtClean="0">
                <a:latin typeface="Roboto" panose="02000000000000000000" pitchFamily="2" charset="0"/>
                <a:ea typeface="Roboto" panose="02000000000000000000" pitchFamily="2" charset="0"/>
              </a:rPr>
              <a:t>Siehe Folien 34-36.</a:t>
            </a:r>
            <a:endParaRPr lang="de-DE" sz="1800" b="0" dirty="0">
              <a:latin typeface="Roboto" panose="02000000000000000000" pitchFamily="2" charset="0"/>
              <a:ea typeface="Roboto" panose="02000000000000000000" pitchFamily="2" charset="0"/>
            </a:endParaRPr>
          </a:p>
          <a:p>
            <a:endParaRPr lang="de-DE" sz="1800" dirty="0">
              <a:latin typeface="Arial Narrow" panose="020B0606020202030204" pitchFamily="34" charset="0"/>
            </a:endParaRPr>
          </a:p>
        </p:txBody>
      </p:sp>
    </p:spTree>
    <p:extLst>
      <p:ext uri="{BB962C8B-B14F-4D97-AF65-F5344CB8AC3E}">
        <p14:creationId xmlns:p14="http://schemas.microsoft.com/office/powerpoint/2010/main" val="184033154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Titel 1"/>
          <p:cNvSpPr txBox="1">
            <a:spLocks/>
          </p:cNvSpPr>
          <p:nvPr/>
        </p:nvSpPr>
        <p:spPr bwMode="auto">
          <a:xfrm>
            <a:off x="366713" y="400050"/>
            <a:ext cx="71945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2000">
                <a:solidFill>
                  <a:srgbClr val="003399"/>
                </a:solidFill>
                <a:latin typeface="+mj-lt"/>
                <a:ea typeface="+mj-ea"/>
                <a:cs typeface="+mj-cs"/>
              </a:defRPr>
            </a:lvl1pPr>
            <a:lvl2pPr algn="l" rtl="0" eaLnBrk="0" fontAlgn="base" hangingPunct="0">
              <a:spcBef>
                <a:spcPct val="0"/>
              </a:spcBef>
              <a:spcAft>
                <a:spcPct val="0"/>
              </a:spcAft>
              <a:defRPr sz="2000">
                <a:solidFill>
                  <a:srgbClr val="003399"/>
                </a:solidFill>
                <a:latin typeface="Arial" charset="0"/>
              </a:defRPr>
            </a:lvl2pPr>
            <a:lvl3pPr algn="l" rtl="0" eaLnBrk="0" fontAlgn="base" hangingPunct="0">
              <a:spcBef>
                <a:spcPct val="0"/>
              </a:spcBef>
              <a:spcAft>
                <a:spcPct val="0"/>
              </a:spcAft>
              <a:defRPr sz="2000">
                <a:solidFill>
                  <a:srgbClr val="003399"/>
                </a:solidFill>
                <a:latin typeface="Arial" charset="0"/>
              </a:defRPr>
            </a:lvl3pPr>
            <a:lvl4pPr algn="l" rtl="0" eaLnBrk="0" fontAlgn="base" hangingPunct="0">
              <a:spcBef>
                <a:spcPct val="0"/>
              </a:spcBef>
              <a:spcAft>
                <a:spcPct val="0"/>
              </a:spcAft>
              <a:defRPr sz="2000">
                <a:solidFill>
                  <a:srgbClr val="003399"/>
                </a:solidFill>
                <a:latin typeface="Arial" charset="0"/>
              </a:defRPr>
            </a:lvl4pPr>
            <a:lvl5pPr algn="l" rtl="0" eaLnBrk="0" fontAlgn="base" hangingPunct="0">
              <a:spcBef>
                <a:spcPct val="0"/>
              </a:spcBef>
              <a:spcAft>
                <a:spcPct val="0"/>
              </a:spcAft>
              <a:defRPr sz="2000">
                <a:solidFill>
                  <a:srgbClr val="003399"/>
                </a:solidFill>
                <a:latin typeface="Arial" charset="0"/>
              </a:defRPr>
            </a:lvl5pPr>
            <a:lvl6pPr marL="457200" algn="l" rtl="0" fontAlgn="base">
              <a:spcBef>
                <a:spcPct val="0"/>
              </a:spcBef>
              <a:spcAft>
                <a:spcPct val="0"/>
              </a:spcAft>
              <a:defRPr sz="2400">
                <a:solidFill>
                  <a:srgbClr val="003399"/>
                </a:solidFill>
                <a:latin typeface="Arial" charset="0"/>
              </a:defRPr>
            </a:lvl6pPr>
            <a:lvl7pPr marL="914400" algn="l" rtl="0" fontAlgn="base">
              <a:spcBef>
                <a:spcPct val="0"/>
              </a:spcBef>
              <a:spcAft>
                <a:spcPct val="0"/>
              </a:spcAft>
              <a:defRPr sz="2400">
                <a:solidFill>
                  <a:srgbClr val="003399"/>
                </a:solidFill>
                <a:latin typeface="Arial" charset="0"/>
              </a:defRPr>
            </a:lvl7pPr>
            <a:lvl8pPr marL="1371600" algn="l" rtl="0" fontAlgn="base">
              <a:spcBef>
                <a:spcPct val="0"/>
              </a:spcBef>
              <a:spcAft>
                <a:spcPct val="0"/>
              </a:spcAft>
              <a:defRPr sz="2400">
                <a:solidFill>
                  <a:srgbClr val="003399"/>
                </a:solidFill>
                <a:latin typeface="Arial" charset="0"/>
              </a:defRPr>
            </a:lvl8pPr>
            <a:lvl9pPr marL="1828800" algn="l" rtl="0" fontAlgn="base">
              <a:spcBef>
                <a:spcPct val="0"/>
              </a:spcBef>
              <a:spcAft>
                <a:spcPct val="0"/>
              </a:spcAft>
              <a:defRPr sz="2400">
                <a:solidFill>
                  <a:srgbClr val="003399"/>
                </a:solidFill>
                <a:latin typeface="Arial" charset="0"/>
              </a:defRPr>
            </a:lvl9pPr>
          </a:lstStyle>
          <a:p>
            <a:pPr>
              <a:defRPr/>
            </a:pPr>
            <a:r>
              <a:rPr lang="de-DE" altLang="de-DE" b="0" kern="0" dirty="0" smtClean="0">
                <a:latin typeface="Roboto" panose="02000000000000000000" pitchFamily="2" charset="0"/>
                <a:ea typeface="Roboto" panose="02000000000000000000" pitchFamily="2" charset="0"/>
              </a:rPr>
              <a:t>Kontakt</a:t>
            </a:r>
          </a:p>
        </p:txBody>
      </p:sp>
      <p:sp>
        <p:nvSpPr>
          <p:cNvPr id="4" name="Textfeld 5"/>
          <p:cNvSpPr txBox="1">
            <a:spLocks noChangeArrowheads="1"/>
          </p:cNvSpPr>
          <p:nvPr/>
        </p:nvSpPr>
        <p:spPr bwMode="auto">
          <a:xfrm>
            <a:off x="6924675" y="5353050"/>
            <a:ext cx="33337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Tahoma" pitchFamily="34" charset="0"/>
              </a:defRPr>
            </a:lvl1pPr>
            <a:lvl2pPr marL="742950" indent="-285750" eaLnBrk="0" hangingPunct="0">
              <a:defRPr sz="1400" b="1">
                <a:solidFill>
                  <a:schemeClr val="tx1"/>
                </a:solidFill>
                <a:latin typeface="Tahoma" pitchFamily="34" charset="0"/>
              </a:defRPr>
            </a:lvl2pPr>
            <a:lvl3pPr marL="1143000" indent="-228600" eaLnBrk="0" hangingPunct="0">
              <a:defRPr sz="1400" b="1">
                <a:solidFill>
                  <a:schemeClr val="tx1"/>
                </a:solidFill>
                <a:latin typeface="Tahoma" pitchFamily="34" charset="0"/>
              </a:defRPr>
            </a:lvl3pPr>
            <a:lvl4pPr marL="1600200" indent="-228600" eaLnBrk="0" hangingPunct="0">
              <a:defRPr sz="1400" b="1">
                <a:solidFill>
                  <a:schemeClr val="tx1"/>
                </a:solidFill>
                <a:latin typeface="Tahoma" pitchFamily="34" charset="0"/>
              </a:defRPr>
            </a:lvl4pPr>
            <a:lvl5pPr marL="2057400" indent="-228600" eaLnBrk="0" hangingPunct="0">
              <a:defRPr sz="1400" b="1">
                <a:solidFill>
                  <a:schemeClr val="tx1"/>
                </a:solidFill>
                <a:latin typeface="Tahoma" pitchFamily="34" charset="0"/>
              </a:defRPr>
            </a:lvl5pPr>
            <a:lvl6pPr marL="2514600" indent="-228600" algn="ctr" eaLnBrk="0" fontAlgn="base" hangingPunct="0">
              <a:spcBef>
                <a:spcPct val="20000"/>
              </a:spcBef>
              <a:spcAft>
                <a:spcPct val="0"/>
              </a:spcAft>
              <a:buChar char="•"/>
              <a:defRPr sz="1400" b="1">
                <a:solidFill>
                  <a:schemeClr val="tx1"/>
                </a:solidFill>
                <a:latin typeface="Tahoma" pitchFamily="34" charset="0"/>
              </a:defRPr>
            </a:lvl6pPr>
            <a:lvl7pPr marL="2971800" indent="-228600" algn="ctr" eaLnBrk="0" fontAlgn="base" hangingPunct="0">
              <a:spcBef>
                <a:spcPct val="20000"/>
              </a:spcBef>
              <a:spcAft>
                <a:spcPct val="0"/>
              </a:spcAft>
              <a:buChar char="•"/>
              <a:defRPr sz="1400" b="1">
                <a:solidFill>
                  <a:schemeClr val="tx1"/>
                </a:solidFill>
                <a:latin typeface="Tahoma" pitchFamily="34" charset="0"/>
              </a:defRPr>
            </a:lvl7pPr>
            <a:lvl8pPr marL="3429000" indent="-228600" algn="ctr" eaLnBrk="0" fontAlgn="base" hangingPunct="0">
              <a:spcBef>
                <a:spcPct val="20000"/>
              </a:spcBef>
              <a:spcAft>
                <a:spcPct val="0"/>
              </a:spcAft>
              <a:buChar char="•"/>
              <a:defRPr sz="1400" b="1">
                <a:solidFill>
                  <a:schemeClr val="tx1"/>
                </a:solidFill>
                <a:latin typeface="Tahoma" pitchFamily="34" charset="0"/>
              </a:defRPr>
            </a:lvl8pPr>
            <a:lvl9pPr marL="3886200" indent="-228600" algn="ctr" eaLnBrk="0" fontAlgn="base" hangingPunct="0">
              <a:spcBef>
                <a:spcPct val="20000"/>
              </a:spcBef>
              <a:spcAft>
                <a:spcPct val="0"/>
              </a:spcAft>
              <a:buChar char="•"/>
              <a:defRPr sz="1400" b="1">
                <a:solidFill>
                  <a:schemeClr val="tx1"/>
                </a:solidFill>
                <a:latin typeface="Tahoma" pitchFamily="34" charset="0"/>
              </a:defRPr>
            </a:lvl9pPr>
          </a:lstStyle>
          <a:p>
            <a:pPr eaLnBrk="1" hangingPunct="1">
              <a:spcBef>
                <a:spcPts val="480"/>
              </a:spcBef>
              <a:defRPr/>
            </a:pPr>
            <a:r>
              <a:rPr lang="de-DE" altLang="de-DE" sz="1200" dirty="0" smtClean="0">
                <a:solidFill>
                  <a:srgbClr val="003399"/>
                </a:solidFill>
                <a:latin typeface="Arial"/>
              </a:rPr>
              <a:t>WM Datenservice</a:t>
            </a:r>
          </a:p>
          <a:p>
            <a:pPr eaLnBrk="1" hangingPunct="1">
              <a:spcBef>
                <a:spcPts val="480"/>
              </a:spcBef>
              <a:defRPr/>
            </a:pPr>
            <a:r>
              <a:rPr lang="de-DE" altLang="de-DE" sz="1200" b="0" dirty="0" smtClean="0">
                <a:solidFill>
                  <a:srgbClr val="003399"/>
                </a:solidFill>
                <a:latin typeface="Arial"/>
              </a:rPr>
              <a:t>Steuern/Investmentrecht</a:t>
            </a:r>
          </a:p>
          <a:p>
            <a:pPr eaLnBrk="1" hangingPunct="1">
              <a:spcBef>
                <a:spcPts val="480"/>
              </a:spcBef>
              <a:defRPr/>
            </a:pPr>
            <a:r>
              <a:rPr lang="de-DE" altLang="de-DE" sz="1200" b="0" dirty="0" smtClean="0">
                <a:solidFill>
                  <a:srgbClr val="003399"/>
                </a:solidFill>
                <a:latin typeface="Roboto" panose="02000000000000000000" pitchFamily="2" charset="0"/>
                <a:ea typeface="Roboto" panose="02000000000000000000" pitchFamily="2" charset="0"/>
              </a:rPr>
              <a:t>Düsseldorfer</a:t>
            </a:r>
            <a:r>
              <a:rPr lang="de-DE" altLang="de-DE" sz="1200" b="0" dirty="0" smtClean="0">
                <a:solidFill>
                  <a:srgbClr val="003399"/>
                </a:solidFill>
                <a:latin typeface="Arial"/>
              </a:rPr>
              <a:t> Straße 16</a:t>
            </a:r>
          </a:p>
          <a:p>
            <a:pPr eaLnBrk="1" hangingPunct="1">
              <a:spcBef>
                <a:spcPts val="480"/>
              </a:spcBef>
              <a:defRPr/>
            </a:pPr>
            <a:r>
              <a:rPr lang="de-DE" altLang="de-DE" sz="1200" b="0" dirty="0" smtClean="0">
                <a:solidFill>
                  <a:srgbClr val="003399"/>
                </a:solidFill>
                <a:latin typeface="Arial"/>
              </a:rPr>
              <a:t>60329 Frankfurt</a:t>
            </a:r>
          </a:p>
        </p:txBody>
      </p:sp>
      <p:pic>
        <p:nvPicPr>
          <p:cNvPr id="5" name="Grafik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868144" y="5438775"/>
            <a:ext cx="852487"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1925" name="Gerade Verbindung 8"/>
          <p:cNvCxnSpPr>
            <a:cxnSpLocks noChangeShapeType="1"/>
          </p:cNvCxnSpPr>
          <p:nvPr/>
        </p:nvCxnSpPr>
        <p:spPr bwMode="auto">
          <a:xfrm>
            <a:off x="6848475" y="5438775"/>
            <a:ext cx="0" cy="852488"/>
          </a:xfrm>
          <a:prstGeom prst="line">
            <a:avLst/>
          </a:prstGeom>
          <a:noFill/>
          <a:ln w="19050" algn="ctr">
            <a:solidFill>
              <a:srgbClr val="003399"/>
            </a:solidFill>
            <a:round/>
            <a:headEnd/>
            <a:tailEnd/>
          </a:ln>
          <a:extLst>
            <a:ext uri="{909E8E84-426E-40DD-AFC4-6F175D3DCCD1}">
              <a14:hiddenFill xmlns:a14="http://schemas.microsoft.com/office/drawing/2010/main">
                <a:noFill/>
              </a14:hiddenFill>
            </a:ext>
          </a:extLst>
        </p:spPr>
      </p:cxnSp>
      <p:sp>
        <p:nvSpPr>
          <p:cNvPr id="8" name="Textfeld 4"/>
          <p:cNvSpPr txBox="1">
            <a:spLocks noChangeArrowheads="1"/>
          </p:cNvSpPr>
          <p:nvPr/>
        </p:nvSpPr>
        <p:spPr bwMode="auto">
          <a:xfrm>
            <a:off x="390555" y="2160942"/>
            <a:ext cx="3384376" cy="1338828"/>
          </a:xfrm>
          <a:prstGeom prst="rect">
            <a:avLst/>
          </a:prstGeom>
          <a:noFill/>
          <a:ln w="9525">
            <a:noFill/>
            <a:miter lim="800000"/>
            <a:headEnd/>
            <a:tailEnd/>
          </a:ln>
        </p:spPr>
        <p:txBody>
          <a:bodyPr wrap="square">
            <a:spAutoFit/>
          </a:bodyPr>
          <a:lstStyle/>
          <a:p>
            <a:pPr eaLnBrk="1" hangingPunct="1">
              <a:defRPr/>
            </a:pPr>
            <a:r>
              <a:rPr lang="de-DE" sz="1800" dirty="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rPr>
              <a:t>Thorsten Pohl</a:t>
            </a:r>
          </a:p>
          <a:p>
            <a:pPr eaLnBrk="1" hangingPunct="1">
              <a:defRPr/>
            </a:pPr>
            <a:r>
              <a:rPr lang="de-DE" sz="1800" b="0" dirty="0" smtClean="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rPr>
              <a:t>Steuern/Investmentrecht</a:t>
            </a:r>
            <a:endParaRPr lang="de-DE" sz="900" b="0" dirty="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endParaRPr>
          </a:p>
          <a:p>
            <a:pPr eaLnBrk="1" hangingPunct="1">
              <a:defRPr/>
            </a:pPr>
            <a:endParaRPr lang="de-DE" sz="900" b="0" dirty="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endParaRPr>
          </a:p>
          <a:p>
            <a:pPr eaLnBrk="1" hangingPunct="1">
              <a:defRPr/>
            </a:pPr>
            <a:r>
              <a:rPr lang="de-DE" sz="1800" b="0" dirty="0" smtClean="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rPr>
              <a:t>Tel</a:t>
            </a:r>
            <a:r>
              <a:rPr lang="de-DE" sz="1800" b="0" dirty="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rPr>
              <a:t>. +49 (69) 27 32 – 209</a:t>
            </a:r>
          </a:p>
          <a:p>
            <a:pPr eaLnBrk="1" hangingPunct="1">
              <a:defRPr/>
            </a:pPr>
            <a:r>
              <a:rPr lang="de-DE" sz="1800" b="0" dirty="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rPr>
              <a:t>E-Mail t.pohl@wmdaten.com</a:t>
            </a:r>
          </a:p>
        </p:txBody>
      </p:sp>
      <p:sp>
        <p:nvSpPr>
          <p:cNvPr id="10" name="Textfeld 9"/>
          <p:cNvSpPr txBox="1"/>
          <p:nvPr/>
        </p:nvSpPr>
        <p:spPr>
          <a:xfrm>
            <a:off x="359532" y="972233"/>
            <a:ext cx="7448550" cy="584775"/>
          </a:xfrm>
          <a:prstGeom prst="rect">
            <a:avLst/>
          </a:prstGeom>
          <a:noFill/>
          <a:effectLst>
            <a:innerShdw blurRad="114300">
              <a:prstClr val="black"/>
            </a:innerShdw>
          </a:effectLst>
        </p:spPr>
        <p:txBody>
          <a:bodyPr>
            <a:spAutoFit/>
          </a:bodyPr>
          <a:lstStyle/>
          <a:p>
            <a:pPr eaLnBrk="1" hangingPunct="1">
              <a:defRPr/>
            </a:pPr>
            <a:r>
              <a:rPr lang="de-DE" sz="3200" b="0" dirty="0">
                <a:solidFill>
                  <a:srgbClr val="003399"/>
                </a:solidFill>
                <a:effectLst>
                  <a:innerShdw blurRad="63500" dist="50800" dir="13500000">
                    <a:prstClr val="black">
                      <a:alpha val="50000"/>
                    </a:prstClr>
                  </a:innerShdw>
                </a:effectLst>
                <a:latin typeface="Roboto" panose="02000000000000000000" pitchFamily="2" charset="0"/>
                <a:ea typeface="Roboto" panose="02000000000000000000" pitchFamily="2" charset="0"/>
              </a:rPr>
              <a:t>Vielen Dank für Ihre Aufmerksamkeit!</a:t>
            </a:r>
          </a:p>
        </p:txBody>
      </p:sp>
      <p:sp>
        <p:nvSpPr>
          <p:cNvPr id="81928" name="Rectangle 6"/>
          <p:cNvSpPr>
            <a:spLocks noGrp="1" noChangeArrowheads="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b="1">
                <a:solidFill>
                  <a:srgbClr val="003399"/>
                </a:solidFill>
                <a:latin typeface="Arial" pitchFamily="34" charset="0"/>
              </a:defRPr>
            </a:lvl1pPr>
            <a:lvl2pPr marL="742950" indent="-285750" eaLnBrk="0" hangingPunct="0">
              <a:spcBef>
                <a:spcPct val="20000"/>
              </a:spcBef>
              <a:buFont typeface="Wingdings" pitchFamily="2" charset="2"/>
              <a:buChar char="§"/>
              <a:defRPr sz="2000">
                <a:solidFill>
                  <a:srgbClr val="003399"/>
                </a:solidFill>
                <a:latin typeface="Arial" pitchFamily="34" charset="0"/>
              </a:defRPr>
            </a:lvl2pPr>
            <a:lvl3pPr marL="1143000" indent="-228600" eaLnBrk="0" hangingPunct="0">
              <a:spcBef>
                <a:spcPct val="20000"/>
              </a:spcBef>
              <a:buChar char="•"/>
              <a:defRPr>
                <a:solidFill>
                  <a:srgbClr val="003399"/>
                </a:solidFill>
                <a:latin typeface="Arial" pitchFamily="34" charset="0"/>
              </a:defRPr>
            </a:lvl3pPr>
            <a:lvl4pPr marL="1600200" indent="-228600" eaLnBrk="0" hangingPunct="0">
              <a:spcBef>
                <a:spcPct val="20000"/>
              </a:spcBef>
              <a:buFont typeface="Symbol" pitchFamily="18" charset="2"/>
              <a:buChar char="-"/>
              <a:defRPr>
                <a:solidFill>
                  <a:srgbClr val="003399"/>
                </a:solidFill>
                <a:latin typeface="Arial" pitchFamily="34" charset="0"/>
              </a:defRPr>
            </a:lvl4pPr>
            <a:lvl5pPr marL="2057400" indent="-228600" eaLnBrk="0" hangingPunct="0">
              <a:spcBef>
                <a:spcPct val="20000"/>
              </a:spcBef>
              <a:buChar char="•"/>
              <a:defRPr>
                <a:solidFill>
                  <a:srgbClr val="003399"/>
                </a:solidFill>
                <a:latin typeface="Arial" pitchFamily="34" charset="0"/>
              </a:defRPr>
            </a:lvl5pPr>
            <a:lvl6pPr marL="2514600" indent="-228600" eaLnBrk="0" fontAlgn="base" hangingPunct="0">
              <a:spcBef>
                <a:spcPct val="20000"/>
              </a:spcBef>
              <a:spcAft>
                <a:spcPct val="0"/>
              </a:spcAft>
              <a:buChar char="•"/>
              <a:defRPr>
                <a:solidFill>
                  <a:srgbClr val="003399"/>
                </a:solidFill>
                <a:latin typeface="Arial" pitchFamily="34" charset="0"/>
              </a:defRPr>
            </a:lvl6pPr>
            <a:lvl7pPr marL="2971800" indent="-228600" eaLnBrk="0" fontAlgn="base" hangingPunct="0">
              <a:spcBef>
                <a:spcPct val="20000"/>
              </a:spcBef>
              <a:spcAft>
                <a:spcPct val="0"/>
              </a:spcAft>
              <a:buChar char="•"/>
              <a:defRPr>
                <a:solidFill>
                  <a:srgbClr val="003399"/>
                </a:solidFill>
                <a:latin typeface="Arial" pitchFamily="34" charset="0"/>
              </a:defRPr>
            </a:lvl7pPr>
            <a:lvl8pPr marL="3429000" indent="-228600" eaLnBrk="0" fontAlgn="base" hangingPunct="0">
              <a:spcBef>
                <a:spcPct val="20000"/>
              </a:spcBef>
              <a:spcAft>
                <a:spcPct val="0"/>
              </a:spcAft>
              <a:buChar char="•"/>
              <a:defRPr>
                <a:solidFill>
                  <a:srgbClr val="003399"/>
                </a:solidFill>
                <a:latin typeface="Arial" pitchFamily="34" charset="0"/>
              </a:defRPr>
            </a:lvl8pPr>
            <a:lvl9pPr marL="3886200" indent="-228600" eaLnBrk="0" fontAlgn="base" hangingPunct="0">
              <a:spcBef>
                <a:spcPct val="20000"/>
              </a:spcBef>
              <a:spcAft>
                <a:spcPct val="0"/>
              </a:spcAft>
              <a:buChar char="•"/>
              <a:defRPr>
                <a:solidFill>
                  <a:srgbClr val="003399"/>
                </a:solidFill>
                <a:latin typeface="Arial" pitchFamily="34" charset="0"/>
              </a:defRPr>
            </a:lvl9pPr>
          </a:lstStyle>
          <a:p>
            <a:pPr eaLnBrk="1" hangingPunct="1">
              <a:spcBef>
                <a:spcPct val="0"/>
              </a:spcBef>
            </a:pPr>
            <a:fld id="{07241BC7-BCC1-41D7-B87F-C63736595CEE}" type="slidenum">
              <a:rPr lang="de-DE" altLang="de-DE" sz="1000" b="0" smtClean="0">
                <a:solidFill>
                  <a:srgbClr val="B2B2B2"/>
                </a:solidFill>
              </a:rPr>
              <a:pPr eaLnBrk="1" hangingPunct="1">
                <a:spcBef>
                  <a:spcPct val="0"/>
                </a:spcBef>
              </a:pPr>
              <a:t>89</a:t>
            </a:fld>
            <a:endParaRPr lang="de-DE" altLang="de-DE" sz="1000" b="0" dirty="0" smtClean="0">
              <a:solidFill>
                <a:srgbClr val="B2B2B2"/>
              </a:solidFill>
            </a:endParaRPr>
          </a:p>
        </p:txBody>
      </p:sp>
      <p:sp>
        <p:nvSpPr>
          <p:cNvPr id="2" name="Rechteck 1"/>
          <p:cNvSpPr/>
          <p:nvPr/>
        </p:nvSpPr>
        <p:spPr>
          <a:xfrm>
            <a:off x="4434631" y="3933056"/>
            <a:ext cx="4572000" cy="1338828"/>
          </a:xfrm>
          <a:prstGeom prst="rect">
            <a:avLst/>
          </a:prstGeom>
        </p:spPr>
        <p:txBody>
          <a:bodyPr>
            <a:spAutoFit/>
          </a:bodyPr>
          <a:lstStyle/>
          <a:p>
            <a:pPr eaLnBrk="1" hangingPunct="1">
              <a:defRPr/>
            </a:pPr>
            <a:r>
              <a:rPr lang="de-DE" sz="1800" dirty="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rPr>
              <a:t>Christine Wagner</a:t>
            </a:r>
          </a:p>
          <a:p>
            <a:pPr eaLnBrk="1" hangingPunct="1">
              <a:defRPr/>
            </a:pPr>
            <a:r>
              <a:rPr lang="de-DE" sz="1800" b="0" dirty="0" smtClean="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rPr>
              <a:t>Steuern/Investmentrecht</a:t>
            </a:r>
          </a:p>
          <a:p>
            <a:pPr eaLnBrk="1" hangingPunct="1">
              <a:defRPr/>
            </a:pPr>
            <a:endParaRPr lang="de-DE" sz="900" b="0" dirty="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endParaRPr>
          </a:p>
          <a:p>
            <a:pPr eaLnBrk="1" hangingPunct="1">
              <a:defRPr/>
            </a:pPr>
            <a:r>
              <a:rPr lang="de-DE" sz="1800" b="0" dirty="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rPr>
              <a:t>Tel. +49 (69) 27 32 – 232</a:t>
            </a:r>
          </a:p>
          <a:p>
            <a:pPr eaLnBrk="1" hangingPunct="1">
              <a:defRPr/>
            </a:pPr>
            <a:r>
              <a:rPr lang="de-DE" sz="1800" b="0" dirty="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rPr>
              <a:t>E-Mail c.wagner@wmdaten.com</a:t>
            </a:r>
          </a:p>
        </p:txBody>
      </p:sp>
      <p:sp>
        <p:nvSpPr>
          <p:cNvPr id="11" name="Textfeld 4"/>
          <p:cNvSpPr txBox="1">
            <a:spLocks noChangeArrowheads="1"/>
          </p:cNvSpPr>
          <p:nvPr/>
        </p:nvSpPr>
        <p:spPr bwMode="auto">
          <a:xfrm>
            <a:off x="4423706" y="2145309"/>
            <a:ext cx="3384376" cy="1338828"/>
          </a:xfrm>
          <a:prstGeom prst="rect">
            <a:avLst/>
          </a:prstGeom>
          <a:noFill/>
          <a:ln w="9525">
            <a:noFill/>
            <a:miter lim="800000"/>
            <a:headEnd/>
            <a:tailEnd/>
          </a:ln>
        </p:spPr>
        <p:txBody>
          <a:bodyPr wrap="square">
            <a:spAutoFit/>
          </a:bodyPr>
          <a:lstStyle/>
          <a:p>
            <a:pPr eaLnBrk="1" hangingPunct="1">
              <a:defRPr/>
            </a:pPr>
            <a:r>
              <a:rPr lang="de-DE" sz="1800" dirty="0" smtClean="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rPr>
              <a:t>Carmen Bast</a:t>
            </a:r>
            <a:endParaRPr lang="de-DE" sz="1800" dirty="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endParaRPr>
          </a:p>
          <a:p>
            <a:pPr eaLnBrk="1" hangingPunct="1">
              <a:defRPr/>
            </a:pPr>
            <a:r>
              <a:rPr lang="de-DE" sz="1800" b="0" dirty="0" smtClean="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rPr>
              <a:t>Steuern/Investmentrecht </a:t>
            </a:r>
            <a:endParaRPr lang="de-DE" sz="900" b="0" dirty="0" smtClean="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endParaRPr>
          </a:p>
          <a:p>
            <a:pPr eaLnBrk="1" hangingPunct="1">
              <a:defRPr/>
            </a:pPr>
            <a:endParaRPr lang="de-DE" sz="900" b="0" dirty="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endParaRPr>
          </a:p>
          <a:p>
            <a:pPr eaLnBrk="1" hangingPunct="1">
              <a:defRPr/>
            </a:pPr>
            <a:r>
              <a:rPr lang="de-DE" sz="1800" b="0" dirty="0" smtClean="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rPr>
              <a:t>Tel</a:t>
            </a:r>
            <a:r>
              <a:rPr lang="de-DE" sz="1800" b="0" dirty="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rPr>
              <a:t>. +49 (69) 27 32 – </a:t>
            </a:r>
            <a:r>
              <a:rPr lang="de-DE" sz="1800" b="0" dirty="0" smtClean="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rPr>
              <a:t>159</a:t>
            </a:r>
            <a:endParaRPr lang="de-DE" sz="1800" b="0" dirty="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endParaRPr>
          </a:p>
          <a:p>
            <a:pPr eaLnBrk="1" hangingPunct="1">
              <a:defRPr/>
            </a:pPr>
            <a:r>
              <a:rPr lang="de-DE" sz="1800" b="0" dirty="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rPr>
              <a:t>E-Mail </a:t>
            </a:r>
            <a:r>
              <a:rPr lang="de-DE" sz="1800" b="0" dirty="0" smtClean="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rPr>
              <a:t>c.bast@wmdaten.com</a:t>
            </a:r>
            <a:endParaRPr lang="de-DE" sz="1800" b="0" dirty="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endParaRPr>
          </a:p>
        </p:txBody>
      </p:sp>
      <p:sp>
        <p:nvSpPr>
          <p:cNvPr id="12" name="Textfeld 4"/>
          <p:cNvSpPr txBox="1">
            <a:spLocks noChangeArrowheads="1"/>
          </p:cNvSpPr>
          <p:nvPr/>
        </p:nvSpPr>
        <p:spPr bwMode="auto">
          <a:xfrm>
            <a:off x="390554" y="3885823"/>
            <a:ext cx="3533373" cy="1338828"/>
          </a:xfrm>
          <a:prstGeom prst="rect">
            <a:avLst/>
          </a:prstGeom>
          <a:noFill/>
          <a:ln w="9525">
            <a:noFill/>
            <a:miter lim="800000"/>
            <a:headEnd/>
            <a:tailEnd/>
          </a:ln>
        </p:spPr>
        <p:txBody>
          <a:bodyPr wrap="square">
            <a:spAutoFit/>
          </a:bodyPr>
          <a:lstStyle/>
          <a:p>
            <a:pPr eaLnBrk="1" hangingPunct="1">
              <a:defRPr/>
            </a:pPr>
            <a:r>
              <a:rPr lang="de-DE" sz="1800" dirty="0" smtClean="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rPr>
              <a:t>Klaus Schuld</a:t>
            </a:r>
            <a:endParaRPr lang="de-DE" sz="1800" dirty="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endParaRPr>
          </a:p>
          <a:p>
            <a:pPr eaLnBrk="1" hangingPunct="1">
              <a:defRPr/>
            </a:pPr>
            <a:r>
              <a:rPr lang="de-DE" sz="1800" b="0" dirty="0" smtClean="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rPr>
              <a:t>Steuern/Investmentrecht</a:t>
            </a:r>
          </a:p>
          <a:p>
            <a:pPr eaLnBrk="1" hangingPunct="1">
              <a:defRPr/>
            </a:pPr>
            <a:endParaRPr lang="de-DE" sz="900" b="0" dirty="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endParaRPr>
          </a:p>
          <a:p>
            <a:pPr eaLnBrk="1" hangingPunct="1">
              <a:defRPr/>
            </a:pPr>
            <a:r>
              <a:rPr lang="de-DE" sz="1800" b="0" dirty="0" smtClean="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rPr>
              <a:t>Tel</a:t>
            </a:r>
            <a:r>
              <a:rPr lang="de-DE" sz="1800" b="0" dirty="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rPr>
              <a:t>. +49 (69) 27 32 – </a:t>
            </a:r>
            <a:r>
              <a:rPr lang="de-DE" sz="1800" b="0" dirty="0" smtClean="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rPr>
              <a:t>160</a:t>
            </a:r>
            <a:endParaRPr lang="de-DE" sz="1800" b="0" dirty="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endParaRPr>
          </a:p>
          <a:p>
            <a:pPr eaLnBrk="1" hangingPunct="1">
              <a:defRPr/>
            </a:pPr>
            <a:r>
              <a:rPr lang="de-DE" sz="1800" b="0" dirty="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rPr>
              <a:t>E-Mail </a:t>
            </a:r>
            <a:r>
              <a:rPr lang="de-DE" sz="1800" b="0" dirty="0" smtClean="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rPr>
              <a:t>k.schuld@wmdaten.com</a:t>
            </a:r>
            <a:endParaRPr lang="de-DE" sz="1800" b="0" dirty="0">
              <a:solidFill>
                <a:srgbClr val="000000"/>
              </a:solidFill>
              <a:effectLst>
                <a:innerShdw blurRad="63500" dist="50800" dir="13500000">
                  <a:prstClr val="black">
                    <a:alpha val="50000"/>
                  </a:prstClr>
                </a:innerShdw>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023532167"/>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42180" y="373993"/>
            <a:ext cx="8001000" cy="685800"/>
          </a:xfrm>
        </p:spPr>
        <p:txBody>
          <a:bodyPr/>
          <a:lstStyle/>
          <a:p>
            <a: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t/>
            </a:r>
            <a:b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br>
            <a:r>
              <a:rPr lang="de-DE" altLang="de-DE" dirty="0">
                <a:solidFill>
                  <a:srgbClr val="FF0000"/>
                </a:solidFill>
                <a:latin typeface="Roboto" panose="02000000000000000000" pitchFamily="2" charset="0"/>
                <a:ea typeface="Roboto" panose="02000000000000000000" pitchFamily="2" charset="0"/>
                <a:cs typeface="Arial" panose="020B0604020202020204" pitchFamily="34" charset="0"/>
              </a:rPr>
              <a:t/>
            </a:r>
            <a:br>
              <a:rPr lang="de-DE" altLang="de-DE" dirty="0">
                <a:solidFill>
                  <a:srgbClr val="FF0000"/>
                </a:solidFill>
                <a:latin typeface="Roboto" panose="02000000000000000000" pitchFamily="2" charset="0"/>
                <a:ea typeface="Roboto" panose="02000000000000000000" pitchFamily="2" charset="0"/>
                <a:cs typeface="Arial" panose="020B0604020202020204" pitchFamily="34" charset="0"/>
              </a:rPr>
            </a:br>
            <a: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t/>
            </a:r>
            <a:br>
              <a:rPr lang="de-DE" altLang="de-DE" dirty="0" smtClean="0">
                <a:solidFill>
                  <a:srgbClr val="FF0000"/>
                </a:solidFill>
                <a:latin typeface="Roboto" panose="02000000000000000000" pitchFamily="2" charset="0"/>
                <a:ea typeface="Roboto" panose="02000000000000000000" pitchFamily="2" charset="0"/>
                <a:cs typeface="Arial" panose="020B0604020202020204" pitchFamily="34" charset="0"/>
              </a:rPr>
            </a:br>
            <a:r>
              <a:rPr lang="de-DE" altLang="de-DE" dirty="0" smtClean="0">
                <a:solidFill>
                  <a:srgbClr val="003399"/>
                </a:solidFill>
                <a:latin typeface="Roboto" panose="02000000000000000000" pitchFamily="2" charset="0"/>
                <a:ea typeface="Roboto" panose="02000000000000000000" pitchFamily="2" charset="0"/>
              </a:rPr>
              <a:t>Agenda</a:t>
            </a:r>
            <a:r>
              <a:rPr lang="de-DE" altLang="de-DE" dirty="0">
                <a:solidFill>
                  <a:srgbClr val="003399"/>
                </a:solidFill>
                <a:latin typeface="Roboto" panose="02000000000000000000" pitchFamily="2" charset="0"/>
                <a:ea typeface="Roboto" panose="02000000000000000000" pitchFamily="2" charset="0"/>
              </a:rPr>
              <a:t/>
            </a:r>
            <a:br>
              <a:rPr lang="de-DE" altLang="de-DE" dirty="0">
                <a:solidFill>
                  <a:srgbClr val="003399"/>
                </a:solidFill>
                <a:latin typeface="Roboto" panose="02000000000000000000" pitchFamily="2" charset="0"/>
                <a:ea typeface="Roboto" panose="02000000000000000000" pitchFamily="2" charset="0"/>
              </a:rPr>
            </a:br>
            <a:r>
              <a:rPr lang="de-DE" altLang="de-DE" dirty="0">
                <a:solidFill>
                  <a:srgbClr val="003399"/>
                </a:solidFill>
                <a:latin typeface="Roboto" panose="02000000000000000000" pitchFamily="2" charset="0"/>
                <a:ea typeface="Roboto" panose="02000000000000000000" pitchFamily="2" charset="0"/>
              </a:rPr>
              <a:t/>
            </a:r>
            <a:br>
              <a:rPr lang="de-DE" altLang="de-DE" dirty="0">
                <a:solidFill>
                  <a:srgbClr val="003399"/>
                </a:solidFill>
                <a:latin typeface="Roboto" panose="02000000000000000000" pitchFamily="2" charset="0"/>
                <a:ea typeface="Roboto" panose="02000000000000000000" pitchFamily="2" charset="0"/>
              </a:rPr>
            </a:br>
            <a:r>
              <a:rPr lang="de-DE" altLang="de-DE" dirty="0">
                <a:solidFill>
                  <a:srgbClr val="003399"/>
                </a:solidFill>
                <a:latin typeface="Roboto" panose="02000000000000000000" pitchFamily="2" charset="0"/>
                <a:ea typeface="Roboto" panose="02000000000000000000" pitchFamily="2" charset="0"/>
              </a:rPr>
              <a:t/>
            </a:r>
            <a:br>
              <a:rPr lang="de-DE" altLang="de-DE" dirty="0">
                <a:solidFill>
                  <a:srgbClr val="003399"/>
                </a:solidFill>
                <a:latin typeface="Roboto" panose="02000000000000000000" pitchFamily="2" charset="0"/>
                <a:ea typeface="Roboto" panose="02000000000000000000" pitchFamily="2" charset="0"/>
              </a:rPr>
            </a:br>
            <a:r>
              <a:rPr lang="de-DE" dirty="0">
                <a:solidFill>
                  <a:srgbClr val="003399"/>
                </a:solidFill>
                <a:latin typeface="Roboto" panose="02000000000000000000" pitchFamily="2" charset="0"/>
                <a:ea typeface="Roboto" panose="02000000000000000000" pitchFamily="2" charset="0"/>
              </a:rPr>
              <a:t>   </a:t>
            </a:r>
          </a:p>
        </p:txBody>
      </p:sp>
      <p:sp>
        <p:nvSpPr>
          <p:cNvPr id="10" name="Foliennummernplatzhalter 2"/>
          <p:cNvSpPr txBox="1">
            <a:spLocks noGrp="1"/>
          </p:cNvSpPr>
          <p:nvPr/>
        </p:nvSpPr>
        <p:spPr bwMode="auto">
          <a:xfrm>
            <a:off x="6084168" y="6524625"/>
            <a:ext cx="24479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99"/>
                </a:solidFill>
                <a:latin typeface="Arial" charset="0"/>
              </a:defRPr>
            </a:lvl1pPr>
            <a:lvl2pPr marL="742950" indent="-285750" eaLnBrk="0" hangingPunct="0">
              <a:defRPr sz="2400">
                <a:solidFill>
                  <a:srgbClr val="003399"/>
                </a:solidFill>
                <a:latin typeface="Arial" charset="0"/>
              </a:defRPr>
            </a:lvl2pPr>
            <a:lvl3pPr marL="1143000" indent="-228600" eaLnBrk="0" hangingPunct="0">
              <a:defRPr sz="2400">
                <a:solidFill>
                  <a:srgbClr val="003399"/>
                </a:solidFill>
                <a:latin typeface="Arial" charset="0"/>
              </a:defRPr>
            </a:lvl3pPr>
            <a:lvl4pPr marL="1600200" indent="-228600" eaLnBrk="0" hangingPunct="0">
              <a:defRPr sz="2400">
                <a:solidFill>
                  <a:srgbClr val="003399"/>
                </a:solidFill>
                <a:latin typeface="Arial" charset="0"/>
              </a:defRPr>
            </a:lvl4pPr>
            <a:lvl5pPr marL="2057400" indent="-228600" eaLnBrk="0" hangingPunct="0">
              <a:defRPr sz="2400">
                <a:solidFill>
                  <a:srgbClr val="003399"/>
                </a:solidFill>
                <a:latin typeface="Arial" charset="0"/>
              </a:defRPr>
            </a:lvl5pPr>
            <a:lvl6pPr marL="2514600" indent="-228600" eaLnBrk="0" fontAlgn="base" hangingPunct="0">
              <a:spcBef>
                <a:spcPct val="0"/>
              </a:spcBef>
              <a:spcAft>
                <a:spcPct val="0"/>
              </a:spcAft>
              <a:defRPr sz="2400">
                <a:solidFill>
                  <a:srgbClr val="003399"/>
                </a:solidFill>
                <a:latin typeface="Arial" charset="0"/>
              </a:defRPr>
            </a:lvl6pPr>
            <a:lvl7pPr marL="2971800" indent="-228600" eaLnBrk="0" fontAlgn="base" hangingPunct="0">
              <a:spcBef>
                <a:spcPct val="0"/>
              </a:spcBef>
              <a:spcAft>
                <a:spcPct val="0"/>
              </a:spcAft>
              <a:defRPr sz="2400">
                <a:solidFill>
                  <a:srgbClr val="003399"/>
                </a:solidFill>
                <a:latin typeface="Arial" charset="0"/>
              </a:defRPr>
            </a:lvl7pPr>
            <a:lvl8pPr marL="3429000" indent="-228600" eaLnBrk="0" fontAlgn="base" hangingPunct="0">
              <a:spcBef>
                <a:spcPct val="0"/>
              </a:spcBef>
              <a:spcAft>
                <a:spcPct val="0"/>
              </a:spcAft>
              <a:defRPr sz="2400">
                <a:solidFill>
                  <a:srgbClr val="003399"/>
                </a:solidFill>
                <a:latin typeface="Arial" charset="0"/>
              </a:defRPr>
            </a:lvl8pPr>
            <a:lvl9pPr marL="3886200" indent="-228600" eaLnBrk="0" fontAlgn="base" hangingPunct="0">
              <a:spcBef>
                <a:spcPct val="0"/>
              </a:spcBef>
              <a:spcAft>
                <a:spcPct val="0"/>
              </a:spcAft>
              <a:defRPr sz="2400">
                <a:solidFill>
                  <a:srgbClr val="003399"/>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3696AF6-6E6C-486E-9ACF-53A589F4C566}" type="slidenum">
              <a:rPr kumimoji="0" lang="de-DE" altLang="de-DE" sz="1000" b="0" i="0" u="none" strike="noStrike" kern="1200" cap="none" spc="0" normalizeH="0" baseline="0" noProof="0">
                <a:ln>
                  <a:noFill/>
                </a:ln>
                <a:solidFill>
                  <a:srgbClr val="B2B2B2"/>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de-DE" altLang="de-DE" sz="1000" b="0" i="0" u="none" strike="noStrike" kern="1200" cap="none" spc="0" normalizeH="0" baseline="0" noProof="0" dirty="0">
              <a:ln>
                <a:noFill/>
              </a:ln>
              <a:solidFill>
                <a:srgbClr val="B2B2B2"/>
              </a:solidFill>
              <a:effectLst/>
              <a:uLnTx/>
              <a:uFillTx/>
              <a:latin typeface="Arial" charset="0"/>
              <a:ea typeface="+mn-ea"/>
              <a:cs typeface="+mn-cs"/>
            </a:endParaRPr>
          </a:p>
        </p:txBody>
      </p:sp>
      <p:sp>
        <p:nvSpPr>
          <p:cNvPr id="6" name="Rechteck 5"/>
          <p:cNvSpPr/>
          <p:nvPr/>
        </p:nvSpPr>
        <p:spPr bwMode="gray">
          <a:xfrm>
            <a:off x="539552" y="2276872"/>
            <a:ext cx="7992541" cy="1872977"/>
          </a:xfrm>
          <a:prstGeom prst="rect">
            <a:avLst/>
          </a:prstGeom>
          <a:solidFill>
            <a:schemeClr val="bg1">
              <a:lumMod val="75000"/>
            </a:schemeClr>
          </a:solidFill>
          <a:ln w="12700">
            <a:solidFill>
              <a:srgbClr val="C0C0C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216000" tIns="36000" rIns="216000" bIns="3600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altLang="de-DE" sz="2000" dirty="0" smtClean="0">
                <a:solidFill>
                  <a:srgbClr val="000000"/>
                </a:solidFill>
                <a:latin typeface="Roboto" panose="02000000000000000000" pitchFamily="2" charset="0"/>
                <a:ea typeface="Roboto" panose="02000000000000000000" pitchFamily="2" charset="0"/>
              </a:rPr>
              <a:t>Gesetzgebungsverfahren </a:t>
            </a:r>
            <a:r>
              <a:rPr kumimoji="0" lang="de-DE" altLang="de-DE" sz="1800" b="1" i="0" u="none" strike="noStrike" kern="1200" cap="none" spc="0" normalizeH="0" baseline="0" noProof="0" dirty="0" smtClean="0">
                <a:ln>
                  <a:noFill/>
                </a:ln>
                <a:solidFill>
                  <a:srgbClr val="000000"/>
                </a:solidFill>
                <a:effectLst/>
                <a:uLnTx/>
                <a:uFillTx/>
                <a:latin typeface="Roboto" panose="02000000000000000000" pitchFamily="2" charset="0"/>
                <a:ea typeface="Roboto" panose="02000000000000000000" pitchFamily="2" charset="0"/>
                <a:cs typeface="+mn-cs"/>
              </a:rPr>
              <a:t>   </a:t>
            </a:r>
            <a:endParaRPr kumimoji="0" lang="de-DE" altLang="de-DE"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3411843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200" b="1"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defRPr sz="1800" dirty="0">
            <a:latin typeface="Arial Narrow" panose="020B0606020202030204" pitchFamily="34" charset="0"/>
          </a:defRPr>
        </a:defPPr>
      </a:lstStyle>
    </a:tx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wmdaten Layout">
      <a:dk1>
        <a:srgbClr val="003399"/>
      </a:dk1>
      <a:lt1>
        <a:srgbClr val="FFFFFF"/>
      </a:lt1>
      <a:dk2>
        <a:srgbClr val="003399"/>
      </a:dk2>
      <a:lt2>
        <a:srgbClr val="FFFFFF"/>
      </a:lt2>
      <a:accent1>
        <a:srgbClr val="69E13F"/>
      </a:accent1>
      <a:accent2>
        <a:srgbClr val="003399"/>
      </a:accent2>
      <a:accent3>
        <a:srgbClr val="003399"/>
      </a:accent3>
      <a:accent4>
        <a:srgbClr val="003399"/>
      </a:accent4>
      <a:accent5>
        <a:srgbClr val="003399"/>
      </a:accent5>
      <a:accent6>
        <a:srgbClr val="003399"/>
      </a:accent6>
      <a:hlink>
        <a:srgbClr val="003399"/>
      </a:hlink>
      <a:folHlink>
        <a:srgbClr val="003399"/>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rgbClr val="0033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rgbClr val="003399"/>
            </a:solidFill>
            <a:effectLst/>
            <a:latin typeface="Arial" charset="0"/>
          </a:defRPr>
        </a:defPPr>
      </a:lstStyle>
    </a:lnDef>
    <a:txDef>
      <a:spPr>
        <a:noFill/>
      </a:spPr>
      <a:bodyPr wrap="square" rtlCol="0">
        <a:spAutoFit/>
      </a:bodyPr>
      <a:lstStyle>
        <a:defPPr>
          <a:defRPr sz="2000" dirty="0"/>
        </a:defPPr>
      </a:lstStyle>
    </a:txDef>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200" b="1"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defRPr sz="1800" dirty="0">
            <a:latin typeface="Arial Narrow" panose="020B0606020202030204" pitchFamily="34" charset="0"/>
          </a:defRPr>
        </a:defPPr>
      </a:lstStyle>
    </a:tx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5977</Words>
  <Application>Microsoft Office PowerPoint</Application>
  <PresentationFormat>Bildschirmpräsentation (4:3)</PresentationFormat>
  <Paragraphs>835</Paragraphs>
  <Slides>89</Slides>
  <Notes>81</Notes>
  <HiddenSlides>0</HiddenSlides>
  <MMClips>0</MMClips>
  <ScaleCrop>false</ScaleCrop>
  <HeadingPairs>
    <vt:vector size="6" baseType="variant">
      <vt:variant>
        <vt:lpstr>Verwendete Schriftarten</vt:lpstr>
      </vt:variant>
      <vt:variant>
        <vt:i4>8</vt:i4>
      </vt:variant>
      <vt:variant>
        <vt:lpstr>Design</vt:lpstr>
      </vt:variant>
      <vt:variant>
        <vt:i4>3</vt:i4>
      </vt:variant>
      <vt:variant>
        <vt:lpstr>Folientitel</vt:lpstr>
      </vt:variant>
      <vt:variant>
        <vt:i4>89</vt:i4>
      </vt:variant>
    </vt:vector>
  </HeadingPairs>
  <TitlesOfParts>
    <vt:vector size="100" baseType="lpstr">
      <vt:lpstr>Arial</vt:lpstr>
      <vt:lpstr>Arial Narrow</vt:lpstr>
      <vt:lpstr>Calibri</vt:lpstr>
      <vt:lpstr>Courier New</vt:lpstr>
      <vt:lpstr>Roboto</vt:lpstr>
      <vt:lpstr>Symbol</vt:lpstr>
      <vt:lpstr>Times New Roman</vt:lpstr>
      <vt:lpstr>Wingdings</vt:lpstr>
      <vt:lpstr>Standarddesign</vt:lpstr>
      <vt:lpstr>1_Standarddesign</vt:lpstr>
      <vt:lpstr>2_Standarddesign</vt:lpstr>
      <vt:lpstr>PowerPoint-Präsentation</vt:lpstr>
      <vt:lpstr>Agenda </vt:lpstr>
      <vt:lpstr>Agenda </vt:lpstr>
      <vt:lpstr>Agenda </vt:lpstr>
      <vt:lpstr>Agenda </vt:lpstr>
      <vt:lpstr>Agenda </vt:lpstr>
      <vt:lpstr>Agenda </vt:lpstr>
      <vt:lpstr>Agenda </vt:lpstr>
      <vt:lpstr>   Agenda      </vt:lpstr>
      <vt:lpstr>Abzugsteuerentlastungsmodernisierungsgesetz – AbzStEntModG   </vt:lpstr>
      <vt:lpstr>Abzugsteuerentlastungsmodernisierungsgesetz – AbzStEntModG   </vt:lpstr>
      <vt:lpstr>Abzugsteuerentlastungsmodernisierungsgesetz – AbzStEntModG   </vt:lpstr>
      <vt:lpstr>Gesetz zur Modernisierung des Körperschaftsteuerrechts   </vt:lpstr>
      <vt:lpstr>Gesetz zur Modernisierung des Körperschaftsteuerrechts </vt:lpstr>
      <vt:lpstr>Gesetz zur Modernisierung des Körperschaftsteuerrechts  </vt:lpstr>
      <vt:lpstr>Fondsstandortgesetz - FoStoG  </vt:lpstr>
      <vt:lpstr>Fondsstandortgesetz - FoStoG  </vt:lpstr>
      <vt:lpstr>Fondsstandortgesetz - FoStoG  </vt:lpstr>
      <vt:lpstr>Steueroasen-Abwehrgesetz - StAbwG  </vt:lpstr>
      <vt:lpstr>Steueroasen-Abwehrgesetz - StAbwG  </vt:lpstr>
      <vt:lpstr>Steueroasen-Abwehrgesetz - StAbwG  </vt:lpstr>
      <vt:lpstr>ATAD-Umsetzungsgesetz - ATADUmsG  </vt:lpstr>
      <vt:lpstr>ATAD-Umsetzungsgesetz - ATADUmsG  </vt:lpstr>
      <vt:lpstr>ATAD-Umsetzungsgesetz - ATADUmsG  </vt:lpstr>
      <vt:lpstr> Gesetz zur Einführung einer Pflicht zur Mitteilung von Steuergestaltungen/ DAC6 </vt:lpstr>
      <vt:lpstr>  Gesetz zur Einführung einer Pflicht zur Mitteilung von Steuergestaltungen/ DAC6    </vt:lpstr>
      <vt:lpstr>Gesetz zur Einführung einer Pflicht zur Mitteilung von Steuergestaltungen/ DAC6 </vt:lpstr>
      <vt:lpstr> Gesetz zur Einführung von elektronischen Wertpapieren - eWpG    </vt:lpstr>
      <vt:lpstr>Gesetz zur Einführung von elektronischen Wertpapieren - eWpG</vt:lpstr>
      <vt:lpstr>Gesetz zur Einführung von elektronischen Wertpapieren - eWpG</vt:lpstr>
      <vt:lpstr> TRACE  </vt:lpstr>
      <vt:lpstr> TRACE  </vt:lpstr>
      <vt:lpstr> TRACE  </vt:lpstr>
      <vt:lpstr>Jahressteuergesetz 2020 - § 20 Abs. 4a Satz 5 EStG</vt:lpstr>
      <vt:lpstr>Jahressteuergesetz 2020 - § 20 Abs. 4a Satz 5 EStG </vt:lpstr>
      <vt:lpstr>Jahressteuergesetz 2020 - § 20 Abs. 4a Satz 5 EStG  </vt:lpstr>
      <vt:lpstr>   Agenda      </vt:lpstr>
      <vt:lpstr>BMF-Schreiben vom 03.06.2021 – wertloser Verfall</vt:lpstr>
      <vt:lpstr>BMF-Schreiben vom 03.06.2021 – wertloser Verfall</vt:lpstr>
      <vt:lpstr>BMF-Schreiben vom 03.06.2021 – wertloser Verfall </vt:lpstr>
      <vt:lpstr>   BMF-Schreiben vom 03.06.2021 - Termingeschäft</vt:lpstr>
      <vt:lpstr>BMF-Schreiben vom 03.06.2021 - Termingeschäft</vt:lpstr>
      <vt:lpstr>BMF-Schreiben vom 03.06.2021 - Termingeschäft  </vt:lpstr>
      <vt:lpstr>   BMF-Schreiben / -Antwort vom 06.05.2021</vt:lpstr>
      <vt:lpstr>   BMF-Schreiben / -Antwort vom 06.05.2021</vt:lpstr>
      <vt:lpstr>   BMF-Schreiben / -Antwort vom 06.05.2021</vt:lpstr>
      <vt:lpstr> BMF-Schreiben vom 01.06.2021  </vt:lpstr>
      <vt:lpstr>BMF-Schreiben vom 01.06.2021</vt:lpstr>
      <vt:lpstr>BMF-Schreiben vom 01.06.2021</vt:lpstr>
      <vt:lpstr>BMF-Schreiben vom 29.04.2021  </vt:lpstr>
      <vt:lpstr>BMF-Schreiben vom 29.04.2021</vt:lpstr>
      <vt:lpstr>BMF-Schreiben vom 29.04.2021</vt:lpstr>
      <vt:lpstr>BMF-Schreiben vom 13.04.2021/11.11.2020  </vt:lpstr>
      <vt:lpstr>BMF-Schreiben vom 13.04.2021/11.11.2020 </vt:lpstr>
      <vt:lpstr>BMF-Schreiben vom 13.04.2021/11.11.2020 </vt:lpstr>
      <vt:lpstr>BMF-Schreiben vom 19.02.2021  </vt:lpstr>
      <vt:lpstr>BMF-Schreiben vom 19.02.2021 </vt:lpstr>
      <vt:lpstr>BMF-Schreiben vom 19.02.2021</vt:lpstr>
      <vt:lpstr>BMF-Schreiben vom 18.01.2021/ 17.05.2021-E zum InvStG </vt:lpstr>
      <vt:lpstr>BMF-Schreiben vom 18.01.2021/ 17.05.2021-E zum InvStG </vt:lpstr>
      <vt:lpstr>BMF-Schreiben vom 18.01.2021/ 17.05.2021-E zum InvStG</vt:lpstr>
      <vt:lpstr>  BMF-Schreiben vom 17.06.2021-E zum InvStG</vt:lpstr>
      <vt:lpstr>BMF-Schreiben vom 17.06.2021-E zum InvStG</vt:lpstr>
      <vt:lpstr>BMF-Schreiben vom 17.06.2021-E zum InvStG</vt:lpstr>
      <vt:lpstr>   Agenda      </vt:lpstr>
      <vt:lpstr>Finanztransaktionssteuer/ StampDuty  </vt:lpstr>
      <vt:lpstr>Finanztransaktionssteuer/ StampDuty  </vt:lpstr>
      <vt:lpstr>Finanztransaktionssteuer/ StampDuty  </vt:lpstr>
      <vt:lpstr>Finanztransaktionssteuer/ StampDuty </vt:lpstr>
      <vt:lpstr>  Verlustverrechnung      </vt:lpstr>
      <vt:lpstr>  Token und virtuelle Währungen/ BMF-Schreiben-E vom 03.06.2021     </vt:lpstr>
      <vt:lpstr>  Token und virtuelle Währungen/ BMF-Schreiben-E vom 03.06.2021     </vt:lpstr>
      <vt:lpstr>  Token und virtuelle Währungen/ BMF-Schreiben-E vom 03.06.2021     </vt:lpstr>
      <vt:lpstr>  Token und virtuelle Währungen/ BMF-Schreiben-E vom 03.06.2021     </vt:lpstr>
      <vt:lpstr>  Token und virtuelle Währungen/ BMF-Schreiben-E vom 03.06.2021     </vt:lpstr>
      <vt:lpstr>Token und virtuelle Währungen/ BMF-Schreiben-E vom 03.06.2021</vt:lpstr>
      <vt:lpstr>Token und virtuelle Währungen/ BMF-Schreiben-E vom 03.06.2021</vt:lpstr>
      <vt:lpstr>   § 23 EStG – Zertifikate mit Underlying virtuelle Währungen      </vt:lpstr>
      <vt:lpstr>§ 23 EStG – Zertifikate mit Underlying virtuelle Währungen</vt:lpstr>
      <vt:lpstr>§ 23 EStG – Zertifikate mit Underlying virtuelle Währungen</vt:lpstr>
      <vt:lpstr>US-Quellensteuer   </vt:lpstr>
      <vt:lpstr>US-Quellensteuer   </vt:lpstr>
      <vt:lpstr>US-Quellensteuer   </vt:lpstr>
      <vt:lpstr>   Agenda      </vt:lpstr>
      <vt:lpstr>Commerzbank   </vt:lpstr>
      <vt:lpstr>Consorsbank   </vt:lpstr>
      <vt:lpstr>Avaloq   </vt:lpstr>
      <vt:lpstr>HSBC   </vt:lpstr>
      <vt:lpstr>PowerPoint-Präsentation</vt:lpstr>
    </vt:vector>
  </TitlesOfParts>
  <Company>WM Gruppe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Hillienhoff</dc:creator>
  <cp:lastModifiedBy>Wagner, Christine</cp:lastModifiedBy>
  <cp:revision>3844</cp:revision>
  <cp:lastPrinted>2020-03-02T08:51:21Z</cp:lastPrinted>
  <dcterms:created xsi:type="dcterms:W3CDTF">2003-02-06T13:04:48Z</dcterms:created>
  <dcterms:modified xsi:type="dcterms:W3CDTF">2021-08-03T10:11:33Z</dcterms:modified>
</cp:coreProperties>
</file>